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ppt/tags/tag111.xml" ContentType="application/vnd.openxmlformats-officedocument.presentationml.tags+xml"/>
  <Override PartName="/ppt/notesSlides/notesSlide110.xml" ContentType="application/vnd.openxmlformats-officedocument.presentationml.notesSlide+xml"/>
  <Override PartName="/ppt/tags/tag112.xml" ContentType="application/vnd.openxmlformats-officedocument.presentationml.tags+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tags/tag114.xml" ContentType="application/vnd.openxmlformats-officedocument.presentationml.tags+xml"/>
  <Override PartName="/ppt/notesSlides/notesSlide113.xml" ContentType="application/vnd.openxmlformats-officedocument.presentationml.notesSlide+xml"/>
  <Override PartName="/ppt/tags/tag115.xml" ContentType="application/vnd.openxmlformats-officedocument.presentationml.tags+xml"/>
  <Override PartName="/ppt/notesSlides/notesSlide114.xml" ContentType="application/vnd.openxmlformats-officedocument.presentationml.notesSlide+xml"/>
  <Override PartName="/ppt/tags/tag116.xml" ContentType="application/vnd.openxmlformats-officedocument.presentationml.tags+xml"/>
  <Override PartName="/ppt/notesSlides/notesSlide115.xml" ContentType="application/vnd.openxmlformats-officedocument.presentationml.notesSlide+xml"/>
  <Override PartName="/ppt/tags/tag117.xml" ContentType="application/vnd.openxmlformats-officedocument.presentationml.tags+xml"/>
  <Override PartName="/ppt/notesSlides/notesSlide116.xml" ContentType="application/vnd.openxmlformats-officedocument.presentationml.notesSlide+xml"/>
  <Override PartName="/ppt/tags/tag118.xml" ContentType="application/vnd.openxmlformats-officedocument.presentationml.tags+xml"/>
  <Override PartName="/ppt/notesSlides/notesSlide117.xml" ContentType="application/vnd.openxmlformats-officedocument.presentationml.notesSlide+xml"/>
  <Override PartName="/ppt/tags/tag119.xml" ContentType="application/vnd.openxmlformats-officedocument.presentationml.tags+xml"/>
  <Override PartName="/ppt/notesSlides/notesSlide118.xml" ContentType="application/vnd.openxmlformats-officedocument.presentationml.notesSlide+xml"/>
  <Override PartName="/ppt/tags/tag120.xml" ContentType="application/vnd.openxmlformats-officedocument.presentationml.tags+xml"/>
  <Override PartName="/ppt/notesSlides/notesSlide119.xml" ContentType="application/vnd.openxmlformats-officedocument.presentationml.notesSlide+xml"/>
  <Override PartName="/ppt/tags/tag121.xml" ContentType="application/vnd.openxmlformats-officedocument.presentationml.tags+xml"/>
  <Override PartName="/ppt/notesSlides/notesSlide120.xml" ContentType="application/vnd.openxmlformats-officedocument.presentationml.notesSlide+xml"/>
  <Override PartName="/ppt/tags/tag122.xml" ContentType="application/vnd.openxmlformats-officedocument.presentationml.tags+xml"/>
  <Override PartName="/ppt/notesSlides/notesSlide121.xml" ContentType="application/vnd.openxmlformats-officedocument.presentationml.notesSlide+xml"/>
  <Override PartName="/ppt/tags/tag123.xml" ContentType="application/vnd.openxmlformats-officedocument.presentationml.tags+xml"/>
  <Override PartName="/ppt/notesSlides/notesSlide122.xml" ContentType="application/vnd.openxmlformats-officedocument.presentationml.notesSlide+xml"/>
  <Override PartName="/ppt/tags/tag124.xml" ContentType="application/vnd.openxmlformats-officedocument.presentationml.tags+xml"/>
  <Override PartName="/ppt/notesSlides/notesSlide123.xml" ContentType="application/vnd.openxmlformats-officedocument.presentationml.notesSlide+xml"/>
  <Override PartName="/ppt/tags/tag125.xml" ContentType="application/vnd.openxmlformats-officedocument.presentationml.tags+xml"/>
  <Override PartName="/ppt/notesSlides/notesSlide124.xml" ContentType="application/vnd.openxmlformats-officedocument.presentationml.notesSlide+xml"/>
  <Override PartName="/ppt/tags/tag126.xml" ContentType="application/vnd.openxmlformats-officedocument.presentationml.tags+xml"/>
  <Override PartName="/ppt/notesSlides/notesSlide125.xml" ContentType="application/vnd.openxmlformats-officedocument.presentationml.notesSlide+xml"/>
  <Override PartName="/ppt/tags/tag127.xml" ContentType="application/vnd.openxmlformats-officedocument.presentationml.tags+xml"/>
  <Override PartName="/ppt/notesSlides/notesSlide126.xml" ContentType="application/vnd.openxmlformats-officedocument.presentationml.notesSlide+xml"/>
  <Override PartName="/ppt/tags/tag128.xml" ContentType="application/vnd.openxmlformats-officedocument.presentationml.tags+xml"/>
  <Override PartName="/ppt/notesSlides/notesSlide127.xml" ContentType="application/vnd.openxmlformats-officedocument.presentationml.notesSlide+xml"/>
  <Override PartName="/ppt/tags/tag129.xml" ContentType="application/vnd.openxmlformats-officedocument.presentationml.tags+xml"/>
  <Override PartName="/ppt/notesSlides/notesSlide128.xml" ContentType="application/vnd.openxmlformats-officedocument.presentationml.notesSlide+xml"/>
  <Override PartName="/ppt/tags/tag130.xml" ContentType="application/vnd.openxmlformats-officedocument.presentationml.tags+xml"/>
  <Override PartName="/ppt/notesSlides/notesSlide129.xml" ContentType="application/vnd.openxmlformats-officedocument.presentationml.notesSlide+xml"/>
  <Override PartName="/ppt/tags/tag131.xml" ContentType="application/vnd.openxmlformats-officedocument.presentationml.tags+xml"/>
  <Override PartName="/ppt/notesSlides/notesSlide130.xml" ContentType="application/vnd.openxmlformats-officedocument.presentationml.notesSlide+xml"/>
  <Override PartName="/ppt/tags/tag132.xml" ContentType="application/vnd.openxmlformats-officedocument.presentationml.tags+xml"/>
  <Override PartName="/ppt/notesSlides/notesSlide131.xml" ContentType="application/vnd.openxmlformats-officedocument.presentationml.notesSlide+xml"/>
  <Override PartName="/ppt/tags/tag133.xml" ContentType="application/vnd.openxmlformats-officedocument.presentationml.tags+xml"/>
  <Override PartName="/ppt/notesSlides/notesSlide132.xml" ContentType="application/vnd.openxmlformats-officedocument.presentationml.notesSlide+xml"/>
  <Override PartName="/ppt/tags/tag134.xml" ContentType="application/vnd.openxmlformats-officedocument.presentationml.tags+xml"/>
  <Override PartName="/ppt/notesSlides/notesSlide133.xml" ContentType="application/vnd.openxmlformats-officedocument.presentationml.notesSlide+xml"/>
  <Override PartName="/ppt/tags/tag135.xml" ContentType="application/vnd.openxmlformats-officedocument.presentationml.tags+xml"/>
  <Override PartName="/ppt/notesSlides/notesSlide134.xml" ContentType="application/vnd.openxmlformats-officedocument.presentationml.notesSlide+xml"/>
  <Override PartName="/ppt/tags/tag136.xml" ContentType="application/vnd.openxmlformats-officedocument.presentationml.tags+xml"/>
  <Override PartName="/ppt/notesSlides/notesSlide135.xml" ContentType="application/vnd.openxmlformats-officedocument.presentationml.notesSlide+xml"/>
  <Override PartName="/ppt/tags/tag137.xml" ContentType="application/vnd.openxmlformats-officedocument.presentationml.tags+xml"/>
  <Override PartName="/ppt/notesSlides/notesSlide136.xml" ContentType="application/vnd.openxmlformats-officedocument.presentationml.notesSlide+xml"/>
  <Override PartName="/ppt/tags/tag138.xml" ContentType="application/vnd.openxmlformats-officedocument.presentationml.tags+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146"/>
  </p:notesMasterIdLst>
  <p:sldIdLst>
    <p:sldId id="430" r:id="rId6"/>
    <p:sldId id="553"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8" r:id="rId20"/>
    <p:sldId id="689" r:id="rId21"/>
    <p:sldId id="690" r:id="rId22"/>
    <p:sldId id="691" r:id="rId23"/>
    <p:sldId id="692" r:id="rId24"/>
    <p:sldId id="693" r:id="rId25"/>
    <p:sldId id="694" r:id="rId26"/>
    <p:sldId id="696" r:id="rId27"/>
    <p:sldId id="697" r:id="rId28"/>
    <p:sldId id="698" r:id="rId29"/>
    <p:sldId id="699" r:id="rId30"/>
    <p:sldId id="700" r:id="rId31"/>
    <p:sldId id="701" r:id="rId32"/>
    <p:sldId id="702" r:id="rId33"/>
    <p:sldId id="703" r:id="rId34"/>
    <p:sldId id="704" r:id="rId35"/>
    <p:sldId id="705" r:id="rId36"/>
    <p:sldId id="706" r:id="rId37"/>
    <p:sldId id="707" r:id="rId38"/>
    <p:sldId id="708" r:id="rId39"/>
    <p:sldId id="709" r:id="rId40"/>
    <p:sldId id="710" r:id="rId41"/>
    <p:sldId id="711" r:id="rId42"/>
    <p:sldId id="712" r:id="rId43"/>
    <p:sldId id="713" r:id="rId44"/>
    <p:sldId id="714" r:id="rId45"/>
    <p:sldId id="717" r:id="rId46"/>
    <p:sldId id="718" r:id="rId47"/>
    <p:sldId id="719" r:id="rId48"/>
    <p:sldId id="720" r:id="rId49"/>
    <p:sldId id="721" r:id="rId50"/>
    <p:sldId id="722" r:id="rId51"/>
    <p:sldId id="723" r:id="rId52"/>
    <p:sldId id="724" r:id="rId53"/>
    <p:sldId id="725" r:id="rId54"/>
    <p:sldId id="726" r:id="rId55"/>
    <p:sldId id="727" r:id="rId56"/>
    <p:sldId id="729" r:id="rId57"/>
    <p:sldId id="730" r:id="rId58"/>
    <p:sldId id="731" r:id="rId59"/>
    <p:sldId id="732" r:id="rId60"/>
    <p:sldId id="733" r:id="rId61"/>
    <p:sldId id="734" r:id="rId62"/>
    <p:sldId id="735" r:id="rId63"/>
    <p:sldId id="736" r:id="rId64"/>
    <p:sldId id="737" r:id="rId65"/>
    <p:sldId id="738" r:id="rId66"/>
    <p:sldId id="739" r:id="rId67"/>
    <p:sldId id="740" r:id="rId68"/>
    <p:sldId id="741" r:id="rId69"/>
    <p:sldId id="744" r:id="rId70"/>
    <p:sldId id="745" r:id="rId71"/>
    <p:sldId id="746" r:id="rId72"/>
    <p:sldId id="747" r:id="rId73"/>
    <p:sldId id="748" r:id="rId74"/>
    <p:sldId id="749" r:id="rId75"/>
    <p:sldId id="750" r:id="rId76"/>
    <p:sldId id="751" r:id="rId77"/>
    <p:sldId id="752" r:id="rId78"/>
    <p:sldId id="753" r:id="rId79"/>
    <p:sldId id="754" r:id="rId80"/>
    <p:sldId id="755" r:id="rId81"/>
    <p:sldId id="756" r:id="rId82"/>
    <p:sldId id="757" r:id="rId83"/>
    <p:sldId id="758" r:id="rId84"/>
    <p:sldId id="760" r:id="rId85"/>
    <p:sldId id="761" r:id="rId86"/>
    <p:sldId id="762" r:id="rId87"/>
    <p:sldId id="763" r:id="rId88"/>
    <p:sldId id="764" r:id="rId89"/>
    <p:sldId id="765" r:id="rId90"/>
    <p:sldId id="766" r:id="rId91"/>
    <p:sldId id="767" r:id="rId92"/>
    <p:sldId id="768" r:id="rId93"/>
    <p:sldId id="769" r:id="rId94"/>
    <p:sldId id="770" r:id="rId95"/>
    <p:sldId id="771" r:id="rId96"/>
    <p:sldId id="774" r:id="rId97"/>
    <p:sldId id="775" r:id="rId98"/>
    <p:sldId id="776" r:id="rId99"/>
    <p:sldId id="777" r:id="rId100"/>
    <p:sldId id="778" r:id="rId101"/>
    <p:sldId id="779" r:id="rId102"/>
    <p:sldId id="780" r:id="rId103"/>
    <p:sldId id="781" r:id="rId104"/>
    <p:sldId id="782" r:id="rId105"/>
    <p:sldId id="783" r:id="rId106"/>
    <p:sldId id="784" r:id="rId107"/>
    <p:sldId id="785" r:id="rId108"/>
    <p:sldId id="787" r:id="rId109"/>
    <p:sldId id="788" r:id="rId110"/>
    <p:sldId id="789" r:id="rId111"/>
    <p:sldId id="790" r:id="rId112"/>
    <p:sldId id="791" r:id="rId113"/>
    <p:sldId id="792" r:id="rId114"/>
    <p:sldId id="793" r:id="rId115"/>
    <p:sldId id="794" r:id="rId116"/>
    <p:sldId id="795" r:id="rId117"/>
    <p:sldId id="796" r:id="rId118"/>
    <p:sldId id="797" r:id="rId119"/>
    <p:sldId id="798" r:id="rId120"/>
    <p:sldId id="799" r:id="rId121"/>
    <p:sldId id="800" r:id="rId122"/>
    <p:sldId id="803" r:id="rId123"/>
    <p:sldId id="804" r:id="rId124"/>
    <p:sldId id="805" r:id="rId125"/>
    <p:sldId id="806" r:id="rId126"/>
    <p:sldId id="807" r:id="rId127"/>
    <p:sldId id="808" r:id="rId128"/>
    <p:sldId id="809" r:id="rId129"/>
    <p:sldId id="810" r:id="rId130"/>
    <p:sldId id="811" r:id="rId131"/>
    <p:sldId id="812" r:id="rId132"/>
    <p:sldId id="813" r:id="rId133"/>
    <p:sldId id="815" r:id="rId134"/>
    <p:sldId id="816" r:id="rId135"/>
    <p:sldId id="817" r:id="rId136"/>
    <p:sldId id="818" r:id="rId137"/>
    <p:sldId id="819" r:id="rId138"/>
    <p:sldId id="820" r:id="rId139"/>
    <p:sldId id="821" r:id="rId140"/>
    <p:sldId id="822" r:id="rId141"/>
    <p:sldId id="823" r:id="rId142"/>
    <p:sldId id="824" r:id="rId143"/>
    <p:sldId id="825" r:id="rId144"/>
    <p:sldId id="673" r:id="rId145"/>
  </p:sldIdLst>
  <p:sldSz cx="24384000" cy="13716000"/>
  <p:notesSz cx="6858000" cy="9144000"/>
  <p:custDataLst>
    <p:tags r:id="rId147"/>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619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83043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303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96670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03664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33025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05237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46834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08237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297360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2834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055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07506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15233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03873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4859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79970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6804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14117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28792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58032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6009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570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30523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48216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69419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45075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85577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08195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18320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13087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4061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90832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322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370391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01778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175598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99827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90012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83908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6637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19501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3640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1615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722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904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2586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4896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459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4869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256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950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468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1914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33595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5636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9150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6619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294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861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79354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0246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2060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8464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5681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8418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4587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3582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5338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8168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050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19842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8187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814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8855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961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6417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68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6221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6823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8959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4942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3569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90567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4825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896945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7177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4816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186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5357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5311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3650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9226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35047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31604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12479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3885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9973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6763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9510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8155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225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37030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455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2192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213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7423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1357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73341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5189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45977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6676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2789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84718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016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06945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3622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68295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40165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86239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28994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27468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0400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709567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4686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436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36030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879173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12674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0508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67563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32111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54134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22263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3739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8867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1920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7.xml"/><Relationship Id="rId1" Type="http://schemas.openxmlformats.org/officeDocument/2006/relationships/tags" Target="../tags/tag99.xml"/><Relationship Id="rId5" Type="http://schemas.openxmlformats.org/officeDocument/2006/relationships/image" Target="../media/image1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7.xml"/><Relationship Id="rId1" Type="http://schemas.openxmlformats.org/officeDocument/2006/relationships/tags" Target="../tags/tag100.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7.xml"/><Relationship Id="rId1" Type="http://schemas.openxmlformats.org/officeDocument/2006/relationships/tags" Target="../tags/tag101.xml"/><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7.xml"/><Relationship Id="rId1" Type="http://schemas.openxmlformats.org/officeDocument/2006/relationships/tags" Target="../tags/tag102.xml"/><Relationship Id="rId5" Type="http://schemas.openxmlformats.org/officeDocument/2006/relationships/image" Target="../media/image1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7.xml"/><Relationship Id="rId1" Type="http://schemas.openxmlformats.org/officeDocument/2006/relationships/tags" Target="../tags/tag103.xml"/><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7.xml"/><Relationship Id="rId1" Type="http://schemas.openxmlformats.org/officeDocument/2006/relationships/tags" Target="../tags/tag104.xml"/><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7.xml"/><Relationship Id="rId1" Type="http://schemas.openxmlformats.org/officeDocument/2006/relationships/tags" Target="../tags/tag105.xml"/><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7.xml"/><Relationship Id="rId1" Type="http://schemas.openxmlformats.org/officeDocument/2006/relationships/tags" Target="../tags/tag106.xml"/><Relationship Id="rId5" Type="http://schemas.openxmlformats.org/officeDocument/2006/relationships/image" Target="../media/image16.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7.xml"/><Relationship Id="rId1" Type="http://schemas.openxmlformats.org/officeDocument/2006/relationships/tags" Target="../tags/tag107.xml"/><Relationship Id="rId5" Type="http://schemas.openxmlformats.org/officeDocument/2006/relationships/image" Target="../media/image16.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7.xml"/><Relationship Id="rId1" Type="http://schemas.openxmlformats.org/officeDocument/2006/relationships/tags" Target="../tags/tag108.xml"/><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7.xml"/><Relationship Id="rId1" Type="http://schemas.openxmlformats.org/officeDocument/2006/relationships/tags" Target="../tags/tag109.xml"/><Relationship Id="rId5" Type="http://schemas.openxmlformats.org/officeDocument/2006/relationships/image" Target="../media/image1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7.xml"/><Relationship Id="rId1" Type="http://schemas.openxmlformats.org/officeDocument/2006/relationships/tags" Target="../tags/tag110.xml"/><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7.xml"/><Relationship Id="rId1" Type="http://schemas.openxmlformats.org/officeDocument/2006/relationships/tags" Target="../tags/tag111.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7.xml"/><Relationship Id="rId1" Type="http://schemas.openxmlformats.org/officeDocument/2006/relationships/tags" Target="../tags/tag112.xml"/><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7.xml"/><Relationship Id="rId1" Type="http://schemas.openxmlformats.org/officeDocument/2006/relationships/tags" Target="../tags/tag113.xml"/><Relationship Id="rId5" Type="http://schemas.openxmlformats.org/officeDocument/2006/relationships/image" Target="../media/image44.emf"/><Relationship Id="rId4" Type="http://schemas.openxmlformats.org/officeDocument/2006/relationships/image" Target="../media/image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7.xml"/><Relationship Id="rId1" Type="http://schemas.openxmlformats.org/officeDocument/2006/relationships/tags" Target="../tags/tag114.xml"/><Relationship Id="rId5" Type="http://schemas.openxmlformats.org/officeDocument/2006/relationships/image" Target="../media/image16.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7.xml"/><Relationship Id="rId1" Type="http://schemas.openxmlformats.org/officeDocument/2006/relationships/tags" Target="../tags/tag115.xml"/><Relationship Id="rId6" Type="http://schemas.openxmlformats.org/officeDocument/2006/relationships/image" Target="../media/image44.emf"/><Relationship Id="rId5" Type="http://schemas.openxmlformats.org/officeDocument/2006/relationships/image" Target="../media/image16.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7.xml"/><Relationship Id="rId1" Type="http://schemas.openxmlformats.org/officeDocument/2006/relationships/tags" Target="../tags/tag116.xml"/><Relationship Id="rId5" Type="http://schemas.openxmlformats.org/officeDocument/2006/relationships/image" Target="../media/image16.png"/><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7.xml"/><Relationship Id="rId1" Type="http://schemas.openxmlformats.org/officeDocument/2006/relationships/tags" Target="../tags/tag117.xml"/><Relationship Id="rId5" Type="http://schemas.openxmlformats.org/officeDocument/2006/relationships/image" Target="../media/image45.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7.xml"/><Relationship Id="rId1" Type="http://schemas.openxmlformats.org/officeDocument/2006/relationships/tags" Target="../tags/tag11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7.xml"/><Relationship Id="rId1" Type="http://schemas.openxmlformats.org/officeDocument/2006/relationships/tags" Target="../tags/tag119.xml"/><Relationship Id="rId5" Type="http://schemas.openxmlformats.org/officeDocument/2006/relationships/image" Target="../media/image45.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7.xml"/><Relationship Id="rId1" Type="http://schemas.openxmlformats.org/officeDocument/2006/relationships/tags" Target="../tags/tag120.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7.xml"/><Relationship Id="rId1" Type="http://schemas.openxmlformats.org/officeDocument/2006/relationships/tags" Target="../tags/tag121.xml"/><Relationship Id="rId5" Type="http://schemas.openxmlformats.org/officeDocument/2006/relationships/image" Target="../media/image16.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7.xml"/><Relationship Id="rId1" Type="http://schemas.openxmlformats.org/officeDocument/2006/relationships/tags" Target="../tags/tag122.xml"/><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7.xml"/><Relationship Id="rId1" Type="http://schemas.openxmlformats.org/officeDocument/2006/relationships/tags" Target="../tags/tag123.xml"/><Relationship Id="rId5" Type="http://schemas.openxmlformats.org/officeDocument/2006/relationships/image" Target="../media/image45.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7.xml"/><Relationship Id="rId1" Type="http://schemas.openxmlformats.org/officeDocument/2006/relationships/tags" Target="../tags/tag124.xml"/><Relationship Id="rId5" Type="http://schemas.openxmlformats.org/officeDocument/2006/relationships/image" Target="../media/image45.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7.xml"/><Relationship Id="rId1" Type="http://schemas.openxmlformats.org/officeDocument/2006/relationships/tags" Target="../tags/tag125.xml"/><Relationship Id="rId5" Type="http://schemas.openxmlformats.org/officeDocument/2006/relationships/image" Target="../media/image45.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7.xml"/><Relationship Id="rId1" Type="http://schemas.openxmlformats.org/officeDocument/2006/relationships/tags" Target="../tags/tag126.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7.xml"/><Relationship Id="rId1" Type="http://schemas.openxmlformats.org/officeDocument/2006/relationships/tags" Target="../tags/tag127.xml"/><Relationship Id="rId6" Type="http://schemas.openxmlformats.org/officeDocument/2006/relationships/image" Target="../media/image45.png"/><Relationship Id="rId5" Type="http://schemas.openxmlformats.org/officeDocument/2006/relationships/image" Target="../media/image16.png"/><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7.xml"/><Relationship Id="rId1" Type="http://schemas.openxmlformats.org/officeDocument/2006/relationships/tags" Target="../tags/tag12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7.xml"/><Relationship Id="rId1" Type="http://schemas.openxmlformats.org/officeDocument/2006/relationships/tags" Target="../tags/tag129.xml"/><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7.xml"/><Relationship Id="rId1" Type="http://schemas.openxmlformats.org/officeDocument/2006/relationships/tags" Target="../tags/tag130.xml"/><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37.xml"/><Relationship Id="rId1" Type="http://schemas.openxmlformats.org/officeDocument/2006/relationships/tags" Target="../tags/tag131.xml"/><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7.xml"/><Relationship Id="rId1" Type="http://schemas.openxmlformats.org/officeDocument/2006/relationships/tags" Target="../tags/tag132.xml"/><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7.xml"/><Relationship Id="rId1" Type="http://schemas.openxmlformats.org/officeDocument/2006/relationships/tags" Target="../tags/tag133.xml"/><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7.xml"/><Relationship Id="rId1" Type="http://schemas.openxmlformats.org/officeDocument/2006/relationships/tags" Target="../tags/tag134.xml"/><Relationship Id="rId5" Type="http://schemas.openxmlformats.org/officeDocument/2006/relationships/image" Target="../media/image16.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7.xml"/><Relationship Id="rId1" Type="http://schemas.openxmlformats.org/officeDocument/2006/relationships/tags" Target="../tags/tag135.xml"/><Relationship Id="rId5" Type="http://schemas.openxmlformats.org/officeDocument/2006/relationships/image" Target="../media/image16.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7.xml"/><Relationship Id="rId1" Type="http://schemas.openxmlformats.org/officeDocument/2006/relationships/tags" Target="../tags/tag136.xml"/><Relationship Id="rId5" Type="http://schemas.openxmlformats.org/officeDocument/2006/relationships/image" Target="../media/image16.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7.xml"/><Relationship Id="rId1" Type="http://schemas.openxmlformats.org/officeDocument/2006/relationships/tags" Target="../tags/tag137.xml"/><Relationship Id="rId5" Type="http://schemas.openxmlformats.org/officeDocument/2006/relationships/image" Target="../media/image16.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7.xml"/><Relationship Id="rId1" Type="http://schemas.openxmlformats.org/officeDocument/2006/relationships/tags" Target="../tags/tag138.xml"/><Relationship Id="rId5" Type="http://schemas.openxmlformats.org/officeDocument/2006/relationships/image" Target="../media/image1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5" Type="http://schemas.openxmlformats.org/officeDocument/2006/relationships/image" Target="../media/image17.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5" Type="http://schemas.openxmlformats.org/officeDocument/2006/relationships/image" Target="../media/image1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15.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5" Type="http://schemas.openxmlformats.org/officeDocument/2006/relationships/image" Target="../media/image2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5" Type="http://schemas.openxmlformats.org/officeDocument/2006/relationships/image" Target="../media/image2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5" Type="http://schemas.openxmlformats.org/officeDocument/2006/relationships/image" Target="../media/image2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5" Type="http://schemas.openxmlformats.org/officeDocument/2006/relationships/image" Target="../media/image2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5" Type="http://schemas.openxmlformats.org/officeDocument/2006/relationships/image" Target="../media/image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5" Type="http://schemas.openxmlformats.org/officeDocument/2006/relationships/image" Target="../media/image9.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5" Type="http://schemas.openxmlformats.org/officeDocument/2006/relationships/image" Target="../media/image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5" Type="http://schemas.openxmlformats.org/officeDocument/2006/relationships/image" Target="../media/image32.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5" Type="http://schemas.openxmlformats.org/officeDocument/2006/relationships/image" Target="../media/image16.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16.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5" Type="http://schemas.openxmlformats.org/officeDocument/2006/relationships/image" Target="../media/image16.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5" Type="http://schemas.openxmlformats.org/officeDocument/2006/relationships/image" Target="../media/image1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37.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5" Type="http://schemas.openxmlformats.org/officeDocument/2006/relationships/image" Target="../media/image16.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5" Type="http://schemas.openxmlformats.org/officeDocument/2006/relationships/image" Target="../media/image16.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16.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47.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2.emf"/><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49.xml"/><Relationship Id="rId5" Type="http://schemas.openxmlformats.org/officeDocument/2006/relationships/image" Target="../media/image16.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16.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5" Type="http://schemas.openxmlformats.org/officeDocument/2006/relationships/image" Target="../media/image16.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5" Type="http://schemas.openxmlformats.org/officeDocument/2006/relationships/image" Target="../media/image36.jpe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5" Type="http://schemas.openxmlformats.org/officeDocument/2006/relationships/image" Target="../media/image16.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58.xml"/><Relationship Id="rId6" Type="http://schemas.openxmlformats.org/officeDocument/2006/relationships/image" Target="../media/image36.jpeg"/><Relationship Id="rId5" Type="http://schemas.openxmlformats.org/officeDocument/2006/relationships/image" Target="../media/image9.pn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5" Type="http://schemas.openxmlformats.org/officeDocument/2006/relationships/image" Target="../media/image13.emf"/><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59.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5" Type="http://schemas.openxmlformats.org/officeDocument/2006/relationships/image" Target="../media/image38.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5" Type="http://schemas.openxmlformats.org/officeDocument/2006/relationships/image" Target="../media/image16.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5" Type="http://schemas.openxmlformats.org/officeDocument/2006/relationships/image" Target="../media/image16.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5" Type="http://schemas.openxmlformats.org/officeDocument/2006/relationships/image" Target="../media/image16.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5" Type="http://schemas.openxmlformats.org/officeDocument/2006/relationships/image" Target="../media/image16.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7.xml"/><Relationship Id="rId1" Type="http://schemas.openxmlformats.org/officeDocument/2006/relationships/tags" Target="../tags/tag6.xml"/><Relationship Id="rId5" Type="http://schemas.openxmlformats.org/officeDocument/2006/relationships/image" Target="../media/image14.emf"/><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5" Type="http://schemas.openxmlformats.org/officeDocument/2006/relationships/image" Target="../media/image39.emf"/><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5" Type="http://schemas.openxmlformats.org/officeDocument/2006/relationships/image" Target="../media/image39.emf"/><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5" Type="http://schemas.openxmlformats.org/officeDocument/2006/relationships/image" Target="../media/image16.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75.xml"/><Relationship Id="rId5" Type="http://schemas.openxmlformats.org/officeDocument/2006/relationships/image" Target="../media/image40.GIF"/><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76.xml"/><Relationship Id="rId5" Type="http://schemas.openxmlformats.org/officeDocument/2006/relationships/image" Target="../media/image40.GIF"/><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6" Type="http://schemas.openxmlformats.org/officeDocument/2006/relationships/image" Target="../media/image40.GIF"/><Relationship Id="rId5" Type="http://schemas.openxmlformats.org/officeDocument/2006/relationships/image" Target="../media/image1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5" Type="http://schemas.openxmlformats.org/officeDocument/2006/relationships/image" Target="../media/image15.emf"/><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5" Type="http://schemas.openxmlformats.org/officeDocument/2006/relationships/image" Target="../media/image16.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5" Type="http://schemas.openxmlformats.org/officeDocument/2006/relationships/image" Target="../media/image16.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83.xml"/><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84.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85.xml"/><Relationship Id="rId5" Type="http://schemas.openxmlformats.org/officeDocument/2006/relationships/image" Target="../media/image16.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86.xml"/><Relationship Id="rId5" Type="http://schemas.openxmlformats.org/officeDocument/2006/relationships/image" Target="../media/image41.jpe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87.xml"/><Relationship Id="rId5" Type="http://schemas.openxmlformats.org/officeDocument/2006/relationships/image" Target="../media/image41.jpe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7.xml"/><Relationship Id="rId1" Type="http://schemas.openxmlformats.org/officeDocument/2006/relationships/tags" Target="../tags/tag88.xml"/><Relationship Id="rId6" Type="http://schemas.openxmlformats.org/officeDocument/2006/relationships/image" Target="../media/image42.png"/><Relationship Id="rId5" Type="http://schemas.openxmlformats.org/officeDocument/2006/relationships/image" Target="../media/image1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8.xml"/><Relationship Id="rId5" Type="http://schemas.openxmlformats.org/officeDocument/2006/relationships/image" Target="../media/image15.emf"/><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7.xml"/><Relationship Id="rId1" Type="http://schemas.openxmlformats.org/officeDocument/2006/relationships/tags" Target="../tags/tag89.xml"/><Relationship Id="rId6" Type="http://schemas.openxmlformats.org/officeDocument/2006/relationships/image" Target="../media/image41.jpeg"/><Relationship Id="rId5" Type="http://schemas.openxmlformats.org/officeDocument/2006/relationships/image" Target="../media/image16.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90.xml"/><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7.xml"/><Relationship Id="rId1" Type="http://schemas.openxmlformats.org/officeDocument/2006/relationships/tags" Target="../tags/tag91.xml"/><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7.xml"/><Relationship Id="rId1" Type="http://schemas.openxmlformats.org/officeDocument/2006/relationships/tags" Target="../tags/tag92.xml"/><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7.xml"/><Relationship Id="rId1" Type="http://schemas.openxmlformats.org/officeDocument/2006/relationships/tags" Target="../tags/tag93.xml"/><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7.xml"/><Relationship Id="rId1" Type="http://schemas.openxmlformats.org/officeDocument/2006/relationships/tags" Target="../tags/tag94.xml"/><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tags" Target="../tags/tag95.xml"/><Relationship Id="rId4"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7.xml"/><Relationship Id="rId1" Type="http://schemas.openxmlformats.org/officeDocument/2006/relationships/tags" Target="../tags/tag96.xml"/><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7.xml"/><Relationship Id="rId1" Type="http://schemas.openxmlformats.org/officeDocument/2006/relationships/tags" Target="../tags/tag97.xml"/><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7.xml"/><Relationship Id="rId1" Type="http://schemas.openxmlformats.org/officeDocument/2006/relationships/tags" Target="../tags/tag98.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7</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动态规划</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6" y="216430"/>
            <a:ext cx="4425855" cy="1283023"/>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a:t>连接高校和企业·助力职业教育升级</a:t>
              </a:r>
            </a:p>
          </p:txBody>
        </p:sp>
      </p:grpSp>
      <p:sp>
        <p:nvSpPr>
          <p:cNvPr id="2" name="需替换标题"/>
          <p:cNvSpPr txBox="1">
            <a:spLocks noGrp="1"/>
          </p:cNvSpPr>
          <p:nvPr/>
        </p:nvSpPr>
        <p:spPr>
          <a:xfrm>
            <a:off x="-366652" y="7443661"/>
            <a:ext cx="24221580" cy="4228453"/>
          </a:xfrm>
          <a:prstGeom prst="rect">
            <a:avLst/>
          </a:prstGeom>
          <a:ln w="12700">
            <a:miter lim="400000"/>
          </a:ln>
        </p:spPr>
        <p:txBody>
          <a:bodyPr lIns="56003" tIns="56003" rIns="56003" bIns="56003"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800" dirty="0">
                <a:solidFill>
                  <a:srgbClr val="FFFFFF"/>
                </a:solidFill>
                <a:latin typeface="Times New Roman" panose="02020603050405020304" pitchFamily="18" charset="0"/>
                <a:sym typeface="+mn-lt"/>
              </a:rPr>
              <a:t>罗勇军 </a:t>
            </a:r>
            <a:endParaRPr lang="en-US" altLang="zh-CN" sz="4800" dirty="0">
              <a:solidFill>
                <a:srgbClr val="FFFFFF"/>
              </a:solidFill>
              <a:latin typeface="Times New Roman" panose="02020603050405020304" pitchFamily="18" charset="0"/>
              <a:sym typeface="+mn-lt"/>
            </a:endParaRPr>
          </a:p>
          <a:p>
            <a:pPr>
              <a:lnSpc>
                <a:spcPct val="70000"/>
              </a:lnSpc>
              <a:spcBef>
                <a:spcPct val="50000"/>
              </a:spcBef>
            </a:pPr>
            <a:r>
              <a:rPr lang="en-US" altLang="zh-CN" sz="4800" dirty="0">
                <a:solidFill>
                  <a:srgbClr val="FFFFFF"/>
                </a:solidFill>
                <a:latin typeface="Times New Roman" panose="02020603050405020304" pitchFamily="18" charset="0"/>
                <a:sym typeface="+mn-lt"/>
              </a:rPr>
              <a:t>QQ</a:t>
            </a:r>
            <a:r>
              <a:rPr lang="zh-CN" altLang="en-US" sz="4800" dirty="0">
                <a:solidFill>
                  <a:srgbClr val="FFFFFF"/>
                </a:solidFill>
                <a:latin typeface="Times New Roman" panose="02020603050405020304" pitchFamily="18" charset="0"/>
                <a:sym typeface="+mn-lt"/>
              </a:rPr>
              <a:t>：</a:t>
            </a:r>
            <a:r>
              <a:rPr lang="en-US" altLang="zh-CN" sz="4800" dirty="0">
                <a:solidFill>
                  <a:srgbClr val="FFFFFF"/>
                </a:solidFill>
                <a:latin typeface="Times New Roman" panose="02020603050405020304" pitchFamily="18" charset="0"/>
                <a:sym typeface="+mn-lt"/>
              </a:rPr>
              <a:t>15512356         </a:t>
            </a:r>
            <a:r>
              <a:rPr lang="zh-CN" altLang="en-US" sz="4800" dirty="0">
                <a:solidFill>
                  <a:srgbClr val="FFFFFF"/>
                </a:solidFill>
                <a:latin typeface="Times New Roman" panose="02020603050405020304" pitchFamily="18" charset="0"/>
                <a:sym typeface="+mn-lt"/>
              </a:rPr>
              <a:t>微信：</a:t>
            </a:r>
            <a:r>
              <a:rPr lang="en-US" altLang="zh-CN" sz="48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8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7605965" y="2523107"/>
            <a:ext cx="6692486" cy="8669663"/>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pic>
        <p:nvPicPr>
          <p:cNvPr id="13" name="图片 12"/>
          <p:cNvPicPr/>
          <p:nvPr/>
        </p:nvPicPr>
        <p:blipFill>
          <a:blip r:embed="rId5">
            <a:lum bright="34000" contrast="-8000"/>
          </a:blip>
          <a:srcRect l="20046" t="6270" r="19548" b="5808"/>
          <a:stretch>
            <a:fillRect/>
          </a:stretch>
        </p:blipFill>
        <p:spPr>
          <a:xfrm rot="5400000">
            <a:off x="5338750" y="-306675"/>
            <a:ext cx="9382541" cy="17748413"/>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2068574" y="4458715"/>
            <a:ext cx="16517600" cy="821763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solve(s):</a:t>
            </a:r>
          </a:p>
          <a:p>
            <a:pPr algn="l"/>
            <a:r>
              <a:rPr lang="en-US" altLang="zh-CN" sz="4400" dirty="0">
                <a:solidFill>
                  <a:schemeClr val="tx1"/>
                </a:solidFill>
                <a:latin typeface="宋体" panose="02010600030101010101" pitchFamily="2" charset="-122"/>
                <a:ea typeface="宋体" panose="02010600030101010101" pitchFamily="2" charset="-122"/>
              </a:rPr>
              <a:t>    Min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(1e12)]*(s+1)      #</a:t>
            </a:r>
            <a:r>
              <a:rPr lang="zh-CN" altLang="en-US" sz="4400" dirty="0">
                <a:solidFill>
                  <a:schemeClr val="tx1"/>
                </a:solidFill>
                <a:latin typeface="宋体" panose="02010600030101010101" pitchFamily="2" charset="-122"/>
                <a:ea typeface="宋体" panose="02010600030101010101" pitchFamily="2" charset="-122"/>
              </a:rPr>
              <a:t>初始化为无穷大</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Min[0] = 0</a:t>
            </a:r>
          </a:p>
          <a:p>
            <a:pPr algn="l"/>
            <a:r>
              <a:rPr lang="en-US" altLang="zh-CN" sz="4400" dirty="0">
                <a:solidFill>
                  <a:schemeClr val="tx1"/>
                </a:solidFill>
                <a:latin typeface="宋体" panose="02010600030101010101" pitchFamily="2" charset="-122"/>
                <a:ea typeface="宋体" panose="02010600030101010101" pitchFamily="2" charset="-122"/>
              </a:rPr>
              <a:t>    for j in range(</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#5</a:t>
            </a:r>
            <a:r>
              <a:rPr lang="zh-CN" altLang="en-US" sz="4400" dirty="0">
                <a:solidFill>
                  <a:schemeClr val="tx1"/>
                </a:solidFill>
                <a:latin typeface="宋体" panose="02010600030101010101" pitchFamily="2" charset="-122"/>
                <a:ea typeface="宋体" panose="02010600030101010101" pitchFamily="2" charset="-122"/>
              </a:rPr>
              <a:t>种硬币</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range(type[j],s+1):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Min[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min(Min[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Min[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type[j]] + 1)</a:t>
            </a:r>
          </a:p>
          <a:p>
            <a:pPr algn="l"/>
            <a:r>
              <a:rPr lang="en-US" altLang="zh-CN" sz="4400" dirty="0">
                <a:solidFill>
                  <a:schemeClr val="tx1"/>
                </a:solidFill>
                <a:latin typeface="宋体" panose="02010600030101010101" pitchFamily="2" charset="-122"/>
                <a:ea typeface="宋体" panose="02010600030101010101" pitchFamily="2" charset="-122"/>
              </a:rPr>
              <a:t>    print(Min[s])</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 5                     #5</a:t>
            </a:r>
            <a:r>
              <a:rPr lang="zh-CN" altLang="en-US" sz="4400" dirty="0">
                <a:solidFill>
                  <a:schemeClr val="tx1"/>
                </a:solidFill>
                <a:latin typeface="宋体" panose="02010600030101010101" pitchFamily="2" charset="-122"/>
                <a:ea typeface="宋体" panose="02010600030101010101" pitchFamily="2" charset="-122"/>
              </a:rPr>
              <a:t>种硬币</a:t>
            </a:r>
          </a:p>
          <a:p>
            <a:pPr algn="l"/>
            <a:r>
              <a:rPr lang="en-US" altLang="zh-CN" sz="4400" dirty="0">
                <a:solidFill>
                  <a:schemeClr val="tx1"/>
                </a:solidFill>
                <a:latin typeface="宋体" panose="02010600030101010101" pitchFamily="2" charset="-122"/>
                <a:ea typeface="宋体" panose="02010600030101010101" pitchFamily="2" charset="-122"/>
              </a:rPr>
              <a:t>type = [1, 5, 10, 25, 50]   #5</a:t>
            </a:r>
            <a:r>
              <a:rPr lang="zh-CN" altLang="en-US" sz="4400" dirty="0">
                <a:solidFill>
                  <a:schemeClr val="tx1"/>
                </a:solidFill>
                <a:latin typeface="宋体" panose="02010600030101010101" pitchFamily="2" charset="-122"/>
                <a:ea typeface="宋体" panose="02010600030101010101" pitchFamily="2" charset="-122"/>
              </a:rPr>
              <a:t>种面值</a:t>
            </a:r>
          </a:p>
          <a:p>
            <a:pPr algn="l"/>
            <a:r>
              <a:rPr lang="en-US" altLang="zh-CN" sz="4400" dirty="0">
                <a:solidFill>
                  <a:schemeClr val="tx1"/>
                </a:solidFill>
                <a:latin typeface="宋体" panose="02010600030101010101" pitchFamily="2" charset="-122"/>
                <a:ea typeface="宋体" panose="02010600030101010101" pitchFamily="2" charset="-122"/>
              </a:rPr>
              <a:t>s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a:solidFill>
                  <a:schemeClr val="tx1"/>
                </a:solidFill>
                <a:latin typeface="宋体" panose="02010600030101010101" pitchFamily="2" charset="-122"/>
                <a:ea typeface="宋体" panose="02010600030101010101" pitchFamily="2" charset="-122"/>
              </a:rPr>
              <a:t>solve(s)</a:t>
            </a:r>
          </a:p>
        </p:txBody>
      </p:sp>
      <p:sp>
        <p:nvSpPr>
          <p:cNvPr id="12" name="矩形标注 11"/>
          <p:cNvSpPr/>
          <p:nvPr/>
        </p:nvSpPr>
        <p:spPr>
          <a:xfrm>
            <a:off x="18904227" y="8567532"/>
            <a:ext cx="4114798" cy="1957807"/>
          </a:xfrm>
          <a:prstGeom prst="wedgeRectCallout">
            <a:avLst>
              <a:gd name="adj1" fmla="val -208231"/>
              <a:gd name="adj2" fmla="val 67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试试硬币</a:t>
            </a:r>
            <a:r>
              <a:rPr lang="en-US" altLang="zh-CN"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支付</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4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元</a:t>
            </a:r>
            <a:endParaRPr lang="zh-CN" altLang="en-US" sz="4400" dirty="0">
              <a:solidFill>
                <a:srgbClr val="FFFF00"/>
              </a:solidFill>
            </a:endParaRPr>
          </a:p>
        </p:txBody>
      </p:sp>
      <p:sp>
        <p:nvSpPr>
          <p:cNvPr id="15" name="文本框 99"/>
          <p:cNvSpPr txBox="1"/>
          <p:nvPr/>
        </p:nvSpPr>
        <p:spPr>
          <a:xfrm>
            <a:off x="2068574" y="2749695"/>
            <a:ext cx="13608050" cy="830997"/>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4800" dirty="0">
                <a:solidFill>
                  <a:srgbClr val="FF0000"/>
                </a:solidFill>
              </a:rPr>
              <a:t>递推关系</a:t>
            </a:r>
            <a:r>
              <a:rPr lang="zh-CN" altLang="en-US" sz="4800" dirty="0" smtClean="0"/>
              <a:t>：</a:t>
            </a:r>
            <a:r>
              <a:rPr lang="en-US" altLang="zh-CN" sz="4800" dirty="0" smtClean="0">
                <a:latin typeface="Times New Roman" panose="02020603050405020304" pitchFamily="18" charset="0"/>
              </a:rPr>
              <a:t>       Min[</a:t>
            </a:r>
            <a:r>
              <a:rPr lang="en-US" altLang="zh-CN" sz="4800" dirty="0" err="1" smtClean="0">
                <a:latin typeface="Times New Roman" panose="02020603050405020304" pitchFamily="18" charset="0"/>
              </a:rPr>
              <a:t>i</a:t>
            </a:r>
            <a:r>
              <a:rPr lang="en-US" altLang="zh-CN" sz="4800" dirty="0">
                <a:latin typeface="Times New Roman" panose="02020603050405020304" pitchFamily="18" charset="0"/>
              </a:rPr>
              <a:t>] = min(Min[i], Min[i - 5] + 1</a:t>
            </a:r>
            <a:r>
              <a:rPr lang="en-US" altLang="zh-CN" sz="4800" dirty="0" smtClean="0">
                <a:latin typeface="Times New Roman" panose="02020603050405020304" pitchFamily="18" charset="0"/>
              </a:rPr>
              <a:t>)</a:t>
            </a:r>
            <a:endParaRPr lang="zh-CN" altLang="zh-CN" sz="4800" dirty="0">
              <a:latin typeface="Times New Roman" panose="02020603050405020304" pitchFamily="18"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19039411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19426942" y="507336"/>
            <a:ext cx="3541211" cy="575915"/>
          </a:xfrm>
          <a:prstGeom prst="rect">
            <a:avLst/>
          </a:prstGeom>
        </p:spPr>
      </p:pic>
      <p:pic>
        <p:nvPicPr>
          <p:cNvPr id="13" name="图片 12"/>
          <p:cNvPicPr/>
          <p:nvPr/>
        </p:nvPicPr>
        <p:blipFill>
          <a:blip r:embed="rId5">
            <a:lum bright="34000" contrast="-8000"/>
          </a:blip>
          <a:srcRect l="20046" t="6270" r="19548" b="5808"/>
          <a:stretch>
            <a:fillRect/>
          </a:stretch>
        </p:blipFill>
        <p:spPr>
          <a:xfrm rot="5400000">
            <a:off x="4837583" y="-3333963"/>
            <a:ext cx="11849523" cy="21785943"/>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177578" y="2383044"/>
            <a:ext cx="19809770" cy="10064294"/>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n, m, k = map(</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input().split())</a:t>
            </a:r>
          </a:p>
          <a:p>
            <a:pPr algn="l"/>
            <a:r>
              <a:rPr lang="en-US" altLang="zh-CN" sz="3600" dirty="0" smtClean="0">
                <a:solidFill>
                  <a:schemeClr val="tx1"/>
                </a:solidFill>
                <a:latin typeface="宋体" panose="02010600030101010101" pitchFamily="2" charset="-122"/>
                <a:ea typeface="宋体" panose="02010600030101010101" pitchFamily="2" charset="-122"/>
              </a:rPr>
              <a:t>tot = (1 &lt;&lt; m) -</a:t>
            </a:r>
            <a:r>
              <a:rPr lang="en-US" altLang="zh-CN" sz="3600" dirty="0">
                <a:solidFill>
                  <a:schemeClr val="tx1"/>
                </a:solidFill>
                <a:latin typeface="宋体" panose="02010600030101010101" pitchFamily="2" charset="-122"/>
                <a:ea typeface="宋体" panose="02010600030101010101" pitchFamily="2" charset="-122"/>
              </a:rPr>
              <a:t>1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tot</a:t>
            </a:r>
            <a:r>
              <a:rPr lang="zh-CN" altLang="en-US" sz="3600" dirty="0">
                <a:solidFill>
                  <a:schemeClr val="tx1"/>
                </a:solidFill>
                <a:latin typeface="宋体" panose="02010600030101010101" pitchFamily="2" charset="-122"/>
                <a:ea typeface="宋体" panose="02010600030101010101" pitchFamily="2" charset="-122"/>
              </a:rPr>
              <a:t>：二进制是</a:t>
            </a:r>
            <a:r>
              <a:rPr lang="en-US" altLang="zh-CN" sz="3600" dirty="0">
                <a:solidFill>
                  <a:schemeClr val="tx1"/>
                </a:solidFill>
                <a:latin typeface="宋体" panose="02010600030101010101" pitchFamily="2" charset="-122"/>
                <a:ea typeface="宋体" panose="02010600030101010101" pitchFamily="2" charset="-122"/>
              </a:rPr>
              <a:t>m</a:t>
            </a:r>
            <a:r>
              <a:rPr lang="zh-CN" altLang="en-US" sz="3600" dirty="0">
                <a:solidFill>
                  <a:schemeClr val="tx1"/>
                </a:solidFill>
                <a:latin typeface="宋体" panose="02010600030101010101" pitchFamily="2" charset="-122"/>
                <a:ea typeface="宋体" panose="02010600030101010101" pitchFamily="2" charset="-122"/>
              </a:rPr>
              <a:t>个</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，表示所有</a:t>
            </a:r>
            <a:r>
              <a:rPr lang="en-US" altLang="zh-CN" sz="3600" dirty="0">
                <a:solidFill>
                  <a:schemeClr val="tx1"/>
                </a:solidFill>
                <a:latin typeface="宋体" panose="02010600030101010101" pitchFamily="2" charset="-122"/>
                <a:ea typeface="宋体" panose="02010600030101010101" pitchFamily="2" charset="-122"/>
              </a:rPr>
              <a:t>m</a:t>
            </a:r>
            <a:r>
              <a:rPr lang="zh-CN" altLang="en-US" sz="3600" dirty="0">
                <a:solidFill>
                  <a:schemeClr val="tx1"/>
                </a:solidFill>
                <a:latin typeface="宋体" panose="02010600030101010101" pitchFamily="2" charset="-122"/>
                <a:ea typeface="宋体" panose="02010600030101010101" pitchFamily="2" charset="-122"/>
              </a:rPr>
              <a:t>种口味</a:t>
            </a:r>
            <a:endParaRPr lang="en-US" altLang="zh-CN" sz="3600" dirty="0" smtClean="0">
              <a:solidFill>
                <a:schemeClr val="tx1"/>
              </a:solidFill>
              <a:latin typeface="宋体" panose="02010600030101010101" pitchFamily="2" charset="-122"/>
              <a:ea typeface="宋体" panose="02010600030101010101" pitchFamily="2" charset="-122"/>
            </a:endParaRPr>
          </a:p>
          <a:p>
            <a:pPr algn="l"/>
            <a:r>
              <a:rPr lang="en-US" altLang="zh-CN" sz="3600" dirty="0" err="1" smtClean="0">
                <a:solidFill>
                  <a:schemeClr val="tx1"/>
                </a:solidFill>
                <a:latin typeface="宋体" panose="02010600030101010101" pitchFamily="2" charset="-122"/>
                <a:ea typeface="宋体" panose="02010600030101010101" pitchFamily="2" charset="-122"/>
              </a:rPr>
              <a:t>dp</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 [-1 for _ in range(1 &lt;&lt; 20)]</a:t>
            </a:r>
          </a:p>
          <a:p>
            <a:pPr algn="l"/>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[0] = 0</a:t>
            </a:r>
          </a:p>
          <a:p>
            <a:pPr algn="l"/>
            <a:r>
              <a:rPr lang="en-US" altLang="zh-CN" sz="3600" dirty="0">
                <a:solidFill>
                  <a:schemeClr val="tx1"/>
                </a:solidFill>
                <a:latin typeface="宋体" panose="02010600030101010101" pitchFamily="2" charset="-122"/>
                <a:ea typeface="宋体" panose="02010600030101010101" pitchFamily="2" charset="-122"/>
              </a:rPr>
              <a:t>kw = []</a:t>
            </a:r>
          </a:p>
          <a:p>
            <a:pPr algn="l"/>
            <a:r>
              <a:rPr lang="en-US" altLang="zh-CN" sz="3600" dirty="0">
                <a:solidFill>
                  <a:schemeClr val="tx1"/>
                </a:solidFill>
                <a:latin typeface="宋体" panose="02010600030101010101" pitchFamily="2" charset="-122"/>
                <a:ea typeface="宋体" panose="02010600030101010101" pitchFamily="2" charset="-122"/>
              </a:rPr>
              <a:t>for _ in range(n):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kw.append</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input().split()])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kw</a:t>
            </a:r>
            <a:r>
              <a:rPr lang="zh-CN" altLang="en-US" sz="3600" dirty="0">
                <a:solidFill>
                  <a:schemeClr val="tx1"/>
                </a:solidFill>
                <a:latin typeface="宋体" panose="02010600030101010101" pitchFamily="2" charset="-122"/>
                <a:ea typeface="宋体" panose="02010600030101010101" pitchFamily="2" charset="-122"/>
              </a:rPr>
              <a:t>是二维矩阵</a:t>
            </a:r>
          </a:p>
          <a:p>
            <a:pPr algn="l"/>
            <a:r>
              <a:rPr lang="en-US" altLang="zh-CN" sz="4400" dirty="0">
                <a:solidFill>
                  <a:schemeClr val="tx1"/>
                </a:solidFill>
                <a:latin typeface="宋体" panose="02010600030101010101" pitchFamily="2" charset="-122"/>
                <a:ea typeface="宋体" panose="02010600030101010101" pitchFamily="2" charset="-122"/>
              </a:rPr>
              <a:t>for c in kw:            #</a:t>
            </a:r>
            <a:r>
              <a:rPr lang="zh-CN" altLang="en-US" sz="4400" dirty="0">
                <a:solidFill>
                  <a:schemeClr val="tx1"/>
                </a:solidFill>
                <a:latin typeface="宋体" panose="02010600030101010101" pitchFamily="2" charset="-122"/>
                <a:ea typeface="宋体" panose="02010600030101010101" pitchFamily="2" charset="-122"/>
              </a:rPr>
              <a:t>用</a:t>
            </a:r>
            <a:r>
              <a:rPr lang="en-US" altLang="zh-CN" sz="4400" dirty="0">
                <a:solidFill>
                  <a:schemeClr val="tx1"/>
                </a:solidFill>
                <a:latin typeface="宋体" panose="02010600030101010101" pitchFamily="2" charset="-122"/>
                <a:ea typeface="宋体" panose="02010600030101010101" pitchFamily="2" charset="-122"/>
              </a:rPr>
              <a:t>c</a:t>
            </a:r>
            <a:r>
              <a:rPr lang="zh-CN" altLang="en-US" sz="4400" dirty="0">
                <a:solidFill>
                  <a:schemeClr val="tx1"/>
                </a:solidFill>
                <a:latin typeface="宋体" panose="02010600030101010101" pitchFamily="2" charset="-122"/>
                <a:ea typeface="宋体" panose="02010600030101010101" pitchFamily="2" charset="-122"/>
              </a:rPr>
              <a:t>遍历每包糖果</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    for x in c: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(1 &lt;&lt; (x-1))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把这包糖果进行状态压缩</a:t>
            </a:r>
            <a:endParaRPr lang="zh-CN" altLang="en-US" sz="4400" dirty="0">
              <a:solidFill>
                <a:schemeClr val="tx1"/>
              </a:solidFill>
              <a:latin typeface="宋体" panose="02010600030101010101" pitchFamily="2" charset="-122"/>
              <a:ea typeface="宋体" panose="02010600030101010101" pitchFamily="2" charset="-122"/>
            </a:endParaRP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range(tot+1):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-1): </a:t>
            </a:r>
            <a:r>
              <a:rPr lang="en-US" altLang="zh-CN" sz="4400" dirty="0" smtClean="0">
                <a:solidFill>
                  <a:schemeClr val="tx1"/>
                </a:solidFill>
                <a:latin typeface="宋体" panose="02010600030101010101" pitchFamily="2" charset="-122"/>
                <a:ea typeface="宋体" panose="02010600030101010101" pitchFamily="2" charset="-122"/>
              </a:rPr>
              <a:t>continue  #</a:t>
            </a:r>
            <a:r>
              <a:rPr lang="zh-CN" altLang="en-US" sz="4400" dirty="0" smtClean="0">
                <a:solidFill>
                  <a:schemeClr val="tx1"/>
                </a:solidFill>
                <a:latin typeface="宋体" panose="02010600030101010101" pitchFamily="2" charset="-122"/>
                <a:ea typeface="宋体" panose="02010600030101010101" pitchFamily="2" charset="-122"/>
              </a:rPr>
              <a:t>不存在</a:t>
            </a:r>
            <a:r>
              <a:rPr lang="zh-CN" altLang="en-US" sz="4400" dirty="0">
                <a:solidFill>
                  <a:schemeClr val="tx1"/>
                </a:solidFill>
                <a:latin typeface="宋体" panose="02010600030101010101" pitchFamily="2" charset="-122"/>
                <a:ea typeface="宋体" panose="02010600030101010101" pitchFamily="2" charset="-122"/>
              </a:rPr>
              <a:t>得到口味</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的最少糖果包数量</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newcase</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tmp</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newcase</a:t>
            </a:r>
            <a:r>
              <a:rPr lang="en-US" altLang="zh-CN" sz="4400" dirty="0">
                <a:solidFill>
                  <a:schemeClr val="tx1"/>
                </a:solidFill>
                <a:latin typeface="宋体" panose="02010600030101010101" pitchFamily="2" charset="-122"/>
                <a:ea typeface="宋体" panose="02010600030101010101" pitchFamily="2" charset="-122"/>
              </a:rPr>
              <a:t>] == -1) or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newcase</a:t>
            </a:r>
            <a:r>
              <a:rPr lang="en-US" altLang="zh-CN" sz="4400" dirty="0">
                <a:solidFill>
                  <a:schemeClr val="tx1"/>
                </a:solidFill>
                <a:latin typeface="宋体" panose="02010600030101010101" pitchFamily="2" charset="-122"/>
                <a:ea typeface="宋体" panose="02010600030101010101" pitchFamily="2" charset="-122"/>
              </a:rPr>
              <a:t>] &gt;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newcase</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+ 1</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[tot</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得到所有口味</a:t>
            </a:r>
            <a:r>
              <a:rPr lang="en-US" altLang="zh-CN" sz="4400" dirty="0">
                <a:solidFill>
                  <a:schemeClr val="tx1"/>
                </a:solidFill>
                <a:latin typeface="宋体" panose="02010600030101010101" pitchFamily="2" charset="-122"/>
                <a:ea typeface="宋体" panose="02010600030101010101" pitchFamily="2" charset="-122"/>
              </a:rPr>
              <a:t>tot</a:t>
            </a:r>
            <a:r>
              <a:rPr lang="zh-CN" altLang="en-US" sz="4400" dirty="0">
                <a:solidFill>
                  <a:schemeClr val="tx1"/>
                </a:solidFill>
                <a:latin typeface="宋体" panose="02010600030101010101" pitchFamily="2" charset="-122"/>
                <a:ea typeface="宋体" panose="02010600030101010101" pitchFamily="2" charset="-122"/>
              </a:rPr>
              <a:t>的最少糖果包数量</a:t>
            </a:r>
            <a:endParaRPr lang="en-US" altLang="zh-CN" sz="4400" dirty="0">
              <a:solidFill>
                <a:schemeClr val="tx1"/>
              </a:solidFill>
              <a:latin typeface="宋体" panose="02010600030101010101" pitchFamily="2" charset="-122"/>
              <a:ea typeface="宋体" panose="02010600030101010101" pitchFamily="2" charset="-122"/>
            </a:endParaRPr>
          </a:p>
        </p:txBody>
      </p:sp>
      <p:sp>
        <p:nvSpPr>
          <p:cNvPr id="2" name="矩形标注 1"/>
          <p:cNvSpPr/>
          <p:nvPr/>
        </p:nvSpPr>
        <p:spPr>
          <a:xfrm>
            <a:off x="14506599" y="2383043"/>
            <a:ext cx="9501265" cy="2655885"/>
          </a:xfrm>
          <a:prstGeom prst="wedgeRectCallout">
            <a:avLst>
              <a:gd name="adj1" fmla="val -31350"/>
              <a:gd name="adj2" fmla="val 125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smtClean="0"/>
              <a:t>for</a:t>
            </a:r>
            <a:r>
              <a:rPr lang="zh-CN" altLang="en-US" sz="4000" dirty="0"/>
              <a:t>循环，</a:t>
            </a:r>
            <a:r>
              <a:rPr lang="en-US" altLang="zh-CN" sz="4000" dirty="0" smtClean="0"/>
              <a:t>tot=2</a:t>
            </a:r>
            <a:r>
              <a:rPr lang="en-US" altLang="zh-CN" sz="4000" baseline="30000" dirty="0" smtClean="0"/>
              <a:t>m</a:t>
            </a:r>
            <a:endParaRPr lang="en-US" altLang="zh-CN" sz="4000" dirty="0" smtClean="0"/>
          </a:p>
          <a:p>
            <a:pPr algn="l"/>
            <a:r>
              <a:rPr lang="en-US" altLang="zh-CN" sz="4000" dirty="0" smtClean="0"/>
              <a:t>for</a:t>
            </a:r>
            <a:r>
              <a:rPr lang="zh-CN" altLang="en-US" sz="4000" dirty="0"/>
              <a:t>循环</a:t>
            </a:r>
            <a:r>
              <a:rPr lang="en-US" altLang="zh-CN" sz="4000" dirty="0"/>
              <a:t>n</a:t>
            </a:r>
            <a:r>
              <a:rPr lang="zh-CN" altLang="en-US" sz="4000" dirty="0"/>
              <a:t>次，总复杂</a:t>
            </a:r>
            <a:r>
              <a:rPr lang="zh-CN" altLang="en-US" sz="4000" dirty="0" smtClean="0"/>
              <a:t>度</a:t>
            </a:r>
            <a:r>
              <a:rPr lang="en-US" altLang="zh-CN" sz="4000" dirty="0" smtClean="0"/>
              <a:t>O(n2</a:t>
            </a:r>
            <a:r>
              <a:rPr lang="en-US" altLang="zh-CN" sz="4000" baseline="30000" dirty="0" smtClean="0"/>
              <a:t>m</a:t>
            </a:r>
            <a:r>
              <a:rPr lang="en-US" altLang="zh-CN" sz="4000" dirty="0" smtClean="0"/>
              <a:t>)</a:t>
            </a:r>
          </a:p>
          <a:p>
            <a:pPr algn="l"/>
            <a:r>
              <a:rPr lang="zh-CN" altLang="en-US" sz="4000" dirty="0" smtClean="0"/>
              <a:t>本题</a:t>
            </a:r>
            <a:r>
              <a:rPr lang="en-US" altLang="zh-CN" sz="4000" dirty="0"/>
              <a:t>n=100</a:t>
            </a:r>
            <a:r>
              <a:rPr lang="zh-CN" altLang="en-US" sz="4000" dirty="0"/>
              <a:t>，</a:t>
            </a:r>
            <a:r>
              <a:rPr lang="en-US" altLang="zh-CN" sz="4000" dirty="0"/>
              <a:t>m=20</a:t>
            </a:r>
            <a:r>
              <a:rPr lang="zh-CN" altLang="en-US" sz="4000" dirty="0"/>
              <a:t>，</a:t>
            </a:r>
            <a:r>
              <a:rPr lang="en-US" altLang="zh-CN" sz="4000" dirty="0"/>
              <a:t>n2</a:t>
            </a:r>
            <a:r>
              <a:rPr lang="en-US" altLang="zh-CN" sz="4000" baseline="30000" dirty="0"/>
              <a:t>m</a:t>
            </a:r>
            <a:r>
              <a:rPr lang="zh-CN" altLang="en-US" sz="4000" dirty="0"/>
              <a:t>约为一亿次。</a:t>
            </a:r>
          </a:p>
        </p:txBody>
      </p:sp>
    </p:spTree>
    <p:custDataLst>
      <p:tags r:id="rId1"/>
    </p:custDataLst>
    <p:extLst>
      <p:ext uri="{BB962C8B-B14F-4D97-AF65-F5344CB8AC3E}">
        <p14:creationId xmlns:p14="http://schemas.microsoft.com/office/powerpoint/2010/main" val="12127538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状态压缩</a:t>
              </a:r>
              <a:r>
                <a:rPr lang="en-US" altLang="zh-CN" sz="5600" b="1" spc="600" dirty="0">
                  <a:solidFill>
                    <a:schemeClr val="bg1"/>
                  </a:solidFill>
                  <a:latin typeface="宋体" panose="02010600030101010101" pitchFamily="2" charset="-122"/>
                  <a:ea typeface="宋体" panose="02010600030101010101" pitchFamily="2" charset="-122"/>
                </a:rPr>
                <a:t>DP</a:t>
              </a:r>
              <a:r>
                <a:rPr lang="zh-CN" altLang="en-US" sz="5600" b="1" spc="600" dirty="0">
                  <a:solidFill>
                    <a:schemeClr val="bg1"/>
                  </a:solidFill>
                  <a:latin typeface="宋体" panose="02010600030101010101" pitchFamily="2" charset="-122"/>
                  <a:ea typeface="宋体" panose="02010600030101010101" pitchFamily="2" charset="-122"/>
                </a:rPr>
                <a:t>的原理</a:t>
              </a:r>
            </a:p>
          </p:txBody>
        </p:sp>
      </p:grpSp>
      <p:sp>
        <p:nvSpPr>
          <p:cNvPr id="10" name="内容占位符 2"/>
          <p:cNvSpPr txBox="1">
            <a:spLocks/>
          </p:cNvSpPr>
          <p:nvPr/>
        </p:nvSpPr>
        <p:spPr>
          <a:xfrm>
            <a:off x="1175657" y="3100903"/>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应用背景：以</a:t>
            </a:r>
            <a:r>
              <a:rPr lang="zh-CN" altLang="en-US" dirty="0"/>
              <a:t>集合为状态，且集合可以用二进制来表示，用二进制的位运算来处理。</a:t>
            </a:r>
          </a:p>
          <a:p>
            <a:pPr>
              <a:lnSpc>
                <a:spcPct val="150000"/>
              </a:lnSpc>
              <a:spcBef>
                <a:spcPts val="0"/>
              </a:spcBef>
            </a:pPr>
            <a:r>
              <a:rPr lang="zh-CN" altLang="en-US" dirty="0"/>
              <a:t>集合问题一般是指数复杂度的，例如：（</a:t>
            </a:r>
            <a:r>
              <a:rPr lang="en-US" altLang="zh-CN" dirty="0"/>
              <a:t>1</a:t>
            </a:r>
            <a:r>
              <a:rPr lang="zh-CN" altLang="en-US" dirty="0"/>
              <a:t>）子集问题，设元素无先后关系，那么共有</a:t>
            </a:r>
            <a:r>
              <a:rPr lang="en-US" altLang="zh-CN" dirty="0"/>
              <a:t>2</a:t>
            </a:r>
            <a:r>
              <a:rPr lang="en-US" altLang="zh-CN" baseline="30000" dirty="0"/>
              <a:t>n</a:t>
            </a:r>
            <a:r>
              <a:rPr lang="zh-CN" altLang="en-US" dirty="0"/>
              <a:t>个子集；（</a:t>
            </a:r>
            <a:r>
              <a:rPr lang="en-US" altLang="zh-CN" dirty="0"/>
              <a:t>2</a:t>
            </a:r>
            <a:r>
              <a:rPr lang="zh-CN" altLang="en-US" dirty="0"/>
              <a:t>）排列问题，对所有元素进行全排列，共有</a:t>
            </a:r>
            <a:r>
              <a:rPr lang="en-US" altLang="zh-CN" dirty="0"/>
              <a:t>n!</a:t>
            </a:r>
            <a:r>
              <a:rPr lang="zh-CN" altLang="en-US" dirty="0"/>
              <a:t>个全排列。</a:t>
            </a:r>
          </a:p>
          <a:p>
            <a:pPr>
              <a:lnSpc>
                <a:spcPct val="150000"/>
              </a:lnSpc>
              <a:spcBef>
                <a:spcPts val="0"/>
              </a:spcBef>
            </a:pPr>
            <a:r>
              <a:rPr lang="zh-CN" altLang="en-US" dirty="0"/>
              <a:t>状态压缩</a:t>
            </a:r>
            <a:r>
              <a:rPr lang="en-US" altLang="zh-CN" dirty="0" smtClean="0"/>
              <a:t>DP</a:t>
            </a:r>
            <a:r>
              <a:rPr lang="zh-CN" altLang="en-US" dirty="0" smtClean="0"/>
              <a:t>：</a:t>
            </a:r>
            <a:r>
              <a:rPr lang="zh-CN" altLang="en-US" dirty="0"/>
              <a:t>集合的状态（子集或排列），如果用二进制表示状态，并用二进制的位运算来遍历和操作，又简单又快。</a:t>
            </a:r>
          </a:p>
        </p:txBody>
      </p:sp>
    </p:spTree>
    <p:custDataLst>
      <p:tags r:id="rId1"/>
    </p:custDataLst>
    <p:extLst>
      <p:ext uri="{BB962C8B-B14F-4D97-AF65-F5344CB8AC3E}">
        <p14:creationId xmlns:p14="http://schemas.microsoft.com/office/powerpoint/2010/main" val="251464963"/>
      </p:ext>
    </p:extLst>
  </p:cSld>
  <p:clrMapOvr>
    <a:masterClrMapping/>
  </p:clrMapOvr>
  <p:transition spd="slow" advClick="0" advTm="1000">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用位运算做集合操作</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graphicFrame>
        <p:nvGraphicFramePr>
          <p:cNvPr id="2" name="表格 1"/>
          <p:cNvGraphicFramePr>
            <a:graphicFrameLocks noGrp="1"/>
          </p:cNvGraphicFramePr>
          <p:nvPr>
            <p:extLst/>
          </p:nvPr>
        </p:nvGraphicFramePr>
        <p:xfrm>
          <a:off x="2151528" y="5082986"/>
          <a:ext cx="19713389" cy="4754880"/>
        </p:xfrm>
        <a:graphic>
          <a:graphicData uri="http://schemas.openxmlformats.org/drawingml/2006/table">
            <a:tbl>
              <a:tblPr>
                <a:tableStyleId>{5C22544A-7EE6-4342-B048-85BDC9FD1C3A}</a:tableStyleId>
              </a:tblPr>
              <a:tblGrid>
                <a:gridCol w="12887434">
                  <a:extLst>
                    <a:ext uri="{9D8B030D-6E8A-4147-A177-3AD203B41FA5}">
                      <a16:colId xmlns:a16="http://schemas.microsoft.com/office/drawing/2014/main" val="1674619643"/>
                    </a:ext>
                  </a:extLst>
                </a:gridCol>
                <a:gridCol w="6825955">
                  <a:extLst>
                    <a:ext uri="{9D8B030D-6E8A-4147-A177-3AD203B41FA5}">
                      <a16:colId xmlns:a16="http://schemas.microsoft.com/office/drawing/2014/main" val="2131988736"/>
                    </a:ext>
                  </a:extLst>
                </a:gridCol>
              </a:tblGrid>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判断</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altLang="zh-CN"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位（从最低位开始数）是否等于</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1 &lt;&lt; ( </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en-US" sz="4800" b="0" dirty="0">
                          <a:effectLst/>
                          <a:latin typeface="宋体" panose="02010600030101010101" pitchFamily="2" charset="-122"/>
                          <a:ea typeface="宋体" panose="02010600030101010101" pitchFamily="2" charset="-122"/>
                          <a:cs typeface="Times New Roman" panose="02020603050405020304" pitchFamily="18" charset="0"/>
                        </a:rPr>
                        <a:t> - 1 ) ) &amp; a</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800398087"/>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位改成</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 ( 1&lt;&lt;(i-1) )</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896637595"/>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位改成</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0</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&amp;(~(1&lt;&lt;</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en-US" sz="4800" b="0" dirty="0">
                          <a:effectLst/>
                          <a:latin typeface="宋体" panose="02010600030101010101" pitchFamily="2" charset="-122"/>
                          <a:ea typeface="宋体" panose="02010600030101010101" pitchFamily="2" charset="-122"/>
                          <a:cs typeface="Times New Roman" panose="02020603050405020304" pitchFamily="18" charset="0"/>
                        </a:rPr>
                        <a:t>) )</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897332931"/>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的最后一个</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去掉：</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&amp; (a-1)</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530641124"/>
                  </a:ext>
                </a:extLst>
              </a:tr>
            </a:tbl>
          </a:graphicData>
        </a:graphic>
      </p:graphicFrame>
    </p:spTree>
    <p:custDataLst>
      <p:tags r:id="rId1"/>
    </p:custDataLst>
    <p:extLst>
      <p:ext uri="{BB962C8B-B14F-4D97-AF65-F5344CB8AC3E}">
        <p14:creationId xmlns:p14="http://schemas.microsoft.com/office/powerpoint/2010/main" val="3159560501"/>
      </p:ext>
    </p:extLst>
  </p:cSld>
  <p:clrMapOvr>
    <a:masterClrMapping/>
  </p:clrMapOvr>
  <p:transition spd="slow" advClick="0" advTm="1000">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8715398" y="-1258560"/>
            <a:ext cx="10771771" cy="1906793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950615" y="3520260"/>
            <a:ext cx="21111883" cy="9510296"/>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a = 213;  b = 45               #a = 1101 0101, b = 0010 1101</a:t>
            </a:r>
          </a:p>
          <a:p>
            <a:pPr algn="l"/>
            <a:r>
              <a:rPr lang="en-US" altLang="zh-CN" sz="3600" dirty="0">
                <a:solidFill>
                  <a:schemeClr val="tx1"/>
                </a:solidFill>
                <a:latin typeface="宋体" panose="02010600030101010101" pitchFamily="2" charset="-122"/>
                <a:ea typeface="宋体" panose="02010600030101010101" pitchFamily="2" charset="-122"/>
              </a:rPr>
              <a:t>print("a &amp; b =",a &amp; b)         # AND  =  5,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0001 0101</a:t>
            </a:r>
          </a:p>
          <a:p>
            <a:pPr algn="l"/>
            <a:r>
              <a:rPr lang="en-US" altLang="zh-CN" sz="3600" dirty="0">
                <a:solidFill>
                  <a:schemeClr val="tx1"/>
                </a:solidFill>
                <a:latin typeface="宋体" panose="02010600030101010101" pitchFamily="2" charset="-122"/>
                <a:ea typeface="宋体" panose="02010600030101010101" pitchFamily="2" charset="-122"/>
              </a:rPr>
              <a:t>print("a | b =",a | b)         # OR   = 253,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1111 1101</a:t>
            </a:r>
          </a:p>
          <a:p>
            <a:pPr algn="l"/>
            <a:r>
              <a:rPr lang="en-US" altLang="zh-CN" sz="3600" dirty="0">
                <a:solidFill>
                  <a:schemeClr val="tx1"/>
                </a:solidFill>
                <a:latin typeface="宋体" panose="02010600030101010101" pitchFamily="2" charset="-122"/>
                <a:ea typeface="宋体" panose="02010600030101010101" pitchFamily="2" charset="-122"/>
              </a:rPr>
              <a:t>print("a ^ b =",a ^ b)         # XOR  = 248,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1100 1100</a:t>
            </a:r>
          </a:p>
          <a:p>
            <a:pPr algn="l"/>
            <a:r>
              <a:rPr lang="en-US" altLang="zh-CN" sz="3600" dirty="0">
                <a:solidFill>
                  <a:schemeClr val="tx1"/>
                </a:solidFill>
                <a:latin typeface="宋体" panose="02010600030101010101" pitchFamily="2" charset="-122"/>
                <a:ea typeface="宋体" panose="02010600030101010101" pitchFamily="2" charset="-122"/>
              </a:rPr>
              <a:t>print("a &lt;&lt; 2 =",a &lt;&lt; 2)       # a*4  = 852,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0011 0101 0100</a:t>
            </a:r>
          </a:p>
          <a:p>
            <a:pPr algn="l"/>
            <a:r>
              <a:rPr lang="en-US" altLang="zh-CN" sz="3600" dirty="0">
                <a:solidFill>
                  <a:schemeClr val="tx1"/>
                </a:solidFill>
                <a:latin typeface="宋体" panose="02010600030101010101" pitchFamily="2" charset="-122"/>
                <a:ea typeface="宋体" panose="02010600030101010101" pitchFamily="2" charset="-122"/>
              </a:rPr>
              <a:t>print("a &gt;&gt; 2 =",a &gt;&gt; 2)       # a/4  =  53,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0011 0101</a:t>
            </a:r>
          </a:p>
          <a:p>
            <a:pPr algn="l"/>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5                          #a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位是否为</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if((1 &lt;&lt; (i-1)) &amp; a):  print("a[%d]=%d"%(i,1));  #a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a:t>
            </a:r>
            <a:r>
              <a:rPr lang="en-US" altLang="zh-CN" sz="3600" dirty="0">
                <a:solidFill>
                  <a:schemeClr val="tx1"/>
                </a:solidFill>
                <a:latin typeface="宋体" panose="02010600030101010101" pitchFamily="2" charset="-122"/>
                <a:ea typeface="宋体" panose="02010600030101010101" pitchFamily="2" charset="-122"/>
              </a:rPr>
              <a:t>1 </a:t>
            </a:r>
          </a:p>
          <a:p>
            <a:pPr algn="l"/>
            <a:r>
              <a:rPr lang="en-US" altLang="zh-CN" sz="3600" dirty="0">
                <a:solidFill>
                  <a:schemeClr val="tx1"/>
                </a:solidFill>
                <a:latin typeface="宋体" panose="02010600030101010101" pitchFamily="2" charset="-122"/>
                <a:ea typeface="宋体" panose="02010600030101010101" pitchFamily="2" charset="-122"/>
              </a:rPr>
              <a:t>else:                  print("a[%d]=%d"%(i,0));  #a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a:t>
            </a:r>
            <a:r>
              <a:rPr lang="en-US" altLang="zh-CN" sz="3600" dirty="0">
                <a:solidFill>
                  <a:schemeClr val="tx1"/>
                </a:solidFill>
                <a:latin typeface="宋体" panose="02010600030101010101" pitchFamily="2" charset="-122"/>
                <a:ea typeface="宋体" panose="02010600030101010101" pitchFamily="2" charset="-122"/>
              </a:rPr>
              <a:t>0</a:t>
            </a:r>
          </a:p>
          <a:p>
            <a:pPr algn="l"/>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a = 43;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5                 #a = 0010 1011</a:t>
            </a:r>
          </a:p>
          <a:p>
            <a:pPr algn="l"/>
            <a:r>
              <a:rPr lang="en-US" altLang="zh-CN" sz="3600" dirty="0">
                <a:solidFill>
                  <a:schemeClr val="tx1"/>
                </a:solidFill>
                <a:latin typeface="宋体" panose="02010600030101010101" pitchFamily="2" charset="-122"/>
                <a:ea typeface="宋体" panose="02010600030101010101" pitchFamily="2" charset="-122"/>
              </a:rPr>
              <a:t>print("a=",a |  (1&lt;&lt;(i-1)))    #</a:t>
            </a:r>
            <a:r>
              <a:rPr lang="zh-CN" altLang="en-US" sz="3600" dirty="0">
                <a:solidFill>
                  <a:schemeClr val="tx1"/>
                </a:solidFill>
                <a:latin typeface="宋体" panose="02010600030101010101" pitchFamily="2" charset="-122"/>
                <a:ea typeface="宋体" panose="02010600030101010101" pitchFamily="2" charset="-122"/>
              </a:rPr>
              <a:t>把</a:t>
            </a:r>
            <a:r>
              <a:rPr lang="en-US" altLang="zh-CN" sz="3600" dirty="0">
                <a:solidFill>
                  <a:schemeClr val="tx1"/>
                </a:solidFill>
                <a:latin typeface="宋体" panose="02010600030101010101" pitchFamily="2" charset="-122"/>
                <a:ea typeface="宋体" panose="02010600030101010101" pitchFamily="2" charset="-122"/>
              </a:rPr>
              <a:t>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位改成</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a:t>
            </a:r>
            <a:r>
              <a:rPr lang="en-US" altLang="zh-CN" sz="3600" dirty="0">
                <a:solidFill>
                  <a:schemeClr val="tx1"/>
                </a:solidFill>
                <a:latin typeface="宋体" panose="02010600030101010101" pitchFamily="2" charset="-122"/>
                <a:ea typeface="宋体" panose="02010600030101010101" pitchFamily="2" charset="-122"/>
              </a:rPr>
              <a:t>a=59,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0011 1011</a:t>
            </a:r>
          </a:p>
          <a:p>
            <a:pPr algn="l"/>
            <a:r>
              <a:rPr lang="en-US" altLang="zh-CN" sz="3600" dirty="0">
                <a:solidFill>
                  <a:schemeClr val="tx1"/>
                </a:solidFill>
                <a:latin typeface="宋体" panose="02010600030101010101" pitchFamily="2" charset="-122"/>
                <a:ea typeface="宋体" panose="02010600030101010101" pitchFamily="2" charset="-122"/>
              </a:rPr>
              <a:t>print("a=",a &amp;(~(1&lt;&lt;(i-1))))   #</a:t>
            </a:r>
            <a:r>
              <a:rPr lang="zh-CN" altLang="en-US" sz="3600" dirty="0">
                <a:solidFill>
                  <a:schemeClr val="tx1"/>
                </a:solidFill>
                <a:latin typeface="宋体" panose="02010600030101010101" pitchFamily="2" charset="-122"/>
                <a:ea typeface="宋体" panose="02010600030101010101" pitchFamily="2" charset="-122"/>
              </a:rPr>
              <a:t>把</a:t>
            </a:r>
            <a:r>
              <a:rPr lang="en-US" altLang="zh-CN" sz="3600" dirty="0">
                <a:solidFill>
                  <a:schemeClr val="tx1"/>
                </a:solidFill>
                <a:latin typeface="宋体" panose="02010600030101010101" pitchFamily="2" charset="-122"/>
                <a:ea typeface="宋体" panose="02010600030101010101" pitchFamily="2" charset="-122"/>
              </a:rPr>
              <a:t>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位改成</a:t>
            </a:r>
            <a:r>
              <a:rPr lang="en-US" altLang="zh-CN" sz="3600" dirty="0">
                <a:solidFill>
                  <a:schemeClr val="tx1"/>
                </a:solidFill>
                <a:latin typeface="宋体" panose="02010600030101010101" pitchFamily="2" charset="-122"/>
                <a:ea typeface="宋体" panose="02010600030101010101" pitchFamily="2" charset="-122"/>
              </a:rPr>
              <a:t>0</a:t>
            </a:r>
          </a:p>
          <a:p>
            <a:pPr algn="l"/>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a = 242                        #</a:t>
            </a:r>
            <a:r>
              <a:rPr lang="zh-CN" altLang="en-US" sz="3600" dirty="0">
                <a:solidFill>
                  <a:schemeClr val="tx1"/>
                </a:solidFill>
                <a:latin typeface="宋体" panose="02010600030101010101" pitchFamily="2" charset="-122"/>
                <a:ea typeface="宋体" panose="02010600030101010101" pitchFamily="2" charset="-122"/>
              </a:rPr>
              <a:t>把</a:t>
            </a:r>
            <a:r>
              <a:rPr lang="en-US" altLang="zh-CN" sz="3600" dirty="0">
                <a:solidFill>
                  <a:schemeClr val="tx1"/>
                </a:solidFill>
                <a:latin typeface="宋体" panose="02010600030101010101" pitchFamily="2" charset="-122"/>
                <a:ea typeface="宋体" panose="02010600030101010101" pitchFamily="2" charset="-122"/>
              </a:rPr>
              <a:t>a</a:t>
            </a:r>
            <a:r>
              <a:rPr lang="zh-CN" altLang="en-US" sz="3600" dirty="0">
                <a:solidFill>
                  <a:schemeClr val="tx1"/>
                </a:solidFill>
                <a:latin typeface="宋体" panose="02010600030101010101" pitchFamily="2" charset="-122"/>
                <a:ea typeface="宋体" panose="02010600030101010101" pitchFamily="2" charset="-122"/>
              </a:rPr>
              <a:t>最后的</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去掉。      </a:t>
            </a:r>
            <a:r>
              <a:rPr lang="en-US" altLang="zh-CN" sz="3600" dirty="0">
                <a:solidFill>
                  <a:schemeClr val="tx1"/>
                </a:solidFill>
                <a:latin typeface="宋体" panose="02010600030101010101" pitchFamily="2" charset="-122"/>
                <a:ea typeface="宋体" panose="02010600030101010101" pitchFamily="2" charset="-122"/>
              </a:rPr>
              <a:t>a = 1111 0010</a:t>
            </a:r>
          </a:p>
          <a:p>
            <a:pPr algn="l"/>
            <a:r>
              <a:rPr lang="en-US" altLang="zh-CN" sz="3600" dirty="0">
                <a:solidFill>
                  <a:schemeClr val="tx1"/>
                </a:solidFill>
                <a:latin typeface="宋体" panose="02010600030101010101" pitchFamily="2" charset="-122"/>
                <a:ea typeface="宋体" panose="02010600030101010101" pitchFamily="2" charset="-122"/>
              </a:rPr>
              <a:t>print("a=", a &amp; (a-1))         #</a:t>
            </a:r>
            <a:r>
              <a:rPr lang="zh-CN" altLang="en-US" sz="3600" dirty="0">
                <a:solidFill>
                  <a:schemeClr val="tx1"/>
                </a:solidFill>
                <a:latin typeface="宋体" panose="02010600030101010101" pitchFamily="2" charset="-122"/>
                <a:ea typeface="宋体" panose="02010600030101010101" pitchFamily="2" charset="-122"/>
              </a:rPr>
              <a:t>去掉最后的</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=240,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1111 0000</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位运算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220798869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矩阵计数 </a:t>
              </a:r>
              <a:r>
                <a:rPr lang="en-US" altLang="zh-CN" sz="5600" b="1" spc="600" dirty="0">
                  <a:solidFill>
                    <a:schemeClr val="bg1"/>
                  </a:solidFill>
                  <a:latin typeface="宋体" panose="02010600030101010101" pitchFamily="2" charset="-122"/>
                  <a:ea typeface="宋体" panose="02010600030101010101" pitchFamily="2" charset="-122"/>
                </a:rPr>
                <a:t>2019</a:t>
              </a:r>
              <a:r>
                <a:rPr lang="zh-CN" altLang="en-US" sz="5600" b="1" spc="600" dirty="0">
                  <a:solidFill>
                    <a:schemeClr val="bg1"/>
                  </a:solidFill>
                  <a:latin typeface="宋体" panose="02010600030101010101" pitchFamily="2" charset="-122"/>
                  <a:ea typeface="宋体" panose="02010600030101010101" pitchFamily="2" charset="-122"/>
                </a:rPr>
                <a:t>年第十届国赛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246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176761" y="3801059"/>
            <a:ext cx="21489790" cy="6853689"/>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题目描述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一个</a:t>
            </a:r>
            <a:r>
              <a:rPr lang="en-US" altLang="zh-CN" dirty="0">
                <a:latin typeface="Times New Roman" panose="02020603050405020304" pitchFamily="18" charset="0"/>
                <a:cs typeface="Times New Roman" panose="02020603050405020304" pitchFamily="18" charset="0"/>
              </a:rPr>
              <a:t>N×M</a:t>
            </a:r>
            <a:r>
              <a:rPr lang="zh-CN" altLang="en-US" dirty="0">
                <a:latin typeface="Times New Roman" panose="02020603050405020304" pitchFamily="18" charset="0"/>
                <a:cs typeface="Times New Roman" panose="02020603050405020304" pitchFamily="18" charset="0"/>
              </a:rPr>
              <a:t>的方格矩阵，每一个方格中包含一个字符 </a:t>
            </a:r>
            <a:r>
              <a:rPr lang="en-US" altLang="zh-CN" dirty="0">
                <a:latin typeface="Times New Roman" panose="02020603050405020304" pitchFamily="18" charset="0"/>
                <a:cs typeface="Times New Roman" panose="02020603050405020304" pitchFamily="18" charset="0"/>
              </a:rPr>
              <a:t>O </a:t>
            </a:r>
            <a:r>
              <a:rPr lang="zh-CN" altLang="en-US" dirty="0">
                <a:latin typeface="Times New Roman" panose="02020603050405020304" pitchFamily="18" charset="0"/>
                <a:cs typeface="Times New Roman" panose="02020603050405020304" pitchFamily="18" charset="0"/>
              </a:rPr>
              <a:t>或者字符 </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。要求矩阵中不存在连续一行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个 </a:t>
            </a:r>
            <a:r>
              <a:rPr lang="en-US" altLang="zh-CN" dirty="0">
                <a:latin typeface="Times New Roman" panose="02020603050405020304" pitchFamily="18" charset="0"/>
                <a:cs typeface="Times New Roman" panose="02020603050405020304" pitchFamily="18" charset="0"/>
              </a:rPr>
              <a:t>X </a:t>
            </a:r>
            <a:r>
              <a:rPr lang="zh-CN" altLang="en-US" dirty="0">
                <a:latin typeface="Times New Roman" panose="02020603050405020304" pitchFamily="18" charset="0"/>
                <a:cs typeface="Times New Roman" panose="02020603050405020304" pitchFamily="18" charset="0"/>
              </a:rPr>
              <a:t>或者连续一列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个 </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。问这样的矩阵一共有多少种？</a:t>
            </a: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输入一行包含两个整数 </a:t>
            </a:r>
            <a:r>
              <a:rPr lang="en-US" altLang="zh-CN" dirty="0">
                <a:latin typeface="Times New Roman" panose="02020603050405020304" pitchFamily="18" charset="0"/>
                <a:cs typeface="Times New Roman" panose="02020603050405020304" pitchFamily="18" charset="0"/>
              </a:rPr>
              <a:t>N, M (1≤N</a:t>
            </a:r>
            <a:r>
              <a:rPr lang="en-US" altLang="zh-CN" dirty="0" smtClean="0">
                <a:latin typeface="Times New Roman" panose="02020603050405020304" pitchFamily="18" charset="0"/>
                <a:cs typeface="Times New Roman" panose="02020603050405020304" pitchFamily="18" charset="0"/>
              </a:rPr>
              <a:t>, M</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a:t>
            </a: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输出描述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输出一个整数代表答案。</a:t>
            </a:r>
          </a:p>
        </p:txBody>
      </p:sp>
    </p:spTree>
    <p:custDataLst>
      <p:tags r:id="rId1"/>
    </p:custDataLst>
    <p:extLst>
      <p:ext uri="{BB962C8B-B14F-4D97-AF65-F5344CB8AC3E}">
        <p14:creationId xmlns:p14="http://schemas.microsoft.com/office/powerpoint/2010/main" val="2638725174"/>
      </p:ext>
    </p:extLst>
  </p:cSld>
  <p:clrMapOvr>
    <a:masterClrMapping/>
  </p:clrMapOvr>
  <p:transition spd="slow" advClick="0" advTm="1000">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215414" y="3291960"/>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很</a:t>
            </a:r>
            <a:r>
              <a:rPr lang="zh-CN" altLang="en-US" sz="4400" dirty="0"/>
              <a:t>直接的状态压缩</a:t>
            </a:r>
            <a:r>
              <a:rPr lang="en-US" altLang="zh-CN" sz="4400" dirty="0" smtClean="0"/>
              <a:t>DP</a:t>
            </a:r>
            <a:r>
              <a:rPr lang="zh-CN" altLang="en-US" sz="4400" dirty="0" smtClean="0"/>
              <a:t>。</a:t>
            </a:r>
            <a:endParaRPr lang="zh-CN" altLang="en-US" sz="4400" dirty="0"/>
          </a:p>
          <a:p>
            <a:pPr>
              <a:lnSpc>
                <a:spcPct val="150000"/>
              </a:lnSpc>
              <a:spcBef>
                <a:spcPts val="0"/>
              </a:spcBef>
            </a:pPr>
            <a:r>
              <a:rPr lang="zh-CN" altLang="en-US" sz="4400" dirty="0" smtClean="0"/>
              <a:t>把</a:t>
            </a:r>
            <a:r>
              <a:rPr lang="zh-CN" altLang="en-US" sz="4400" dirty="0"/>
              <a:t>方格中的字符‘</a:t>
            </a:r>
            <a:r>
              <a:rPr lang="en-US" altLang="zh-CN" sz="4400" dirty="0"/>
              <a:t>0’</a:t>
            </a:r>
            <a:r>
              <a:rPr lang="zh-CN" altLang="en-US" sz="4400" dirty="0"/>
              <a:t>看成数字</a:t>
            </a:r>
            <a:r>
              <a:rPr lang="en-US" altLang="zh-CN" sz="4400" dirty="0"/>
              <a:t>0</a:t>
            </a:r>
            <a:r>
              <a:rPr lang="zh-CN" altLang="en-US" sz="4400" dirty="0"/>
              <a:t>，字符‘</a:t>
            </a:r>
            <a:r>
              <a:rPr lang="en-US" altLang="zh-CN" sz="4400" dirty="0"/>
              <a:t>X’</a:t>
            </a:r>
            <a:r>
              <a:rPr lang="zh-CN" altLang="en-US" sz="4400" dirty="0"/>
              <a:t>看成数字</a:t>
            </a:r>
            <a:r>
              <a:rPr lang="en-US" altLang="zh-CN" sz="4400" dirty="0"/>
              <a:t>1</a:t>
            </a:r>
            <a:r>
              <a:rPr lang="zh-CN" altLang="en-US" sz="4400" dirty="0" smtClean="0"/>
              <a:t>。</a:t>
            </a:r>
            <a:endParaRPr lang="en-US" altLang="zh-CN" sz="4400" dirty="0" smtClean="0"/>
          </a:p>
          <a:p>
            <a:pPr>
              <a:lnSpc>
                <a:spcPct val="150000"/>
              </a:lnSpc>
              <a:spcBef>
                <a:spcPts val="0"/>
              </a:spcBef>
            </a:pPr>
            <a:r>
              <a:rPr lang="zh-CN" altLang="en-US" sz="4400" dirty="0" smtClean="0"/>
              <a:t>把</a:t>
            </a:r>
            <a:r>
              <a:rPr lang="zh-CN" altLang="en-US" sz="4400" dirty="0"/>
              <a:t>每一行看成一个</a:t>
            </a:r>
            <a:r>
              <a:rPr lang="en-US" altLang="zh-CN" sz="4400" dirty="0"/>
              <a:t>m</a:t>
            </a:r>
            <a:r>
              <a:rPr lang="zh-CN" altLang="en-US" sz="4400" dirty="0"/>
              <a:t>位的二进制数，例如一行字符“</a:t>
            </a:r>
            <a:r>
              <a:rPr lang="en-US" altLang="zh-CN" sz="4400" dirty="0"/>
              <a:t>00X0X”</a:t>
            </a:r>
            <a:r>
              <a:rPr lang="zh-CN" altLang="en-US" sz="4400" dirty="0"/>
              <a:t>对应二进制数“</a:t>
            </a:r>
            <a:r>
              <a:rPr lang="en-US" altLang="zh-CN" sz="4400" dirty="0"/>
              <a:t>00101”</a:t>
            </a:r>
            <a:r>
              <a:rPr lang="zh-CN" altLang="en-US" sz="4400" dirty="0"/>
              <a:t>。</a:t>
            </a:r>
          </a:p>
          <a:p>
            <a:pPr>
              <a:lnSpc>
                <a:spcPct val="150000"/>
              </a:lnSpc>
              <a:spcBef>
                <a:spcPts val="0"/>
              </a:spcBef>
            </a:pPr>
            <a:endParaRPr lang="en-US" altLang="zh-CN" sz="4400" dirty="0" smtClean="0"/>
          </a:p>
          <a:p>
            <a:pPr>
              <a:lnSpc>
                <a:spcPct val="150000"/>
              </a:lnSpc>
              <a:spcBef>
                <a:spcPts val="0"/>
              </a:spcBef>
            </a:pPr>
            <a:r>
              <a:rPr lang="zh-CN" altLang="en-US" sz="4400" dirty="0" smtClean="0"/>
              <a:t>一行</a:t>
            </a:r>
            <a:r>
              <a:rPr lang="zh-CN" altLang="en-US" sz="4400" dirty="0"/>
              <a:t>数字有</a:t>
            </a:r>
            <a:r>
              <a:rPr lang="en-US" altLang="zh-CN" sz="4400" dirty="0"/>
              <a:t>2</a:t>
            </a:r>
            <a:r>
              <a:rPr lang="en-US" altLang="zh-CN" sz="4400" baseline="30000" dirty="0"/>
              <a:t>m</a:t>
            </a:r>
            <a:r>
              <a:rPr lang="zh-CN" altLang="en-US" sz="4400" dirty="0"/>
              <a:t>种情况，即范围</a:t>
            </a:r>
            <a:r>
              <a:rPr lang="en-US" altLang="zh-CN" sz="4400" dirty="0"/>
              <a:t>[0, 1&lt;&lt;m)</a:t>
            </a:r>
            <a:r>
              <a:rPr lang="zh-CN" altLang="en-US" sz="4400" dirty="0"/>
              <a:t>内的数字。这些数字里面只有部分数字符合要求，把这些数存进一个数组 </a:t>
            </a:r>
            <a:r>
              <a:rPr lang="en-US" altLang="zh-CN" sz="4400" dirty="0"/>
              <a:t>row[]</a:t>
            </a:r>
            <a:r>
              <a:rPr lang="zh-CN" altLang="en-US" sz="4400" dirty="0" smtClean="0"/>
              <a:t>。</a:t>
            </a:r>
            <a:endParaRPr lang="en-US" altLang="zh-CN" sz="4400" dirty="0" smtClean="0"/>
          </a:p>
          <a:p>
            <a:pPr>
              <a:lnSpc>
                <a:spcPct val="150000"/>
              </a:lnSpc>
              <a:spcBef>
                <a:spcPts val="0"/>
              </a:spcBef>
            </a:pPr>
            <a:r>
              <a:rPr lang="zh-CN" altLang="en-US" sz="4400" dirty="0" smtClean="0"/>
              <a:t>要求：这个</a:t>
            </a:r>
            <a:r>
              <a:rPr lang="zh-CN" altLang="en-US" sz="4400" dirty="0"/>
              <a:t>数字中没有连续的</a:t>
            </a:r>
            <a:r>
              <a:rPr lang="en-US" altLang="zh-CN" sz="4400" dirty="0"/>
              <a:t>3</a:t>
            </a:r>
            <a:r>
              <a:rPr lang="zh-CN" altLang="en-US" sz="4400" dirty="0"/>
              <a:t>个</a:t>
            </a:r>
            <a:r>
              <a:rPr lang="en-US" altLang="zh-CN" sz="4400" dirty="0"/>
              <a:t>1</a:t>
            </a:r>
            <a:r>
              <a:rPr lang="zh-CN" altLang="en-US" sz="4400" dirty="0"/>
              <a:t>。一个符合要求的数就是这一行的一个合法状态</a:t>
            </a:r>
            <a:r>
              <a:rPr lang="zh-CN" altLang="en-US" sz="4400" dirty="0" smtClean="0"/>
              <a:t>。</a:t>
            </a:r>
            <a:endParaRPr lang="zh-CN" altLang="en-US" sz="4400" dirty="0"/>
          </a:p>
        </p:txBody>
      </p:sp>
    </p:spTree>
    <p:custDataLst>
      <p:tags r:id="rId1"/>
    </p:custDataLst>
    <p:extLst>
      <p:ext uri="{BB962C8B-B14F-4D97-AF65-F5344CB8AC3E}">
        <p14:creationId xmlns:p14="http://schemas.microsoft.com/office/powerpoint/2010/main" val="28472863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632857" y="2973908"/>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定义</a:t>
            </a:r>
            <a:r>
              <a:rPr lang="zh-CN" altLang="en-US" sz="4400" dirty="0">
                <a:latin typeface="Times New Roman" panose="02020603050405020304" pitchFamily="18" charset="0"/>
                <a:cs typeface="Times New Roman" panose="02020603050405020304" pitchFamily="18" charset="0"/>
              </a:rPr>
              <a:t>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a:t>
            </a:r>
            <a:r>
              <a:rPr lang="en-US" altLang="zh-CN" sz="4400" dirty="0" smtClean="0">
                <a:latin typeface="Times New Roman" panose="02020603050405020304" pitchFamily="18" charset="0"/>
                <a:cs typeface="Times New Roman" panose="02020603050405020304" pitchFamily="18" charset="0"/>
              </a:rPr>
              <a:t>]</a:t>
            </a:r>
            <a:r>
              <a:rPr lang="zh-CN" altLang="en-US" sz="4400" dirty="0" smtClean="0">
                <a:latin typeface="Times New Roman" panose="02020603050405020304" pitchFamily="18" charset="0"/>
                <a:cs typeface="Times New Roman" panose="02020603050405020304" pitchFamily="18" charset="0"/>
              </a:rPr>
              <a:t>：第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行的合法状态为</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，前一行的合法状态为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时，符合条件的矩阵有多少个。</a:t>
            </a: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连续</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行的</a:t>
            </a:r>
            <a:r>
              <a:rPr lang="zh-CN" altLang="en-US" sz="4400" dirty="0" smtClean="0">
                <a:latin typeface="Times New Roman" panose="02020603050405020304" pitchFamily="18" charset="0"/>
                <a:cs typeface="Times New Roman" panose="02020603050405020304" pitchFamily="18" charset="0"/>
              </a:rPr>
              <a:t>情况：</a:t>
            </a:r>
            <a:r>
              <a:rPr lang="zh-CN" altLang="en-US" sz="4400" dirty="0">
                <a:latin typeface="Times New Roman" panose="02020603050405020304" pitchFamily="18" charset="0"/>
                <a:cs typeface="Times New Roman" panose="02020603050405020304" pitchFamily="18" charset="0"/>
              </a:rPr>
              <a:t>设第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行状态为 </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，再前面一行状态为</a:t>
            </a:r>
            <a:r>
              <a:rPr lang="en-US" altLang="zh-CN" sz="4400" dirty="0">
                <a:latin typeface="Times New Roman" panose="02020603050405020304" pitchFamily="18" charset="0"/>
                <a:cs typeface="Times New Roman" panose="02020603050405020304" pitchFamily="18" charset="0"/>
              </a:rPr>
              <a:t>p</a:t>
            </a:r>
            <a:r>
              <a:rPr lang="zh-CN" altLang="en-US" sz="4400" dirty="0">
                <a:latin typeface="Times New Roman" panose="02020603050405020304" pitchFamily="18" charset="0"/>
                <a:cs typeface="Times New Roman" panose="02020603050405020304" pitchFamily="18" charset="0"/>
              </a:rPr>
              <a:t>，那么</a:t>
            </a:r>
            <a:r>
              <a:rPr lang="en-US" altLang="zh-CN" sz="4400" dirty="0">
                <a:latin typeface="Times New Roman" panose="02020603050405020304" pitchFamily="18" charset="0"/>
                <a:cs typeface="Times New Roman" panose="02020603050405020304" pitchFamily="18" charset="0"/>
              </a:rPr>
              <a:t>j &amp; k &amp; p</a:t>
            </a:r>
            <a:r>
              <a:rPr lang="zh-CN" altLang="en-US" sz="4400" dirty="0">
                <a:latin typeface="Times New Roman" panose="02020603050405020304" pitchFamily="18" charset="0"/>
                <a:cs typeface="Times New Roman" panose="02020603050405020304" pitchFamily="18" charset="0"/>
              </a:rPr>
              <a:t>等于</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，说明这</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行没有一列上是</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个</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。这</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行是一种合法状态。</a:t>
            </a: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状态</a:t>
            </a:r>
            <a:r>
              <a:rPr lang="zh-CN" altLang="en-US" sz="4400" dirty="0">
                <a:latin typeface="Times New Roman" panose="02020603050405020304" pitchFamily="18" charset="0"/>
                <a:cs typeface="Times New Roman" panose="02020603050405020304" pitchFamily="18" charset="0"/>
              </a:rPr>
              <a:t>的递</a:t>
            </a:r>
            <a:r>
              <a:rPr lang="zh-CN" altLang="en-US" sz="4400" dirty="0" smtClean="0">
                <a:latin typeface="Times New Roman" panose="02020603050405020304" pitchFamily="18" charset="0"/>
                <a:cs typeface="Times New Roman" panose="02020603050405020304" pitchFamily="18" charset="0"/>
              </a:rPr>
              <a:t>推：</a:t>
            </a:r>
            <a:endParaRPr lang="en-US" altLang="zh-CN" sz="4400"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4400" dirty="0">
                <a:latin typeface="Times New Roman" panose="02020603050405020304" pitchFamily="18" charset="0"/>
                <a:cs typeface="Times New Roman" panose="02020603050405020304" pitchFamily="18" charset="0"/>
              </a:rPr>
              <a:t>	if j &amp; k &amp; p == 0: </a:t>
            </a:r>
            <a:endParaRPr lang="en-US" altLang="zh-CN" sz="4400"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4400" dirty="0">
                <a:latin typeface="Times New Roman" panose="02020603050405020304" pitchFamily="18" charset="0"/>
                <a:cs typeface="Times New Roman" panose="02020603050405020304" pitchFamily="18" charset="0"/>
              </a:rPr>
              <a:t> </a:t>
            </a:r>
            <a:r>
              <a:rPr lang="en-US" altLang="zh-CN" sz="4400" dirty="0" smtClean="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 - 1][k][p]</a:t>
            </a:r>
          </a:p>
        </p:txBody>
      </p:sp>
    </p:spTree>
    <p:custDataLst>
      <p:tags r:id="rId1"/>
    </p:custDataLst>
    <p:extLst>
      <p:ext uri="{BB962C8B-B14F-4D97-AF65-F5344CB8AC3E}">
        <p14:creationId xmlns:p14="http://schemas.microsoft.com/office/powerpoint/2010/main" val="22451111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134977" cy="15234940"/>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a:solidFill>
                  <a:srgbClr val="FF0000"/>
                </a:solidFill>
                <a:latin typeface="宋体" panose="02010600030101010101" pitchFamily="2" charset="-122"/>
                <a:ea typeface="宋体" panose="02010600030101010101" pitchFamily="2" charset="-122"/>
              </a:rPr>
              <a:t>check(x</a:t>
            </a:r>
            <a:r>
              <a:rPr lang="en-US" altLang="zh-CN" sz="4800" dirty="0">
                <a:solidFill>
                  <a:schemeClr val="tx1"/>
                </a:solidFill>
                <a:latin typeface="宋体" panose="02010600030101010101" pitchFamily="2" charset="-122"/>
                <a:ea typeface="宋体" panose="02010600030101010101" pitchFamily="2" charset="-122"/>
              </a:rPr>
              <a:t>):   #</a:t>
            </a:r>
            <a:r>
              <a:rPr lang="zh-CN" altLang="en-US" sz="4800" dirty="0">
                <a:solidFill>
                  <a:schemeClr val="tx1"/>
                </a:solidFill>
                <a:latin typeface="宋体" panose="02010600030101010101" pitchFamily="2" charset="-122"/>
                <a:ea typeface="宋体" panose="02010600030101010101" pitchFamily="2" charset="-122"/>
              </a:rPr>
              <a:t>检查</a:t>
            </a:r>
            <a:r>
              <a:rPr lang="en-US" altLang="zh-CN" sz="4800" dirty="0">
                <a:solidFill>
                  <a:schemeClr val="tx1"/>
                </a:solidFill>
                <a:latin typeface="宋体" panose="02010600030101010101" pitchFamily="2" charset="-122"/>
                <a:ea typeface="宋体" panose="02010600030101010101" pitchFamily="2" charset="-122"/>
              </a:rPr>
              <a:t>x</a:t>
            </a:r>
            <a:r>
              <a:rPr lang="zh-CN" altLang="en-US" sz="4800" dirty="0">
                <a:solidFill>
                  <a:schemeClr val="tx1"/>
                </a:solidFill>
                <a:latin typeface="宋体" panose="02010600030101010101" pitchFamily="2" charset="-122"/>
                <a:ea typeface="宋体" panose="02010600030101010101" pitchFamily="2" charset="-122"/>
              </a:rPr>
              <a:t>中有没有连续</a:t>
            </a:r>
            <a:r>
              <a:rPr lang="en-US" altLang="zh-CN" sz="4800" dirty="0">
                <a:solidFill>
                  <a:schemeClr val="tx1"/>
                </a:solidFill>
                <a:latin typeface="宋体" panose="02010600030101010101" pitchFamily="2" charset="-122"/>
                <a:ea typeface="宋体" panose="02010600030101010101" pitchFamily="2" charset="-122"/>
              </a:rPr>
              <a:t>3</a:t>
            </a:r>
            <a:r>
              <a:rPr lang="zh-CN" altLang="en-US" sz="4800" dirty="0">
                <a:solidFill>
                  <a:schemeClr val="tx1"/>
                </a:solidFill>
                <a:latin typeface="宋体" panose="02010600030101010101" pitchFamily="2" charset="-122"/>
                <a:ea typeface="宋体" panose="02010600030101010101" pitchFamily="2" charset="-122"/>
              </a:rPr>
              <a:t>个</a:t>
            </a:r>
            <a:r>
              <a:rPr lang="en-US" altLang="zh-CN" sz="4800" dirty="0">
                <a:solidFill>
                  <a:schemeClr val="tx1"/>
                </a:solidFill>
                <a:latin typeface="宋体" panose="02010600030101010101" pitchFamily="2" charset="-122"/>
                <a:ea typeface="宋体" panose="02010600030101010101" pitchFamily="2" charset="-122"/>
              </a:rPr>
              <a:t>1</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num</a:t>
            </a:r>
            <a:r>
              <a:rPr lang="en-US" altLang="zh-CN" sz="4800" dirty="0">
                <a:solidFill>
                  <a:schemeClr val="tx1"/>
                </a:solidFill>
                <a:latin typeface="宋体" panose="02010600030101010101" pitchFamily="2" charset="-122"/>
                <a:ea typeface="宋体" panose="02010600030101010101" pitchFamily="2" charset="-122"/>
              </a:rPr>
              <a:t> = 0</a:t>
            </a:r>
          </a:p>
          <a:p>
            <a:pPr algn="l"/>
            <a:r>
              <a:rPr lang="en-US" altLang="zh-CN" sz="4800" dirty="0">
                <a:solidFill>
                  <a:schemeClr val="tx1"/>
                </a:solidFill>
                <a:latin typeface="宋体" panose="02010600030101010101" pitchFamily="2" charset="-122"/>
                <a:ea typeface="宋体" panose="02010600030101010101" pitchFamily="2" charset="-122"/>
              </a:rPr>
              <a:t>    while x:  </a:t>
            </a:r>
          </a:p>
          <a:p>
            <a:pPr algn="l"/>
            <a:r>
              <a:rPr lang="en-US" altLang="zh-CN" sz="4800" dirty="0">
                <a:solidFill>
                  <a:schemeClr val="tx1"/>
                </a:solidFill>
                <a:latin typeface="宋体" panose="02010600030101010101" pitchFamily="2" charset="-122"/>
                <a:ea typeface="宋体" panose="02010600030101010101" pitchFamily="2" charset="-122"/>
              </a:rPr>
              <a:t>        if x &amp; 1:    </a:t>
            </a:r>
            <a:r>
              <a:rPr lang="en-US" altLang="zh-CN" sz="4800" dirty="0" err="1">
                <a:solidFill>
                  <a:schemeClr val="tx1"/>
                </a:solidFill>
                <a:latin typeface="宋体" panose="02010600030101010101" pitchFamily="2" charset="-122"/>
                <a:ea typeface="宋体" panose="02010600030101010101" pitchFamily="2" charset="-122"/>
              </a:rPr>
              <a:t>num</a:t>
            </a:r>
            <a:r>
              <a:rPr lang="en-US" altLang="zh-CN" sz="4800" dirty="0">
                <a:solidFill>
                  <a:schemeClr val="tx1"/>
                </a:solidFill>
                <a:latin typeface="宋体" panose="02010600030101010101" pitchFamily="2" charset="-122"/>
                <a:ea typeface="宋体" panose="02010600030101010101" pitchFamily="2" charset="-122"/>
              </a:rPr>
              <a:t> += 1       #</a:t>
            </a:r>
            <a:r>
              <a:rPr lang="zh-CN" altLang="en-US" sz="4800" dirty="0">
                <a:solidFill>
                  <a:schemeClr val="tx1"/>
                </a:solidFill>
                <a:latin typeface="宋体" panose="02010600030101010101" pitchFamily="2" charset="-122"/>
                <a:ea typeface="宋体" panose="02010600030101010101" pitchFamily="2" charset="-122"/>
              </a:rPr>
              <a:t>发现一个</a:t>
            </a:r>
            <a:r>
              <a:rPr lang="en-US" altLang="zh-CN" sz="4800" dirty="0">
                <a:solidFill>
                  <a:schemeClr val="tx1"/>
                </a:solidFill>
                <a:latin typeface="宋体" panose="02010600030101010101" pitchFamily="2" charset="-122"/>
                <a:ea typeface="宋体" panose="02010600030101010101" pitchFamily="2" charset="-122"/>
              </a:rPr>
              <a:t>1</a:t>
            </a:r>
          </a:p>
          <a:p>
            <a:pPr algn="l"/>
            <a:r>
              <a:rPr lang="en-US" altLang="zh-CN" sz="4800" dirty="0">
                <a:solidFill>
                  <a:schemeClr val="tx1"/>
                </a:solidFill>
                <a:latin typeface="宋体" panose="02010600030101010101" pitchFamily="2" charset="-122"/>
                <a:ea typeface="宋体" panose="02010600030101010101" pitchFamily="2" charset="-122"/>
              </a:rPr>
              <a:t>        else:        </a:t>
            </a:r>
            <a:r>
              <a:rPr lang="en-US" altLang="zh-CN" sz="4800" dirty="0" err="1">
                <a:solidFill>
                  <a:schemeClr val="tx1"/>
                </a:solidFill>
                <a:latin typeface="宋体" panose="02010600030101010101" pitchFamily="2" charset="-122"/>
                <a:ea typeface="宋体" panose="02010600030101010101" pitchFamily="2" charset="-122"/>
              </a:rPr>
              <a:t>num</a:t>
            </a:r>
            <a:r>
              <a:rPr lang="en-US" altLang="zh-CN" sz="4800" dirty="0">
                <a:solidFill>
                  <a:schemeClr val="tx1"/>
                </a:solidFill>
                <a:latin typeface="宋体" panose="02010600030101010101" pitchFamily="2" charset="-122"/>
                <a:ea typeface="宋体" panose="02010600030101010101" pitchFamily="2" charset="-122"/>
              </a:rPr>
              <a:t> = 0</a:t>
            </a:r>
          </a:p>
          <a:p>
            <a:pPr algn="l"/>
            <a:r>
              <a:rPr lang="en-US" altLang="zh-CN" sz="4800" dirty="0">
                <a:solidFill>
                  <a:schemeClr val="tx1"/>
                </a:solidFill>
                <a:latin typeface="宋体" panose="02010600030101010101" pitchFamily="2" charset="-122"/>
                <a:ea typeface="宋体" panose="02010600030101010101" pitchFamily="2" charset="-122"/>
              </a:rPr>
              <a:t>        if </a:t>
            </a:r>
            <a:r>
              <a:rPr lang="en-US" altLang="zh-CN" sz="4800" dirty="0" err="1">
                <a:solidFill>
                  <a:schemeClr val="tx1"/>
                </a:solidFill>
                <a:latin typeface="宋体" panose="02010600030101010101" pitchFamily="2" charset="-122"/>
                <a:ea typeface="宋体" panose="02010600030101010101" pitchFamily="2" charset="-122"/>
              </a:rPr>
              <a:t>num</a:t>
            </a:r>
            <a:r>
              <a:rPr lang="en-US" altLang="zh-CN" sz="4800" dirty="0">
                <a:solidFill>
                  <a:schemeClr val="tx1"/>
                </a:solidFill>
                <a:latin typeface="宋体" panose="02010600030101010101" pitchFamily="2" charset="-122"/>
                <a:ea typeface="宋体" panose="02010600030101010101" pitchFamily="2" charset="-122"/>
              </a:rPr>
              <a:t> == 3:  return False  #</a:t>
            </a:r>
            <a:r>
              <a:rPr lang="zh-CN" altLang="en-US" sz="4800" dirty="0">
                <a:solidFill>
                  <a:schemeClr val="tx1"/>
                </a:solidFill>
                <a:latin typeface="宋体" panose="02010600030101010101" pitchFamily="2" charset="-122"/>
                <a:ea typeface="宋体" panose="02010600030101010101" pitchFamily="2" charset="-122"/>
              </a:rPr>
              <a:t>有连续</a:t>
            </a:r>
            <a:r>
              <a:rPr lang="en-US" altLang="zh-CN" sz="4800" dirty="0">
                <a:solidFill>
                  <a:schemeClr val="tx1"/>
                </a:solidFill>
                <a:latin typeface="宋体" panose="02010600030101010101" pitchFamily="2" charset="-122"/>
                <a:ea typeface="宋体" panose="02010600030101010101" pitchFamily="2" charset="-122"/>
              </a:rPr>
              <a:t>3</a:t>
            </a:r>
            <a:r>
              <a:rPr lang="zh-CN" altLang="en-US" sz="4800" dirty="0">
                <a:solidFill>
                  <a:schemeClr val="tx1"/>
                </a:solidFill>
                <a:latin typeface="宋体" panose="02010600030101010101" pitchFamily="2" charset="-122"/>
                <a:ea typeface="宋体" panose="02010600030101010101" pitchFamily="2" charset="-122"/>
              </a:rPr>
              <a:t>个</a:t>
            </a:r>
            <a:r>
              <a:rPr lang="en-US" altLang="zh-CN" sz="4800" dirty="0">
                <a:solidFill>
                  <a:schemeClr val="tx1"/>
                </a:solidFill>
                <a:latin typeface="宋体" panose="02010600030101010101" pitchFamily="2" charset="-122"/>
                <a:ea typeface="宋体" panose="02010600030101010101" pitchFamily="2" charset="-122"/>
              </a:rPr>
              <a:t>1</a:t>
            </a:r>
          </a:p>
          <a:p>
            <a:pPr algn="l"/>
            <a:r>
              <a:rPr lang="en-US" altLang="zh-CN" sz="4800" dirty="0">
                <a:solidFill>
                  <a:schemeClr val="tx1"/>
                </a:solidFill>
                <a:latin typeface="宋体" panose="02010600030101010101" pitchFamily="2" charset="-122"/>
                <a:ea typeface="宋体" panose="02010600030101010101" pitchFamily="2" charset="-122"/>
              </a:rPr>
              <a:t>        x &gt;&gt;= 1                     #</a:t>
            </a:r>
            <a:r>
              <a:rPr lang="zh-CN" altLang="en-US" sz="4800" dirty="0">
                <a:solidFill>
                  <a:schemeClr val="tx1"/>
                </a:solidFill>
                <a:latin typeface="宋体" panose="02010600030101010101" pitchFamily="2" charset="-122"/>
                <a:ea typeface="宋体" panose="02010600030101010101" pitchFamily="2" charset="-122"/>
              </a:rPr>
              <a:t>右移一次</a:t>
            </a:r>
          </a:p>
          <a:p>
            <a:pPr algn="l"/>
            <a:r>
              <a:rPr lang="zh-CN" altLang="en-US" sz="4800" dirty="0">
                <a:solidFill>
                  <a:schemeClr val="tx1"/>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return True  </a:t>
            </a:r>
          </a:p>
          <a:p>
            <a:pPr algn="l"/>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N, M = list(map(</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input().split()))</a:t>
            </a:r>
          </a:p>
          <a:p>
            <a:pPr algn="l"/>
            <a:r>
              <a:rPr lang="en-US" altLang="zh-CN" sz="4800" dirty="0">
                <a:solidFill>
                  <a:schemeClr val="tx1"/>
                </a:solidFill>
                <a:latin typeface="宋体" panose="02010600030101010101" pitchFamily="2" charset="-122"/>
                <a:ea typeface="宋体" panose="02010600030101010101" pitchFamily="2" charset="-122"/>
              </a:rPr>
              <a:t>s = 2 ** M     </a:t>
            </a:r>
          </a:p>
          <a:p>
            <a:pPr algn="l"/>
            <a:r>
              <a:rPr lang="en-US" altLang="zh-CN" sz="4800" dirty="0">
                <a:solidFill>
                  <a:schemeClr val="tx1"/>
                </a:solidFill>
                <a:latin typeface="宋体" panose="02010600030101010101" pitchFamily="2" charset="-122"/>
                <a:ea typeface="宋体" panose="02010600030101010101" pitchFamily="2" charset="-122"/>
              </a:rPr>
              <a:t>row = []           #</a:t>
            </a:r>
            <a:r>
              <a:rPr lang="zh-CN" altLang="en-US" sz="4800" dirty="0">
                <a:solidFill>
                  <a:schemeClr val="tx1"/>
                </a:solidFill>
                <a:latin typeface="宋体" panose="02010600030101010101" pitchFamily="2" charset="-122"/>
                <a:ea typeface="宋体" panose="02010600030101010101" pitchFamily="2" charset="-122"/>
              </a:rPr>
              <a:t>合法的行</a:t>
            </a:r>
          </a:p>
          <a:p>
            <a:pPr algn="l"/>
            <a:r>
              <a:rPr lang="en-US" altLang="zh-CN" sz="4800" dirty="0">
                <a:solidFill>
                  <a:schemeClr val="tx1"/>
                </a:solidFill>
                <a:latin typeface="宋体" panose="02010600030101010101" pitchFamily="2" charset="-122"/>
                <a:ea typeface="宋体" panose="02010600030101010101" pitchFamily="2" charset="-122"/>
              </a:rPr>
              <a:t>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range(s):      #</a:t>
            </a:r>
            <a:r>
              <a:rPr lang="en-US" altLang="zh-CN" sz="4800" dirty="0" err="1">
                <a:solidFill>
                  <a:schemeClr val="tx1"/>
                </a:solidFill>
                <a:latin typeface="宋体" panose="02010600030101010101" pitchFamily="2" charset="-122"/>
                <a:ea typeface="宋体" panose="02010600030101010101" pitchFamily="2" charset="-122"/>
              </a:rPr>
              <a:t>i</a:t>
            </a:r>
            <a:r>
              <a:rPr lang="zh-CN" altLang="en-US" sz="4800" dirty="0">
                <a:solidFill>
                  <a:schemeClr val="tx1"/>
                </a:solidFill>
                <a:latin typeface="宋体" panose="02010600030101010101" pitchFamily="2" charset="-122"/>
                <a:ea typeface="宋体" panose="02010600030101010101" pitchFamily="2" charset="-122"/>
              </a:rPr>
              <a:t>的范围</a:t>
            </a:r>
            <a:r>
              <a:rPr lang="en-US" altLang="zh-CN" sz="4800" dirty="0">
                <a:solidFill>
                  <a:schemeClr val="tx1"/>
                </a:solidFill>
                <a:latin typeface="宋体" panose="02010600030101010101" pitchFamily="2" charset="-122"/>
                <a:ea typeface="宋体" panose="02010600030101010101" pitchFamily="2" charset="-122"/>
              </a:rPr>
              <a:t>:  00000~11111</a:t>
            </a:r>
          </a:p>
          <a:p>
            <a:pPr algn="l"/>
            <a:r>
              <a:rPr lang="en-US" altLang="zh-CN" sz="4800" dirty="0">
                <a:solidFill>
                  <a:schemeClr val="tx1"/>
                </a:solidFill>
                <a:latin typeface="宋体" panose="02010600030101010101" pitchFamily="2" charset="-122"/>
                <a:ea typeface="宋体" panose="02010600030101010101" pitchFamily="2" charset="-122"/>
              </a:rPr>
              <a:t>    if </a:t>
            </a:r>
            <a:r>
              <a:rPr lang="en-US" altLang="zh-CN" sz="4800" dirty="0">
                <a:solidFill>
                  <a:srgbClr val="FF0000"/>
                </a:solidFill>
                <a:latin typeface="宋体" panose="02010600030101010101" pitchFamily="2" charset="-122"/>
                <a:ea typeface="宋体" panose="02010600030101010101" pitchFamily="2" charset="-122"/>
              </a:rPr>
              <a:t>check(</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row.append</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smtClean="0">
                <a:solidFill>
                  <a:schemeClr val="tx1"/>
                </a:solidFill>
                <a:latin typeface="宋体" panose="02010600030101010101" pitchFamily="2" charset="-122"/>
                <a:ea typeface="宋体" panose="02010600030101010101" pitchFamily="2" charset="-122"/>
              </a:rPr>
              <a:t>)</a:t>
            </a:r>
          </a:p>
          <a:p>
            <a:pPr algn="l"/>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 = [[[0 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range(s)] for j in range(s)] for k in range(N)]</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row: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[0][</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][0] = 1</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range(1, N):</a:t>
            </a:r>
          </a:p>
          <a:p>
            <a:pPr algn="l"/>
            <a:r>
              <a:rPr lang="en-US" altLang="zh-CN" dirty="0">
                <a:solidFill>
                  <a:schemeClr val="tx1"/>
                </a:solidFill>
                <a:latin typeface="宋体" panose="02010600030101010101" pitchFamily="2" charset="-122"/>
                <a:ea typeface="宋体" panose="02010600030101010101" pitchFamily="2" charset="-122"/>
              </a:rPr>
              <a:t>    for j in row:         #</a:t>
            </a:r>
            <a:r>
              <a:rPr lang="zh-CN" altLang="en-US" dirty="0">
                <a:solidFill>
                  <a:schemeClr val="tx1"/>
                </a:solidFill>
                <a:latin typeface="宋体" panose="02010600030101010101" pitchFamily="2" charset="-122"/>
                <a:ea typeface="宋体" panose="02010600030101010101" pitchFamily="2" charset="-122"/>
              </a:rPr>
              <a:t>在所有行都合法的情况下，检查连续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列是否合法</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for k in row:</a:t>
            </a:r>
          </a:p>
          <a:p>
            <a:pPr algn="l"/>
            <a:r>
              <a:rPr lang="en-US" altLang="zh-CN" dirty="0">
                <a:solidFill>
                  <a:schemeClr val="tx1"/>
                </a:solidFill>
                <a:latin typeface="宋体" panose="02010600030101010101" pitchFamily="2" charset="-122"/>
                <a:ea typeface="宋体" panose="02010600030101010101" pitchFamily="2" charset="-122"/>
              </a:rPr>
              <a:t>            for p in row:</a:t>
            </a:r>
          </a:p>
          <a:p>
            <a:pPr algn="l"/>
            <a:r>
              <a:rPr lang="en-US" altLang="zh-CN" dirty="0">
                <a:solidFill>
                  <a:schemeClr val="tx1"/>
                </a:solidFill>
                <a:latin typeface="宋体" panose="02010600030101010101" pitchFamily="2" charset="-122"/>
                <a:ea typeface="宋体" panose="02010600030101010101" pitchFamily="2" charset="-122"/>
              </a:rPr>
              <a:t>                if j &amp; k &amp; p == 0:</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][j][k] +=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- 1][k][p]</a:t>
            </a:r>
          </a:p>
          <a:p>
            <a:pPr algn="l"/>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 = 0</a:t>
            </a:r>
          </a:p>
          <a:p>
            <a:pPr algn="l"/>
            <a:r>
              <a:rPr lang="en-US" altLang="zh-CN" dirty="0">
                <a:solidFill>
                  <a:schemeClr val="tx1"/>
                </a:solidFill>
                <a:latin typeface="宋体" panose="02010600030101010101" pitchFamily="2" charset="-122"/>
                <a:ea typeface="宋体" panose="02010600030101010101" pitchFamily="2" charset="-122"/>
              </a:rPr>
              <a:t>for j in row:   </a:t>
            </a:r>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 += sum(</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[N - 1][j])</a:t>
            </a:r>
          </a:p>
          <a:p>
            <a:pPr algn="l"/>
            <a:r>
              <a:rPr lang="en-US" altLang="zh-CN" dirty="0">
                <a:solidFill>
                  <a:schemeClr val="tx1"/>
                </a:solidFill>
                <a:latin typeface="宋体" panose="02010600030101010101" pitchFamily="2" charset="-122"/>
                <a:ea typeface="宋体" panose="02010600030101010101" pitchFamily="2" charset="-122"/>
              </a:rPr>
              <a:t>print(</a:t>
            </a:r>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2623797"/>
            <a:ext cx="4868912"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smtClean="0"/>
              <a:t>check(x):</a:t>
            </a:r>
          </a:p>
          <a:p>
            <a:pPr marL="0" indent="0">
              <a:lnSpc>
                <a:spcPct val="150000"/>
              </a:lnSpc>
              <a:spcBef>
                <a:spcPts val="0"/>
              </a:spcBef>
              <a:buNone/>
            </a:pPr>
            <a:r>
              <a:rPr lang="zh-CN" altLang="en-US" sz="4400" dirty="0" smtClean="0"/>
              <a:t>检查一行（用</a:t>
            </a:r>
            <a:r>
              <a:rPr lang="en-US" altLang="zh-CN" sz="4400" dirty="0" smtClean="0"/>
              <a:t>x</a:t>
            </a:r>
            <a:r>
              <a:rPr lang="zh-CN" altLang="en-US" sz="4400" dirty="0" smtClean="0"/>
              <a:t>表示这一行）里面有没有连续的</a:t>
            </a:r>
            <a:r>
              <a:rPr lang="en-US" altLang="zh-CN" sz="4400" dirty="0" smtClean="0"/>
              <a:t>3</a:t>
            </a:r>
            <a:r>
              <a:rPr lang="zh-CN" altLang="en-US" sz="4400" dirty="0" smtClean="0"/>
              <a:t>个</a:t>
            </a:r>
            <a:r>
              <a:rPr lang="en-US" altLang="zh-CN" sz="4400" dirty="0" smtClean="0"/>
              <a:t>1</a:t>
            </a:r>
            <a:endParaRPr lang="zh-CN" altLang="en-US" sz="4400" dirty="0"/>
          </a:p>
        </p:txBody>
      </p:sp>
    </p:spTree>
    <p:custDataLst>
      <p:tags r:id="rId1"/>
    </p:custDataLst>
    <p:extLst>
      <p:ext uri="{BB962C8B-B14F-4D97-AF65-F5344CB8AC3E}">
        <p14:creationId xmlns:p14="http://schemas.microsoft.com/office/powerpoint/2010/main" val="301217775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205200" cy="12680394"/>
          </a:xfrm>
          <a:prstGeom prst="rect">
            <a:avLst/>
          </a:prstGeom>
          <a:noFill/>
          <a:ln>
            <a:noFill/>
          </a:ln>
        </p:spPr>
        <p:txBody>
          <a:bodyPr wrap="square" rtlCol="0">
            <a:spAutoFit/>
          </a:bodyPr>
          <a:lstStyle/>
          <a:p>
            <a:pPr algn="l"/>
            <a:r>
              <a:rPr lang="en-US" altLang="zh-CN" dirty="0" err="1">
                <a:solidFill>
                  <a:schemeClr val="tx1"/>
                </a:solidFill>
                <a:latin typeface="宋体" panose="02010600030101010101" pitchFamily="2" charset="-122"/>
                <a:ea typeface="宋体" panose="02010600030101010101" pitchFamily="2" charset="-122"/>
              </a:rPr>
              <a:t>def</a:t>
            </a:r>
            <a:r>
              <a:rPr lang="en-US" altLang="zh-CN" dirty="0">
                <a:solidFill>
                  <a:schemeClr val="tx1"/>
                </a:solidFill>
                <a:latin typeface="宋体" panose="02010600030101010101" pitchFamily="2" charset="-122"/>
                <a:ea typeface="宋体" panose="02010600030101010101" pitchFamily="2" charset="-122"/>
              </a:rPr>
              <a:t> check(x):   #</a:t>
            </a:r>
            <a:r>
              <a:rPr lang="zh-CN" altLang="en-US" dirty="0">
                <a:solidFill>
                  <a:schemeClr val="tx1"/>
                </a:solidFill>
                <a:latin typeface="宋体" panose="02010600030101010101" pitchFamily="2" charset="-122"/>
                <a:ea typeface="宋体" panose="02010600030101010101" pitchFamily="2" charset="-122"/>
              </a:rPr>
              <a:t>检查</a:t>
            </a:r>
            <a:r>
              <a:rPr lang="en-US" altLang="zh-CN" dirty="0">
                <a:solidFill>
                  <a:schemeClr val="tx1"/>
                </a:solidFill>
                <a:latin typeface="宋体" panose="02010600030101010101" pitchFamily="2" charset="-122"/>
                <a:ea typeface="宋体" panose="02010600030101010101" pitchFamily="2" charset="-122"/>
              </a:rPr>
              <a:t>x</a:t>
            </a:r>
            <a:r>
              <a:rPr lang="zh-CN" altLang="en-US" dirty="0">
                <a:solidFill>
                  <a:schemeClr val="tx1"/>
                </a:solidFill>
                <a:latin typeface="宋体" panose="02010600030101010101" pitchFamily="2" charset="-122"/>
                <a:ea typeface="宋体" panose="02010600030101010101" pitchFamily="2" charset="-122"/>
              </a:rPr>
              <a:t>中有没有连续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0</a:t>
            </a:r>
          </a:p>
          <a:p>
            <a:pPr algn="l"/>
            <a:r>
              <a:rPr lang="en-US" altLang="zh-CN" dirty="0">
                <a:solidFill>
                  <a:schemeClr val="tx1"/>
                </a:solidFill>
                <a:latin typeface="宋体" panose="02010600030101010101" pitchFamily="2" charset="-122"/>
                <a:ea typeface="宋体" panose="02010600030101010101" pitchFamily="2" charset="-122"/>
              </a:rPr>
              <a:t>    while x:  </a:t>
            </a:r>
          </a:p>
          <a:p>
            <a:pPr algn="l"/>
            <a:r>
              <a:rPr lang="en-US" altLang="zh-CN" dirty="0">
                <a:solidFill>
                  <a:schemeClr val="tx1"/>
                </a:solidFill>
                <a:latin typeface="宋体" panose="02010600030101010101" pitchFamily="2" charset="-122"/>
                <a:ea typeface="宋体" panose="02010600030101010101" pitchFamily="2" charset="-122"/>
              </a:rPr>
              <a:t>        if x &amp; 1: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1       #</a:t>
            </a:r>
            <a:r>
              <a:rPr lang="zh-CN" altLang="en-US" dirty="0">
                <a:solidFill>
                  <a:schemeClr val="tx1"/>
                </a:solidFill>
                <a:latin typeface="宋体" panose="02010600030101010101" pitchFamily="2" charset="-122"/>
                <a:ea typeface="宋体" panose="02010600030101010101" pitchFamily="2" charset="-122"/>
              </a:rPr>
              <a:t>发现一个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else: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0</a:t>
            </a:r>
          </a:p>
          <a:p>
            <a:pPr algn="l"/>
            <a:r>
              <a:rPr lang="en-US" altLang="zh-CN" dirty="0">
                <a:solidFill>
                  <a:schemeClr val="tx1"/>
                </a:solidFill>
                <a:latin typeface="宋体" panose="02010600030101010101" pitchFamily="2" charset="-122"/>
                <a:ea typeface="宋体" panose="02010600030101010101" pitchFamily="2" charset="-122"/>
              </a:rPr>
              <a:t>        if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3:  return False  #</a:t>
            </a:r>
            <a:r>
              <a:rPr lang="zh-CN" altLang="en-US" dirty="0">
                <a:solidFill>
                  <a:schemeClr val="tx1"/>
                </a:solidFill>
                <a:latin typeface="宋体" panose="02010600030101010101" pitchFamily="2" charset="-122"/>
                <a:ea typeface="宋体" panose="02010600030101010101" pitchFamily="2" charset="-122"/>
              </a:rPr>
              <a:t>有连续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x &gt;&gt;= 1                     #</a:t>
            </a:r>
            <a:r>
              <a:rPr lang="zh-CN" altLang="en-US" dirty="0">
                <a:solidFill>
                  <a:schemeClr val="tx1"/>
                </a:solidFill>
                <a:latin typeface="宋体" panose="02010600030101010101" pitchFamily="2" charset="-122"/>
                <a:ea typeface="宋体" panose="02010600030101010101" pitchFamily="2" charset="-122"/>
              </a:rPr>
              <a:t>右移一次</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return True  </a:t>
            </a:r>
          </a:p>
          <a:p>
            <a:pPr algn="l"/>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dirty="0">
                <a:solidFill>
                  <a:schemeClr val="tx1"/>
                </a:solidFill>
                <a:latin typeface="宋体" panose="02010600030101010101" pitchFamily="2" charset="-122"/>
                <a:ea typeface="宋体" panose="02010600030101010101" pitchFamily="2" charset="-122"/>
              </a:rPr>
              <a:t>N, M = list(map(</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 input().split()))</a:t>
            </a:r>
          </a:p>
          <a:p>
            <a:pPr algn="l"/>
            <a:r>
              <a:rPr lang="en-US" altLang="zh-CN" dirty="0">
                <a:solidFill>
                  <a:schemeClr val="tx1"/>
                </a:solidFill>
                <a:latin typeface="宋体" panose="02010600030101010101" pitchFamily="2" charset="-122"/>
                <a:ea typeface="宋体" panose="02010600030101010101" pitchFamily="2" charset="-122"/>
              </a:rPr>
              <a:t>s = 2 ** M     </a:t>
            </a:r>
          </a:p>
          <a:p>
            <a:pPr algn="l"/>
            <a:r>
              <a:rPr lang="en-US" altLang="zh-CN" dirty="0">
                <a:solidFill>
                  <a:schemeClr val="tx1"/>
                </a:solidFill>
                <a:latin typeface="宋体" panose="02010600030101010101" pitchFamily="2" charset="-122"/>
                <a:ea typeface="宋体" panose="02010600030101010101" pitchFamily="2" charset="-122"/>
              </a:rPr>
              <a:t>row = []           #</a:t>
            </a:r>
            <a:r>
              <a:rPr lang="zh-CN" altLang="en-US" dirty="0">
                <a:solidFill>
                  <a:schemeClr val="tx1"/>
                </a:solidFill>
                <a:latin typeface="宋体" panose="02010600030101010101" pitchFamily="2" charset="-122"/>
                <a:ea typeface="宋体" panose="02010600030101010101" pitchFamily="2" charset="-122"/>
              </a:rPr>
              <a:t>合法的行</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range(s):      #</a:t>
            </a:r>
            <a:r>
              <a:rPr lang="en-US" altLang="zh-CN" dirty="0" err="1">
                <a:solidFill>
                  <a:schemeClr val="tx1"/>
                </a:solidFill>
                <a:latin typeface="宋体" panose="02010600030101010101" pitchFamily="2" charset="-122"/>
                <a:ea typeface="宋体" panose="02010600030101010101" pitchFamily="2" charset="-122"/>
              </a:rPr>
              <a:t>i</a:t>
            </a:r>
            <a:r>
              <a:rPr lang="zh-CN" altLang="en-US" dirty="0">
                <a:solidFill>
                  <a:schemeClr val="tx1"/>
                </a:solidFill>
                <a:latin typeface="宋体" panose="02010600030101010101" pitchFamily="2" charset="-122"/>
                <a:ea typeface="宋体" panose="02010600030101010101" pitchFamily="2" charset="-122"/>
              </a:rPr>
              <a:t>的范围</a:t>
            </a:r>
            <a:r>
              <a:rPr lang="en-US" altLang="zh-CN" dirty="0">
                <a:solidFill>
                  <a:schemeClr val="tx1"/>
                </a:solidFill>
                <a:latin typeface="宋体" panose="02010600030101010101" pitchFamily="2" charset="-122"/>
                <a:ea typeface="宋体" panose="02010600030101010101" pitchFamily="2" charset="-122"/>
              </a:rPr>
              <a:t>:  00000~11111</a:t>
            </a:r>
          </a:p>
          <a:p>
            <a:pPr algn="l"/>
            <a:r>
              <a:rPr lang="en-US" altLang="zh-CN" dirty="0">
                <a:solidFill>
                  <a:schemeClr val="tx1"/>
                </a:solidFill>
                <a:latin typeface="宋体" panose="02010600030101010101" pitchFamily="2" charset="-122"/>
                <a:ea typeface="宋体" panose="02010600030101010101" pitchFamily="2" charset="-122"/>
              </a:rPr>
              <a:t>    if check(</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row.append</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a:t>
            </a:r>
          </a:p>
          <a:p>
            <a:pPr algn="l"/>
            <a:r>
              <a:rPr lang="en-US" altLang="zh-CN" sz="5400" dirty="0" err="1">
                <a:solidFill>
                  <a:srgbClr val="FF0000"/>
                </a:solidFill>
                <a:latin typeface="宋体" panose="02010600030101010101" pitchFamily="2" charset="-122"/>
                <a:ea typeface="宋体" panose="02010600030101010101" pitchFamily="2" charset="-122"/>
              </a:rPr>
              <a:t>dp</a:t>
            </a:r>
            <a:r>
              <a:rPr lang="en-US" altLang="zh-CN" sz="5400" dirty="0">
                <a:solidFill>
                  <a:srgbClr val="FF0000"/>
                </a:solidFill>
                <a:latin typeface="宋体" panose="02010600030101010101" pitchFamily="2" charset="-122"/>
                <a:ea typeface="宋体" panose="02010600030101010101" pitchFamily="2" charset="-122"/>
              </a:rPr>
              <a:t> = [[[0 for </a:t>
            </a:r>
            <a:r>
              <a:rPr lang="en-US" altLang="zh-CN" sz="5400" dirty="0" err="1">
                <a:solidFill>
                  <a:srgbClr val="FF0000"/>
                </a:solidFill>
                <a:latin typeface="宋体" panose="02010600030101010101" pitchFamily="2" charset="-122"/>
                <a:ea typeface="宋体" panose="02010600030101010101" pitchFamily="2" charset="-122"/>
              </a:rPr>
              <a:t>i</a:t>
            </a:r>
            <a:r>
              <a:rPr lang="en-US" altLang="zh-CN" sz="5400" dirty="0">
                <a:solidFill>
                  <a:srgbClr val="FF0000"/>
                </a:solidFill>
                <a:latin typeface="宋体" panose="02010600030101010101" pitchFamily="2" charset="-122"/>
                <a:ea typeface="宋体" panose="02010600030101010101" pitchFamily="2" charset="-122"/>
              </a:rPr>
              <a:t> in range(s)] \</a:t>
            </a:r>
          </a:p>
          <a:p>
            <a:pPr algn="l"/>
            <a:r>
              <a:rPr lang="en-US" altLang="zh-CN" sz="5400" dirty="0">
                <a:solidFill>
                  <a:srgbClr val="FF0000"/>
                </a:solidFill>
                <a:latin typeface="宋体" panose="02010600030101010101" pitchFamily="2" charset="-122"/>
                <a:ea typeface="宋体" panose="02010600030101010101" pitchFamily="2" charset="-122"/>
              </a:rPr>
              <a:t>          for j in range(s)] \</a:t>
            </a:r>
          </a:p>
          <a:p>
            <a:pPr algn="l"/>
            <a:r>
              <a:rPr lang="en-US" altLang="zh-CN" sz="5400" dirty="0">
                <a:solidFill>
                  <a:srgbClr val="FF0000"/>
                </a:solidFill>
                <a:latin typeface="宋体" panose="02010600030101010101" pitchFamily="2" charset="-122"/>
                <a:ea typeface="宋体" panose="02010600030101010101" pitchFamily="2" charset="-122"/>
              </a:rPr>
              <a:t>          for k in range(N</a:t>
            </a:r>
            <a:r>
              <a:rPr lang="en-US" altLang="zh-CN" sz="5400" dirty="0" smtClean="0">
                <a:solidFill>
                  <a:srgbClr val="FF0000"/>
                </a:solidFill>
                <a:latin typeface="宋体" panose="02010600030101010101" pitchFamily="2" charset="-122"/>
                <a:ea typeface="宋体" panose="02010600030101010101" pitchFamily="2" charset="-122"/>
              </a:rPr>
              <a:t>)]</a:t>
            </a:r>
          </a:p>
          <a:p>
            <a:pPr algn="l"/>
            <a:r>
              <a:rPr lang="en-US" altLang="zh-CN" sz="3200" dirty="0" smtClean="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row: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[0][</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 1</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 N):</a:t>
            </a:r>
          </a:p>
          <a:p>
            <a:pPr algn="l"/>
            <a:r>
              <a:rPr lang="en-US" altLang="zh-CN" sz="3200" dirty="0">
                <a:solidFill>
                  <a:schemeClr val="tx1"/>
                </a:solidFill>
                <a:latin typeface="宋体" panose="02010600030101010101" pitchFamily="2" charset="-122"/>
                <a:ea typeface="宋体" panose="02010600030101010101" pitchFamily="2" charset="-122"/>
              </a:rPr>
              <a:t>    for j in row:         #</a:t>
            </a:r>
            <a:r>
              <a:rPr lang="zh-CN" altLang="en-US" sz="3200" dirty="0">
                <a:solidFill>
                  <a:schemeClr val="tx1"/>
                </a:solidFill>
                <a:latin typeface="宋体" panose="02010600030101010101" pitchFamily="2" charset="-122"/>
                <a:ea typeface="宋体" panose="02010600030101010101" pitchFamily="2" charset="-122"/>
              </a:rPr>
              <a:t>在所有行都合法的情况下，检查连续</a:t>
            </a:r>
            <a:r>
              <a:rPr lang="en-US" altLang="zh-CN" sz="3200" dirty="0">
                <a:solidFill>
                  <a:schemeClr val="tx1"/>
                </a:solidFill>
                <a:latin typeface="宋体" panose="02010600030101010101" pitchFamily="2" charset="-122"/>
                <a:ea typeface="宋体" panose="02010600030101010101" pitchFamily="2" charset="-122"/>
              </a:rPr>
              <a:t>3</a:t>
            </a:r>
            <a:r>
              <a:rPr lang="zh-CN" altLang="en-US" sz="3200" dirty="0">
                <a:solidFill>
                  <a:schemeClr val="tx1"/>
                </a:solidFill>
                <a:latin typeface="宋体" panose="02010600030101010101" pitchFamily="2" charset="-122"/>
                <a:ea typeface="宋体" panose="02010600030101010101" pitchFamily="2" charset="-122"/>
              </a:rPr>
              <a:t>列是否合法</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 k in row:</a:t>
            </a:r>
          </a:p>
          <a:p>
            <a:pPr algn="l"/>
            <a:r>
              <a:rPr lang="en-US" altLang="zh-CN" sz="3200" dirty="0">
                <a:solidFill>
                  <a:schemeClr val="tx1"/>
                </a:solidFill>
                <a:latin typeface="宋体" panose="02010600030101010101" pitchFamily="2" charset="-122"/>
                <a:ea typeface="宋体" panose="02010600030101010101" pitchFamily="2" charset="-122"/>
              </a:rPr>
              <a:t>            for p in row:</a:t>
            </a:r>
          </a:p>
          <a:p>
            <a:pPr algn="l"/>
            <a:r>
              <a:rPr lang="en-US" altLang="zh-CN" sz="3200" dirty="0">
                <a:solidFill>
                  <a:schemeClr val="tx1"/>
                </a:solidFill>
                <a:latin typeface="宋体" panose="02010600030101010101" pitchFamily="2" charset="-122"/>
                <a:ea typeface="宋体" panose="02010600030101010101" pitchFamily="2" charset="-122"/>
              </a:rPr>
              <a:t>                if j &amp; k &amp; p ==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][j][k]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- 1][k][p]</a:t>
            </a:r>
          </a:p>
          <a:p>
            <a:pPr algn="l"/>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for j in row: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sum(</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 - 1][j])</a:t>
            </a:r>
          </a:p>
          <a:p>
            <a:pPr algn="l"/>
            <a:r>
              <a:rPr lang="en-US" altLang="zh-CN" sz="3200" dirty="0">
                <a:solidFill>
                  <a:schemeClr val="tx1"/>
                </a:solidFill>
                <a:latin typeface="宋体" panose="02010600030101010101" pitchFamily="2" charset="-122"/>
                <a:ea typeface="宋体" panose="02010600030101010101" pitchFamily="2" charset="-122"/>
              </a:rPr>
              <a:t>print(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2623797"/>
            <a:ext cx="4868912"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err="1"/>
              <a:t>d</a:t>
            </a:r>
            <a:r>
              <a:rPr lang="en-US" altLang="zh-CN" sz="4400" dirty="0" err="1" smtClean="0"/>
              <a:t>p</a:t>
            </a:r>
            <a:r>
              <a:rPr lang="en-US" altLang="zh-CN" sz="4400" dirty="0" smtClean="0"/>
              <a:t>[][][]</a:t>
            </a:r>
          </a:p>
          <a:p>
            <a:pPr>
              <a:lnSpc>
                <a:spcPct val="150000"/>
              </a:lnSpc>
              <a:spcBef>
                <a:spcPts val="0"/>
              </a:spcBef>
            </a:pPr>
            <a:r>
              <a:rPr lang="zh-CN" altLang="en-US" sz="4400" dirty="0" smtClean="0"/>
              <a:t>定义三维的</a:t>
            </a:r>
            <a:r>
              <a:rPr lang="en-US" altLang="zh-CN" sz="4400" dirty="0" err="1" smtClean="0"/>
              <a:t>dp</a:t>
            </a:r>
            <a:endParaRPr lang="en-US" altLang="zh-CN" sz="4400" dirty="0" smtClean="0"/>
          </a:p>
          <a:p>
            <a:pPr>
              <a:lnSpc>
                <a:spcPct val="150000"/>
              </a:lnSpc>
              <a:spcBef>
                <a:spcPts val="0"/>
              </a:spcBef>
            </a:pPr>
            <a:endParaRPr lang="en-US" altLang="zh-CN" sz="4400" dirty="0"/>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a:t>
            </a:r>
            <a:r>
              <a:rPr lang="zh-CN" altLang="en-US" sz="4400" dirty="0">
                <a:latin typeface="Times New Roman" panose="02020603050405020304" pitchFamily="18" charset="0"/>
                <a:cs typeface="Times New Roman" panose="02020603050405020304" pitchFamily="18" charset="0"/>
              </a:rPr>
              <a:t>：第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行的合法状态为</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，前一行的合法状态为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时，符合条件的矩阵有多少个</a:t>
            </a:r>
            <a:endParaRPr lang="zh-CN" altLang="en-US" sz="4400" dirty="0"/>
          </a:p>
        </p:txBody>
      </p:sp>
    </p:spTree>
    <p:custDataLst>
      <p:tags r:id="rId1"/>
    </p:custDataLst>
    <p:extLst>
      <p:ext uri="{BB962C8B-B14F-4D97-AF65-F5344CB8AC3E}">
        <p14:creationId xmlns:p14="http://schemas.microsoft.com/office/powerpoint/2010/main" val="258594537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134977" cy="11418510"/>
          </a:xfrm>
          <a:prstGeom prst="rect">
            <a:avLst/>
          </a:prstGeom>
          <a:noFill/>
          <a:ln>
            <a:noFill/>
          </a:ln>
        </p:spPr>
        <p:txBody>
          <a:bodyPr wrap="square" rtlCol="0">
            <a:spAutoFit/>
          </a:bodyPr>
          <a:lstStyle/>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check(x):   #</a:t>
            </a:r>
            <a:r>
              <a:rPr lang="zh-CN" altLang="en-US" sz="2000" dirty="0">
                <a:solidFill>
                  <a:schemeClr val="tx1"/>
                </a:solidFill>
                <a:latin typeface="宋体" panose="02010600030101010101" pitchFamily="2" charset="-122"/>
                <a:ea typeface="宋体" panose="02010600030101010101" pitchFamily="2" charset="-122"/>
              </a:rPr>
              <a:t>检查</a:t>
            </a:r>
            <a:r>
              <a:rPr lang="en-US" altLang="zh-CN" sz="2000" dirty="0">
                <a:solidFill>
                  <a:schemeClr val="tx1"/>
                </a:solidFill>
                <a:latin typeface="宋体" panose="02010600030101010101" pitchFamily="2" charset="-122"/>
                <a:ea typeface="宋体" panose="02010600030101010101" pitchFamily="2" charset="-122"/>
              </a:rPr>
              <a:t>x</a:t>
            </a:r>
            <a:r>
              <a:rPr lang="zh-CN" altLang="en-US" sz="2000" dirty="0">
                <a:solidFill>
                  <a:schemeClr val="tx1"/>
                </a:solidFill>
                <a:latin typeface="宋体" panose="02010600030101010101" pitchFamily="2" charset="-122"/>
                <a:ea typeface="宋体" panose="02010600030101010101" pitchFamily="2" charset="-122"/>
              </a:rPr>
              <a:t>中有没有连续</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个</a:t>
            </a:r>
            <a:r>
              <a:rPr lang="en-US" altLang="zh-CN" sz="2000" dirty="0">
                <a:solidFill>
                  <a:schemeClr val="tx1"/>
                </a:solidFill>
                <a:latin typeface="宋体" panose="02010600030101010101" pitchFamily="2" charset="-122"/>
                <a:ea typeface="宋体" panose="02010600030101010101" pitchFamily="2" charset="-122"/>
              </a:rPr>
              <a:t>1</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num</a:t>
            </a:r>
            <a:r>
              <a:rPr lang="en-US" altLang="zh-CN" sz="2000" dirty="0">
                <a:solidFill>
                  <a:schemeClr val="tx1"/>
                </a:solidFill>
                <a:latin typeface="宋体" panose="02010600030101010101" pitchFamily="2" charset="-122"/>
                <a:ea typeface="宋体" panose="02010600030101010101" pitchFamily="2" charset="-122"/>
              </a:rPr>
              <a:t> = 0</a:t>
            </a:r>
          </a:p>
          <a:p>
            <a:pPr algn="l"/>
            <a:r>
              <a:rPr lang="en-US" altLang="zh-CN" sz="2000" dirty="0">
                <a:solidFill>
                  <a:schemeClr val="tx1"/>
                </a:solidFill>
                <a:latin typeface="宋体" panose="02010600030101010101" pitchFamily="2" charset="-122"/>
                <a:ea typeface="宋体" panose="02010600030101010101" pitchFamily="2" charset="-122"/>
              </a:rPr>
              <a:t>    while x:  </a:t>
            </a:r>
          </a:p>
          <a:p>
            <a:pPr algn="l"/>
            <a:r>
              <a:rPr lang="en-US" altLang="zh-CN" sz="2000" dirty="0">
                <a:solidFill>
                  <a:schemeClr val="tx1"/>
                </a:solidFill>
                <a:latin typeface="宋体" panose="02010600030101010101" pitchFamily="2" charset="-122"/>
                <a:ea typeface="宋体" panose="02010600030101010101" pitchFamily="2" charset="-122"/>
              </a:rPr>
              <a:t>        if x &amp; 1:    </a:t>
            </a:r>
            <a:r>
              <a:rPr lang="en-US" altLang="zh-CN" sz="2000" dirty="0" err="1">
                <a:solidFill>
                  <a:schemeClr val="tx1"/>
                </a:solidFill>
                <a:latin typeface="宋体" panose="02010600030101010101" pitchFamily="2" charset="-122"/>
                <a:ea typeface="宋体" panose="02010600030101010101" pitchFamily="2" charset="-122"/>
              </a:rPr>
              <a:t>num</a:t>
            </a:r>
            <a:r>
              <a:rPr lang="en-US" altLang="zh-CN" sz="2000" dirty="0">
                <a:solidFill>
                  <a:schemeClr val="tx1"/>
                </a:solidFill>
                <a:latin typeface="宋体" panose="02010600030101010101" pitchFamily="2" charset="-122"/>
                <a:ea typeface="宋体" panose="02010600030101010101" pitchFamily="2" charset="-122"/>
              </a:rPr>
              <a:t> += 1       #</a:t>
            </a:r>
            <a:r>
              <a:rPr lang="zh-CN" altLang="en-US" sz="2000" dirty="0">
                <a:solidFill>
                  <a:schemeClr val="tx1"/>
                </a:solidFill>
                <a:latin typeface="宋体" panose="02010600030101010101" pitchFamily="2" charset="-122"/>
                <a:ea typeface="宋体" panose="02010600030101010101" pitchFamily="2" charset="-122"/>
              </a:rPr>
              <a:t>发现一个</a:t>
            </a:r>
            <a:r>
              <a:rPr lang="en-US" altLang="zh-CN" sz="2000" dirty="0">
                <a:solidFill>
                  <a:schemeClr val="tx1"/>
                </a:solidFill>
                <a:latin typeface="宋体" panose="02010600030101010101" pitchFamily="2" charset="-122"/>
                <a:ea typeface="宋体" panose="02010600030101010101" pitchFamily="2" charset="-122"/>
              </a:rPr>
              <a:t>1</a:t>
            </a:r>
          </a:p>
          <a:p>
            <a:pPr algn="l"/>
            <a:r>
              <a:rPr lang="en-US" altLang="zh-CN" sz="2000" dirty="0">
                <a:solidFill>
                  <a:schemeClr val="tx1"/>
                </a:solidFill>
                <a:latin typeface="宋体" panose="02010600030101010101" pitchFamily="2" charset="-122"/>
                <a:ea typeface="宋体" panose="02010600030101010101" pitchFamily="2" charset="-122"/>
              </a:rPr>
              <a:t>        else:        </a:t>
            </a:r>
            <a:r>
              <a:rPr lang="en-US" altLang="zh-CN" sz="2000" dirty="0" err="1">
                <a:solidFill>
                  <a:schemeClr val="tx1"/>
                </a:solidFill>
                <a:latin typeface="宋体" panose="02010600030101010101" pitchFamily="2" charset="-122"/>
                <a:ea typeface="宋体" panose="02010600030101010101" pitchFamily="2" charset="-122"/>
              </a:rPr>
              <a:t>num</a:t>
            </a:r>
            <a:r>
              <a:rPr lang="en-US" altLang="zh-CN" sz="2000" dirty="0">
                <a:solidFill>
                  <a:schemeClr val="tx1"/>
                </a:solidFill>
                <a:latin typeface="宋体" panose="02010600030101010101" pitchFamily="2" charset="-122"/>
                <a:ea typeface="宋体" panose="02010600030101010101" pitchFamily="2" charset="-122"/>
              </a:rPr>
              <a:t> = 0</a:t>
            </a:r>
          </a:p>
          <a:p>
            <a:pPr algn="l"/>
            <a:r>
              <a:rPr lang="en-US" altLang="zh-CN" sz="2000" dirty="0">
                <a:solidFill>
                  <a:schemeClr val="tx1"/>
                </a:solidFill>
                <a:latin typeface="宋体" panose="02010600030101010101" pitchFamily="2" charset="-122"/>
                <a:ea typeface="宋体" panose="02010600030101010101" pitchFamily="2" charset="-122"/>
              </a:rPr>
              <a:t>        if </a:t>
            </a:r>
            <a:r>
              <a:rPr lang="en-US" altLang="zh-CN" sz="2000" dirty="0" err="1">
                <a:solidFill>
                  <a:schemeClr val="tx1"/>
                </a:solidFill>
                <a:latin typeface="宋体" panose="02010600030101010101" pitchFamily="2" charset="-122"/>
                <a:ea typeface="宋体" panose="02010600030101010101" pitchFamily="2" charset="-122"/>
              </a:rPr>
              <a:t>num</a:t>
            </a:r>
            <a:r>
              <a:rPr lang="en-US" altLang="zh-CN" sz="2000" dirty="0">
                <a:solidFill>
                  <a:schemeClr val="tx1"/>
                </a:solidFill>
                <a:latin typeface="宋体" panose="02010600030101010101" pitchFamily="2" charset="-122"/>
                <a:ea typeface="宋体" panose="02010600030101010101" pitchFamily="2" charset="-122"/>
              </a:rPr>
              <a:t> == 3:  return False  #</a:t>
            </a:r>
            <a:r>
              <a:rPr lang="zh-CN" altLang="en-US" sz="2000" dirty="0">
                <a:solidFill>
                  <a:schemeClr val="tx1"/>
                </a:solidFill>
                <a:latin typeface="宋体" panose="02010600030101010101" pitchFamily="2" charset="-122"/>
                <a:ea typeface="宋体" panose="02010600030101010101" pitchFamily="2" charset="-122"/>
              </a:rPr>
              <a:t>有连续</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个</a:t>
            </a:r>
            <a:r>
              <a:rPr lang="en-US" altLang="zh-CN" sz="2000" dirty="0">
                <a:solidFill>
                  <a:schemeClr val="tx1"/>
                </a:solidFill>
                <a:latin typeface="宋体" panose="02010600030101010101" pitchFamily="2" charset="-122"/>
                <a:ea typeface="宋体" panose="02010600030101010101" pitchFamily="2" charset="-122"/>
              </a:rPr>
              <a:t>1</a:t>
            </a:r>
          </a:p>
          <a:p>
            <a:pPr algn="l"/>
            <a:r>
              <a:rPr lang="en-US" altLang="zh-CN" sz="2000" dirty="0">
                <a:solidFill>
                  <a:schemeClr val="tx1"/>
                </a:solidFill>
                <a:latin typeface="宋体" panose="02010600030101010101" pitchFamily="2" charset="-122"/>
                <a:ea typeface="宋体" panose="02010600030101010101" pitchFamily="2" charset="-122"/>
              </a:rPr>
              <a:t>        x &gt;&gt;= 1                     #</a:t>
            </a:r>
            <a:r>
              <a:rPr lang="zh-CN" altLang="en-US" sz="2000" dirty="0">
                <a:solidFill>
                  <a:schemeClr val="tx1"/>
                </a:solidFill>
                <a:latin typeface="宋体" panose="02010600030101010101" pitchFamily="2" charset="-122"/>
                <a:ea typeface="宋体" panose="02010600030101010101" pitchFamily="2" charset="-122"/>
              </a:rPr>
              <a:t>右移一次</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return True  </a:t>
            </a:r>
          </a:p>
          <a:p>
            <a:pPr algn="l"/>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a:solidFill>
                  <a:schemeClr val="tx1"/>
                </a:solidFill>
                <a:latin typeface="宋体" panose="02010600030101010101" pitchFamily="2" charset="-122"/>
                <a:ea typeface="宋体" panose="02010600030101010101" pitchFamily="2" charset="-122"/>
              </a:rPr>
              <a:t>N, M = list(map(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s = 2 ** M     </a:t>
            </a:r>
          </a:p>
          <a:p>
            <a:pPr algn="l"/>
            <a:r>
              <a:rPr lang="en-US" altLang="zh-CN" sz="2000" dirty="0">
                <a:solidFill>
                  <a:schemeClr val="tx1"/>
                </a:solidFill>
                <a:latin typeface="宋体" panose="02010600030101010101" pitchFamily="2" charset="-122"/>
                <a:ea typeface="宋体" panose="02010600030101010101" pitchFamily="2" charset="-122"/>
              </a:rPr>
              <a:t>row = []           #</a:t>
            </a:r>
            <a:r>
              <a:rPr lang="zh-CN" altLang="en-US" sz="2000" dirty="0">
                <a:solidFill>
                  <a:schemeClr val="tx1"/>
                </a:solidFill>
                <a:latin typeface="宋体" panose="02010600030101010101" pitchFamily="2" charset="-122"/>
                <a:ea typeface="宋体" panose="02010600030101010101" pitchFamily="2" charset="-122"/>
              </a:rPr>
              <a:t>合法的行</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range(s):      #</a:t>
            </a:r>
            <a:r>
              <a:rPr lang="en-US" altLang="zh-CN" sz="2000" dirty="0" err="1">
                <a:solidFill>
                  <a:schemeClr val="tx1"/>
                </a:solidFill>
                <a:latin typeface="宋体" panose="02010600030101010101" pitchFamily="2" charset="-122"/>
                <a:ea typeface="宋体" panose="02010600030101010101" pitchFamily="2" charset="-122"/>
              </a:rPr>
              <a:t>i</a:t>
            </a:r>
            <a:r>
              <a:rPr lang="zh-CN" altLang="en-US" sz="2000" dirty="0">
                <a:solidFill>
                  <a:schemeClr val="tx1"/>
                </a:solidFill>
                <a:latin typeface="宋体" panose="02010600030101010101" pitchFamily="2" charset="-122"/>
                <a:ea typeface="宋体" panose="02010600030101010101" pitchFamily="2" charset="-122"/>
              </a:rPr>
              <a:t>的范围</a:t>
            </a:r>
            <a:r>
              <a:rPr lang="en-US" altLang="zh-CN" sz="2000" dirty="0">
                <a:solidFill>
                  <a:schemeClr val="tx1"/>
                </a:solidFill>
                <a:latin typeface="宋体" panose="02010600030101010101" pitchFamily="2" charset="-122"/>
                <a:ea typeface="宋体" panose="02010600030101010101" pitchFamily="2" charset="-122"/>
              </a:rPr>
              <a:t>:  00000~11111</a:t>
            </a:r>
          </a:p>
          <a:p>
            <a:pPr algn="l"/>
            <a:r>
              <a:rPr lang="en-US" altLang="zh-CN" sz="2000" dirty="0">
                <a:solidFill>
                  <a:schemeClr val="tx1"/>
                </a:solidFill>
                <a:latin typeface="宋体" panose="02010600030101010101" pitchFamily="2" charset="-122"/>
                <a:ea typeface="宋体" panose="02010600030101010101" pitchFamily="2" charset="-122"/>
              </a:rPr>
              <a:t>    if check(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row.append</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 = [[[0 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range(s)] \</a:t>
            </a:r>
          </a:p>
          <a:p>
            <a:pPr algn="l"/>
            <a:r>
              <a:rPr lang="en-US" altLang="zh-CN" sz="2000" dirty="0">
                <a:solidFill>
                  <a:schemeClr val="tx1"/>
                </a:solidFill>
                <a:latin typeface="宋体" panose="02010600030101010101" pitchFamily="2" charset="-122"/>
                <a:ea typeface="宋体" panose="02010600030101010101" pitchFamily="2" charset="-122"/>
              </a:rPr>
              <a:t>          for j in range(s)] \</a:t>
            </a:r>
          </a:p>
          <a:p>
            <a:pPr algn="l"/>
            <a:r>
              <a:rPr lang="en-US" altLang="zh-CN" sz="2000" dirty="0">
                <a:solidFill>
                  <a:schemeClr val="tx1"/>
                </a:solidFill>
                <a:latin typeface="宋体" panose="02010600030101010101" pitchFamily="2" charset="-122"/>
                <a:ea typeface="宋体" panose="02010600030101010101" pitchFamily="2" charset="-122"/>
              </a:rPr>
              <a:t>          for k in range(N)]</a:t>
            </a:r>
          </a:p>
          <a:p>
            <a:pPr algn="l"/>
            <a:r>
              <a:rPr lang="en-US" altLang="zh-CN" sz="4800" dirty="0">
                <a:solidFill>
                  <a:srgbClr val="FF0000"/>
                </a:solidFill>
                <a:latin typeface="宋体" panose="02010600030101010101" pitchFamily="2" charset="-122"/>
                <a:ea typeface="宋体" panose="02010600030101010101" pitchFamily="2" charset="-122"/>
              </a:rPr>
              <a:t>for </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 in row: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[0][</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][0] = 1</a:t>
            </a:r>
          </a:p>
          <a:p>
            <a:pPr algn="l"/>
            <a:r>
              <a:rPr lang="en-US" altLang="zh-CN" sz="4800" dirty="0">
                <a:solidFill>
                  <a:srgbClr val="FF0000"/>
                </a:solidFill>
                <a:latin typeface="宋体" panose="02010600030101010101" pitchFamily="2" charset="-122"/>
                <a:ea typeface="宋体" panose="02010600030101010101" pitchFamily="2" charset="-122"/>
              </a:rPr>
              <a:t>for </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 in range(1, N):</a:t>
            </a:r>
          </a:p>
          <a:p>
            <a:pPr algn="l"/>
            <a:r>
              <a:rPr lang="en-US" altLang="zh-CN" sz="4800" dirty="0">
                <a:solidFill>
                  <a:srgbClr val="FF0000"/>
                </a:solidFill>
                <a:latin typeface="宋体" panose="02010600030101010101" pitchFamily="2" charset="-122"/>
                <a:ea typeface="宋体" panose="02010600030101010101" pitchFamily="2" charset="-122"/>
              </a:rPr>
              <a:t>    for j in row:         </a:t>
            </a:r>
            <a:r>
              <a:rPr lang="en-US" altLang="zh-CN" sz="4800" dirty="0" smtClean="0">
                <a:solidFill>
                  <a:srgbClr val="FF0000"/>
                </a:solidFill>
                <a:latin typeface="宋体" panose="02010600030101010101" pitchFamily="2" charset="-122"/>
                <a:ea typeface="宋体" panose="02010600030101010101" pitchFamily="2" charset="-122"/>
              </a:rPr>
              <a:t> </a:t>
            </a:r>
            <a:endParaRPr lang="zh-CN" altLang="en-US" sz="4800" dirty="0">
              <a:solidFill>
                <a:srgbClr val="FF0000"/>
              </a:solidFill>
              <a:latin typeface="宋体" panose="02010600030101010101" pitchFamily="2" charset="-122"/>
              <a:ea typeface="宋体" panose="02010600030101010101" pitchFamily="2" charset="-122"/>
            </a:endParaRPr>
          </a:p>
          <a:p>
            <a:pPr algn="l"/>
            <a:r>
              <a:rPr lang="zh-CN" altLang="en-US" sz="4800" dirty="0">
                <a:solidFill>
                  <a:srgbClr val="FF0000"/>
                </a:solidFill>
                <a:latin typeface="宋体" panose="02010600030101010101" pitchFamily="2" charset="-122"/>
                <a:ea typeface="宋体" panose="02010600030101010101" pitchFamily="2" charset="-122"/>
              </a:rPr>
              <a:t>        </a:t>
            </a:r>
            <a:r>
              <a:rPr lang="en-US" altLang="zh-CN" sz="4800" dirty="0">
                <a:solidFill>
                  <a:srgbClr val="FF0000"/>
                </a:solidFill>
                <a:latin typeface="宋体" panose="02010600030101010101" pitchFamily="2" charset="-122"/>
                <a:ea typeface="宋体" panose="02010600030101010101" pitchFamily="2" charset="-122"/>
              </a:rPr>
              <a:t>for k in row:</a:t>
            </a:r>
          </a:p>
          <a:p>
            <a:pPr algn="l"/>
            <a:r>
              <a:rPr lang="en-US" altLang="zh-CN" sz="4800" dirty="0">
                <a:solidFill>
                  <a:srgbClr val="FF0000"/>
                </a:solidFill>
                <a:latin typeface="宋体" panose="02010600030101010101" pitchFamily="2" charset="-122"/>
                <a:ea typeface="宋体" panose="02010600030101010101" pitchFamily="2" charset="-122"/>
              </a:rPr>
              <a:t>            for p in row:</a:t>
            </a:r>
          </a:p>
          <a:p>
            <a:pPr algn="l"/>
            <a:r>
              <a:rPr lang="en-US" altLang="zh-CN" sz="4800" dirty="0">
                <a:solidFill>
                  <a:srgbClr val="FF0000"/>
                </a:solidFill>
                <a:latin typeface="宋体" panose="02010600030101010101" pitchFamily="2" charset="-122"/>
                <a:ea typeface="宋体" panose="02010600030101010101" pitchFamily="2" charset="-122"/>
              </a:rPr>
              <a:t>                if j &amp; k &amp; p == 0:</a:t>
            </a:r>
          </a:p>
          <a:p>
            <a:pPr algn="l"/>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][j][k] +=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 - 1][k][p]</a:t>
            </a:r>
          </a:p>
          <a:p>
            <a:pPr algn="l"/>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0</a:t>
            </a:r>
          </a:p>
          <a:p>
            <a:pPr algn="l"/>
            <a:r>
              <a:rPr lang="en-US" altLang="zh-CN" sz="2000" dirty="0">
                <a:solidFill>
                  <a:schemeClr val="tx1"/>
                </a:solidFill>
                <a:latin typeface="宋体" panose="02010600030101010101" pitchFamily="2" charset="-122"/>
                <a:ea typeface="宋体" panose="02010600030101010101" pitchFamily="2" charset="-122"/>
              </a:rPr>
              <a:t>for j in row: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sum(</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[N - 1][j])</a:t>
            </a:r>
          </a:p>
          <a:p>
            <a:pPr algn="l"/>
            <a:r>
              <a:rPr lang="en-US" altLang="zh-CN" sz="2000" dirty="0">
                <a:solidFill>
                  <a:schemeClr val="tx1"/>
                </a:solidFill>
                <a:latin typeface="宋体" panose="02010600030101010101" pitchFamily="2" charset="-122"/>
                <a:ea typeface="宋体" panose="02010600030101010101" pitchFamily="2" charset="-122"/>
              </a:rPr>
              <a:t>print(</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762156" y="5994288"/>
            <a:ext cx="4868912" cy="595550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检查连续</a:t>
            </a:r>
            <a:r>
              <a:rPr lang="en-US" altLang="zh-CN" sz="4400" dirty="0" smtClean="0"/>
              <a:t>3</a:t>
            </a:r>
            <a:r>
              <a:rPr lang="zh-CN" altLang="en-US" sz="4400" dirty="0" smtClean="0"/>
              <a:t>行的列：在</a:t>
            </a:r>
            <a:r>
              <a:rPr lang="zh-CN" altLang="en-US" sz="4400" dirty="0"/>
              <a:t>所有行都合法的情况下，检查连续</a:t>
            </a:r>
            <a:r>
              <a:rPr lang="en-US" altLang="zh-CN" sz="4400" dirty="0"/>
              <a:t>3</a:t>
            </a:r>
            <a:r>
              <a:rPr lang="zh-CN" altLang="en-US" sz="4400" dirty="0" smtClean="0"/>
              <a:t>列（</a:t>
            </a:r>
            <a:r>
              <a:rPr lang="en-US" altLang="zh-CN" sz="4400" dirty="0" smtClean="0"/>
              <a:t>j</a:t>
            </a:r>
            <a:r>
              <a:rPr lang="zh-CN" altLang="en-US" sz="4400" dirty="0" smtClean="0"/>
              <a:t>、</a:t>
            </a:r>
            <a:r>
              <a:rPr lang="en-US" altLang="zh-CN" sz="4400" dirty="0" smtClean="0"/>
              <a:t>k</a:t>
            </a:r>
            <a:r>
              <a:rPr lang="zh-CN" altLang="en-US" sz="4400" dirty="0" smtClean="0"/>
              <a:t>、</a:t>
            </a:r>
            <a:r>
              <a:rPr lang="en-US" altLang="zh-CN" sz="4400" dirty="0" smtClean="0"/>
              <a:t>p</a:t>
            </a:r>
            <a:r>
              <a:rPr lang="zh-CN" altLang="en-US" sz="4400" dirty="0" smtClean="0"/>
              <a:t>三行的列）是否</a:t>
            </a:r>
            <a:r>
              <a:rPr lang="zh-CN" altLang="en-US" sz="4400" dirty="0"/>
              <a:t>合法</a:t>
            </a:r>
          </a:p>
          <a:p>
            <a:pPr>
              <a:lnSpc>
                <a:spcPct val="150000"/>
              </a:lnSpc>
              <a:spcBef>
                <a:spcPts val="0"/>
              </a:spcBef>
            </a:pPr>
            <a:endParaRPr lang="zh-CN" altLang="en-US" sz="4400" dirty="0"/>
          </a:p>
        </p:txBody>
      </p:sp>
      <p:sp>
        <p:nvSpPr>
          <p:cNvPr id="11" name="矩形标注 10"/>
          <p:cNvSpPr/>
          <p:nvPr/>
        </p:nvSpPr>
        <p:spPr>
          <a:xfrm>
            <a:off x="17245107" y="3063368"/>
            <a:ext cx="6502400" cy="2399177"/>
          </a:xfrm>
          <a:prstGeom prst="wedgeRectCallout">
            <a:avLst>
              <a:gd name="adj1" fmla="val -53304"/>
              <a:gd name="adj2" fmla="val 1776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4800" dirty="0">
                <a:solidFill>
                  <a:srgbClr val="FFFF00"/>
                </a:solidFill>
              </a:rPr>
              <a:t>复杂</a:t>
            </a:r>
            <a:r>
              <a:rPr lang="zh-CN" altLang="en-US" sz="4800" dirty="0" smtClean="0">
                <a:solidFill>
                  <a:srgbClr val="FFFF00"/>
                </a:solidFill>
              </a:rPr>
              <a:t>度：</a:t>
            </a:r>
            <a:endParaRPr lang="en-US" altLang="zh-CN" sz="4800" dirty="0" smtClean="0">
              <a:solidFill>
                <a:srgbClr val="FFFF00"/>
              </a:solidFill>
            </a:endParaRPr>
          </a:p>
          <a:p>
            <a:pPr algn="l"/>
            <a:r>
              <a:rPr lang="en-US" altLang="zh-CN" sz="4800" dirty="0" smtClean="0">
                <a:solidFill>
                  <a:srgbClr val="FFFF00"/>
                </a:solidFill>
              </a:rPr>
              <a:t>4</a:t>
            </a:r>
            <a:r>
              <a:rPr lang="zh-CN" altLang="en-US" sz="4800" dirty="0">
                <a:solidFill>
                  <a:srgbClr val="FFFF00"/>
                </a:solidFill>
              </a:rPr>
              <a:t>个</a:t>
            </a:r>
            <a:r>
              <a:rPr lang="en-US" altLang="zh-CN" sz="4800" dirty="0">
                <a:solidFill>
                  <a:srgbClr val="FFFF00"/>
                </a:solidFill>
              </a:rPr>
              <a:t>for</a:t>
            </a:r>
            <a:r>
              <a:rPr lang="zh-CN" altLang="en-US" sz="4800" dirty="0">
                <a:solidFill>
                  <a:srgbClr val="FFFF00"/>
                </a:solidFill>
              </a:rPr>
              <a:t>循环</a:t>
            </a:r>
            <a:r>
              <a:rPr lang="zh-CN" altLang="en-US" sz="4800" dirty="0" smtClean="0">
                <a:solidFill>
                  <a:srgbClr val="FFFF00"/>
                </a:solidFill>
              </a:rPr>
              <a:t>，</a:t>
            </a:r>
            <a:r>
              <a:rPr lang="en-US" altLang="zh-CN" sz="4800" dirty="0" smtClean="0">
                <a:solidFill>
                  <a:srgbClr val="FFFF00"/>
                </a:solidFill>
              </a:rPr>
              <a:t>O(N2</a:t>
            </a:r>
            <a:r>
              <a:rPr lang="en-US" altLang="zh-CN" sz="4800" baseline="30000" dirty="0" smtClean="0">
                <a:solidFill>
                  <a:srgbClr val="FFFF00"/>
                </a:solidFill>
              </a:rPr>
              <a:t>3m</a:t>
            </a:r>
            <a:r>
              <a:rPr lang="en-US" altLang="zh-CN" sz="4800" dirty="0" smtClean="0">
                <a:solidFill>
                  <a:srgbClr val="FFFF00"/>
                </a:solidFill>
              </a:rPr>
              <a:t>)</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136439975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932675" y="2577797"/>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3" name="图片 12"/>
          <p:cNvPicPr/>
          <p:nvPr/>
        </p:nvPicPr>
        <p:blipFill>
          <a:blip r:embed="rId5">
            <a:lum bright="34000" contrast="-8000"/>
          </a:blip>
          <a:srcRect l="20046" t="6270" r="19548" b="5808"/>
          <a:stretch>
            <a:fillRect/>
          </a:stretch>
        </p:blipFill>
        <p:spPr>
          <a:xfrm rot="5400000">
            <a:off x="1908888" y="501716"/>
            <a:ext cx="5368855" cy="9521020"/>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37811" y="3047697"/>
            <a:ext cx="8563615" cy="4524315"/>
          </a:xfrm>
          <a:prstGeom prst="rect">
            <a:avLst/>
          </a:prstGeom>
          <a:noFill/>
          <a:ln>
            <a:noFill/>
          </a:ln>
        </p:spPr>
        <p:txBody>
          <a:bodyPr wrap="square" rtlCol="0">
            <a:spAutoFit/>
          </a:bodyPr>
          <a:lstStyle/>
          <a:p>
            <a:pPr algn="l"/>
            <a:r>
              <a:rPr lang="en-US" altLang="zh-CN" dirty="0" err="1">
                <a:solidFill>
                  <a:schemeClr val="tx1"/>
                </a:solidFill>
                <a:latin typeface="宋体" panose="02010600030101010101" pitchFamily="2" charset="-122"/>
                <a:ea typeface="宋体" panose="02010600030101010101" pitchFamily="2" charset="-122"/>
              </a:rPr>
              <a:t>def</a:t>
            </a:r>
            <a:r>
              <a:rPr lang="en-US" altLang="zh-CN" dirty="0">
                <a:solidFill>
                  <a:schemeClr val="tx1"/>
                </a:solidFill>
                <a:latin typeface="宋体" panose="02010600030101010101" pitchFamily="2" charset="-122"/>
                <a:ea typeface="宋体" panose="02010600030101010101" pitchFamily="2" charset="-122"/>
              </a:rPr>
              <a:t> solve(s):</a:t>
            </a:r>
          </a:p>
          <a:p>
            <a:pPr algn="l"/>
            <a:r>
              <a:rPr lang="en-US" altLang="zh-CN" dirty="0">
                <a:solidFill>
                  <a:schemeClr val="tx1"/>
                </a:solidFill>
                <a:latin typeface="宋体" panose="02010600030101010101" pitchFamily="2" charset="-122"/>
                <a:ea typeface="宋体" panose="02010600030101010101" pitchFamily="2" charset="-122"/>
              </a:rPr>
              <a:t>    Min = [</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(1e12)]*(s+1)      #</a:t>
            </a:r>
            <a:r>
              <a:rPr lang="zh-CN" altLang="en-US" dirty="0">
                <a:solidFill>
                  <a:schemeClr val="tx1"/>
                </a:solidFill>
                <a:latin typeface="宋体" panose="02010600030101010101" pitchFamily="2" charset="-122"/>
                <a:ea typeface="宋体" panose="02010600030101010101" pitchFamily="2" charset="-122"/>
              </a:rPr>
              <a:t>初始化为无穷大</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Min[0] = 0</a:t>
            </a:r>
          </a:p>
          <a:p>
            <a:pPr algn="l"/>
            <a:r>
              <a:rPr lang="en-US" altLang="zh-CN" dirty="0">
                <a:solidFill>
                  <a:schemeClr val="tx1"/>
                </a:solidFill>
                <a:latin typeface="宋体" panose="02010600030101010101" pitchFamily="2" charset="-122"/>
                <a:ea typeface="宋体" panose="02010600030101010101" pitchFamily="2" charset="-122"/>
              </a:rPr>
              <a:t>    for j in range(</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#5</a:t>
            </a:r>
            <a:r>
              <a:rPr lang="zh-CN" altLang="en-US" dirty="0">
                <a:solidFill>
                  <a:schemeClr val="tx1"/>
                </a:solidFill>
                <a:latin typeface="宋体" panose="02010600030101010101" pitchFamily="2" charset="-122"/>
                <a:ea typeface="宋体" panose="02010600030101010101" pitchFamily="2" charset="-122"/>
              </a:rPr>
              <a:t>种硬币</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range(type[j],s+1):</a:t>
            </a:r>
          </a:p>
          <a:p>
            <a:pPr algn="l"/>
            <a:r>
              <a:rPr lang="en-US" altLang="zh-CN" dirty="0">
                <a:solidFill>
                  <a:schemeClr val="tx1"/>
                </a:solidFill>
                <a:latin typeface="宋体" panose="02010600030101010101" pitchFamily="2" charset="-122"/>
                <a:ea typeface="宋体" panose="02010600030101010101" pitchFamily="2" charset="-122"/>
              </a:rPr>
              <a:t>            Min[</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 min(Min[</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Min[</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 type[j]] + 1)</a:t>
            </a:r>
          </a:p>
          <a:p>
            <a:pPr algn="l"/>
            <a:r>
              <a:rPr lang="en-US" altLang="zh-CN" dirty="0">
                <a:solidFill>
                  <a:schemeClr val="tx1"/>
                </a:solidFill>
                <a:latin typeface="宋体" panose="02010600030101010101" pitchFamily="2" charset="-122"/>
                <a:ea typeface="宋体" panose="02010600030101010101" pitchFamily="2" charset="-122"/>
              </a:rPr>
              <a:t>    print(Min[s])</a:t>
            </a:r>
          </a:p>
          <a:p>
            <a:pPr algn="l"/>
            <a:r>
              <a:rPr lang="en-US" altLang="zh-CN" dirty="0">
                <a:solidFill>
                  <a:schemeClr val="tx1"/>
                </a:solidFill>
                <a:latin typeface="宋体" panose="02010600030101010101" pitchFamily="2" charset="-122"/>
                <a:ea typeface="宋体" panose="02010600030101010101" pitchFamily="2" charset="-122"/>
              </a:rPr>
              <a:t> </a:t>
            </a:r>
          </a:p>
          <a:p>
            <a:pPr algn="l"/>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 5                     #5</a:t>
            </a:r>
            <a:r>
              <a:rPr lang="zh-CN" altLang="en-US" dirty="0">
                <a:solidFill>
                  <a:schemeClr val="tx1"/>
                </a:solidFill>
                <a:latin typeface="宋体" panose="02010600030101010101" pitchFamily="2" charset="-122"/>
                <a:ea typeface="宋体" panose="02010600030101010101" pitchFamily="2" charset="-122"/>
              </a:rPr>
              <a:t>种硬币</a:t>
            </a:r>
          </a:p>
          <a:p>
            <a:pPr algn="l"/>
            <a:r>
              <a:rPr lang="en-US" altLang="zh-CN" dirty="0">
                <a:solidFill>
                  <a:schemeClr val="tx1"/>
                </a:solidFill>
                <a:latin typeface="宋体" panose="02010600030101010101" pitchFamily="2" charset="-122"/>
                <a:ea typeface="宋体" panose="02010600030101010101" pitchFamily="2" charset="-122"/>
              </a:rPr>
              <a:t>type = [1, 5, 10, 25, 50]   #5</a:t>
            </a:r>
            <a:r>
              <a:rPr lang="zh-CN" altLang="en-US" dirty="0">
                <a:solidFill>
                  <a:schemeClr val="tx1"/>
                </a:solidFill>
                <a:latin typeface="宋体" panose="02010600030101010101" pitchFamily="2" charset="-122"/>
                <a:ea typeface="宋体" panose="02010600030101010101" pitchFamily="2" charset="-122"/>
              </a:rPr>
              <a:t>种面值</a:t>
            </a:r>
          </a:p>
          <a:p>
            <a:pPr algn="l"/>
            <a:r>
              <a:rPr lang="en-US" altLang="zh-CN" dirty="0">
                <a:solidFill>
                  <a:schemeClr val="tx1"/>
                </a:solidFill>
                <a:latin typeface="宋体" panose="02010600030101010101" pitchFamily="2" charset="-122"/>
                <a:ea typeface="宋体" panose="02010600030101010101" pitchFamily="2" charset="-122"/>
              </a:rPr>
              <a:t>s = </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(input())</a:t>
            </a:r>
          </a:p>
          <a:p>
            <a:pPr algn="l"/>
            <a:r>
              <a:rPr lang="en-US" altLang="zh-CN" dirty="0">
                <a:solidFill>
                  <a:schemeClr val="tx1"/>
                </a:solidFill>
                <a:latin typeface="宋体" panose="02010600030101010101" pitchFamily="2" charset="-122"/>
                <a:ea typeface="宋体" panose="02010600030101010101" pitchFamily="2" charset="-122"/>
              </a:rPr>
              <a:t>solve(s)</a:t>
            </a:r>
          </a:p>
        </p:txBody>
      </p:sp>
      <p:sp>
        <p:nvSpPr>
          <p:cNvPr id="12" name="标题 1"/>
          <p:cNvSpPr txBox="1">
            <a:spLocks noChangeArrowheads="1"/>
          </p:cNvSpPr>
          <p:nvPr/>
        </p:nvSpPr>
        <p:spPr>
          <a:xfrm>
            <a:off x="12694971" y="7808177"/>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5" name="图片 14"/>
          <p:cNvPicPr/>
          <p:nvPr/>
        </p:nvPicPr>
        <p:blipFill>
          <a:blip r:embed="rId5">
            <a:lum bright="34000" contrast="-8000"/>
          </a:blip>
          <a:srcRect l="20046" t="6270" r="19548" b="5808"/>
          <a:stretch>
            <a:fillRect/>
          </a:stretch>
        </p:blipFill>
        <p:spPr>
          <a:xfrm rot="5400000">
            <a:off x="12470294" y="1345096"/>
            <a:ext cx="8269357" cy="15558052"/>
          </a:xfrm>
          <a:prstGeom prst="rect">
            <a:avLst/>
          </a:prstGeom>
          <a:noFill/>
          <a:ln w="9525">
            <a:noFill/>
          </a:ln>
        </p:spPr>
      </p:pic>
      <p:sp>
        <p:nvSpPr>
          <p:cNvPr id="16" name="文本框 15" descr="7b0a202020202262756c6c6574223a20227b5c2263617465676f727949645c223a31303030352c5c2274656d706c61746549645c223a32303233313332387d220a7d0a"/>
          <p:cNvSpPr txBox="1"/>
          <p:nvPr/>
        </p:nvSpPr>
        <p:spPr>
          <a:xfrm>
            <a:off x="9708402" y="5616534"/>
            <a:ext cx="14304778" cy="7478970"/>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solve(s):</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(1e12)]*(s+1)      #</a:t>
            </a:r>
            <a:r>
              <a:rPr lang="zh-CN" altLang="en-US" sz="4000" dirty="0">
                <a:solidFill>
                  <a:schemeClr val="tx1"/>
                </a:solidFill>
                <a:latin typeface="宋体" panose="02010600030101010101" pitchFamily="2" charset="-122"/>
                <a:ea typeface="宋体" panose="02010600030101010101" pitchFamily="2" charset="-122"/>
              </a:rPr>
              <a:t>初始化为无穷大</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[0] = 0</a:t>
            </a:r>
          </a:p>
          <a:p>
            <a:pPr algn="l"/>
            <a:r>
              <a:rPr lang="en-US" altLang="zh-CN" sz="4000" dirty="0">
                <a:solidFill>
                  <a:schemeClr val="tx1"/>
                </a:solidFill>
                <a:latin typeface="宋体" panose="02010600030101010101" pitchFamily="2" charset="-122"/>
                <a:ea typeface="宋体" panose="02010600030101010101" pitchFamily="2" charset="-122"/>
              </a:rPr>
              <a:t>    for j in range(</a:t>
            </a:r>
            <a:r>
              <a:rPr lang="en-US" altLang="zh-CN" sz="4000" dirty="0" err="1">
                <a:solidFill>
                  <a:schemeClr val="tx1"/>
                </a:solidFill>
                <a:latin typeface="宋体" panose="02010600030101010101" pitchFamily="2" charset="-122"/>
                <a:ea typeface="宋体" panose="02010600030101010101" pitchFamily="2" charset="-122"/>
              </a:rPr>
              <a:t>cnt</a:t>
            </a:r>
            <a:r>
              <a:rPr lang="en-US" altLang="zh-CN" sz="4000" dirty="0">
                <a:solidFill>
                  <a:schemeClr val="tx1"/>
                </a:solidFill>
                <a:latin typeface="宋体" panose="02010600030101010101" pitchFamily="2" charset="-122"/>
                <a:ea typeface="宋体" panose="02010600030101010101" pitchFamily="2" charset="-122"/>
              </a:rPr>
              <a:t>):         #5</a:t>
            </a:r>
            <a:r>
              <a:rPr lang="zh-CN" altLang="en-US" sz="4000" dirty="0">
                <a:solidFill>
                  <a:schemeClr val="tx1"/>
                </a:solidFill>
                <a:latin typeface="宋体" panose="02010600030101010101" pitchFamily="2" charset="-122"/>
                <a:ea typeface="宋体" panose="02010600030101010101" pitchFamily="2" charset="-122"/>
              </a:rPr>
              <a:t>种硬币</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range(type[j],s+1):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min(</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type[j]] + 1) </a:t>
            </a:r>
            <a:endParaRPr lang="zh-CN" altLang="en-US" sz="4000" dirty="0">
              <a:solidFill>
                <a:schemeClr val="tx1"/>
              </a:solidFill>
              <a:latin typeface="宋体" panose="02010600030101010101" pitchFamily="2" charset="-122"/>
              <a:ea typeface="宋体" panose="02010600030101010101" pitchFamily="2" charset="-122"/>
            </a:endParaRP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err="1">
                <a:solidFill>
                  <a:schemeClr val="tx1"/>
                </a:solidFill>
                <a:latin typeface="宋体" panose="02010600030101010101" pitchFamily="2" charset="-122"/>
                <a:ea typeface="宋体" panose="02010600030101010101" pitchFamily="2" charset="-122"/>
              </a:rPr>
              <a:t>cnt</a:t>
            </a:r>
            <a:r>
              <a:rPr lang="en-US" altLang="zh-CN" sz="4000" dirty="0">
                <a:solidFill>
                  <a:schemeClr val="tx1"/>
                </a:solidFill>
                <a:latin typeface="宋体" panose="02010600030101010101" pitchFamily="2" charset="-122"/>
                <a:ea typeface="宋体" panose="02010600030101010101" pitchFamily="2" charset="-122"/>
              </a:rPr>
              <a:t> = 5                     #5</a:t>
            </a:r>
            <a:r>
              <a:rPr lang="zh-CN" altLang="en-US" sz="4000" dirty="0">
                <a:solidFill>
                  <a:schemeClr val="tx1"/>
                </a:solidFill>
                <a:latin typeface="宋体" panose="02010600030101010101" pitchFamily="2" charset="-122"/>
                <a:ea typeface="宋体" panose="02010600030101010101" pitchFamily="2" charset="-122"/>
              </a:rPr>
              <a:t>种硬币</a:t>
            </a:r>
          </a:p>
          <a:p>
            <a:pPr algn="l"/>
            <a:r>
              <a:rPr lang="en-US" altLang="zh-CN" sz="4000" dirty="0">
                <a:solidFill>
                  <a:schemeClr val="tx1"/>
                </a:solidFill>
                <a:latin typeface="宋体" panose="02010600030101010101" pitchFamily="2" charset="-122"/>
                <a:ea typeface="宋体" panose="02010600030101010101" pitchFamily="2" charset="-122"/>
              </a:rPr>
              <a:t>type = [1, 5, 10, 25, 50]   #5</a:t>
            </a:r>
            <a:r>
              <a:rPr lang="zh-CN" altLang="en-US" sz="4000" dirty="0">
                <a:solidFill>
                  <a:schemeClr val="tx1"/>
                </a:solidFill>
                <a:latin typeface="宋体" panose="02010600030101010101" pitchFamily="2" charset="-122"/>
                <a:ea typeface="宋体" panose="02010600030101010101" pitchFamily="2" charset="-122"/>
              </a:rPr>
              <a:t>种面值</a:t>
            </a:r>
          </a:p>
          <a:p>
            <a:pPr algn="l"/>
            <a:r>
              <a:rPr lang="en-US" altLang="zh-CN" sz="4000" dirty="0">
                <a:solidFill>
                  <a:schemeClr val="tx1"/>
                </a:solidFill>
                <a:latin typeface="宋体" panose="02010600030101010101" pitchFamily="2" charset="-122"/>
                <a:ea typeface="宋体" panose="02010600030101010101" pitchFamily="2" charset="-122"/>
              </a:rPr>
              <a:t>s =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(input())</a:t>
            </a:r>
          </a:p>
          <a:p>
            <a:pPr algn="l"/>
            <a:r>
              <a:rPr lang="en-US" altLang="zh-CN" sz="4000" dirty="0">
                <a:solidFill>
                  <a:schemeClr val="tx1"/>
                </a:solidFill>
                <a:latin typeface="宋体" panose="02010600030101010101" pitchFamily="2" charset="-122"/>
                <a:ea typeface="宋体" panose="02010600030101010101" pitchFamily="2" charset="-122"/>
              </a:rPr>
              <a:t>solve(s)</a:t>
            </a:r>
          </a:p>
        </p:txBody>
      </p:sp>
      <p:sp>
        <p:nvSpPr>
          <p:cNvPr id="2" name="矩形标注 1"/>
          <p:cNvSpPr/>
          <p:nvPr/>
        </p:nvSpPr>
        <p:spPr>
          <a:xfrm>
            <a:off x="15047843" y="2989428"/>
            <a:ext cx="6506817" cy="1372038"/>
          </a:xfrm>
          <a:prstGeom prst="wedgeRectCallout">
            <a:avLst>
              <a:gd name="adj1" fmla="val 21358"/>
              <a:gd name="adj2" fmla="val 1038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solidFill>
                  <a:srgbClr val="FFFF00"/>
                </a:solidFill>
              </a:rPr>
              <a:t>习惯上把状态命名为</a:t>
            </a:r>
            <a:r>
              <a:rPr lang="en-US" altLang="zh-CN" sz="4000" dirty="0" err="1" smtClean="0">
                <a:solidFill>
                  <a:srgbClr val="FFFF00"/>
                </a:solidFill>
              </a:rPr>
              <a:t>dp</a:t>
            </a:r>
            <a:r>
              <a:rPr lang="en-US" altLang="zh-CN" sz="4000" dirty="0" smtClean="0">
                <a:solidFill>
                  <a:srgbClr val="FFFF00"/>
                </a:solidFill>
              </a:rPr>
              <a:t>[]</a:t>
            </a:r>
            <a:endParaRPr lang="zh-CN" altLang="en-US" sz="4000" dirty="0">
              <a:solidFill>
                <a:srgbClr val="FFFF00"/>
              </a:solidFill>
            </a:endParaRPr>
          </a:p>
        </p:txBody>
      </p:sp>
    </p:spTree>
    <p:custDataLst>
      <p:tags r:id="rId1"/>
    </p:custDataLst>
    <p:extLst>
      <p:ext uri="{BB962C8B-B14F-4D97-AF65-F5344CB8AC3E}">
        <p14:creationId xmlns:p14="http://schemas.microsoft.com/office/powerpoint/2010/main" val="307672879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134977" cy="11172289"/>
          </a:xfrm>
          <a:prstGeom prst="rect">
            <a:avLst/>
          </a:prstGeom>
          <a:noFill/>
          <a:ln>
            <a:noFill/>
          </a:ln>
        </p:spPr>
        <p:txBody>
          <a:bodyPr wrap="square" rtlCol="0">
            <a:spAutoFit/>
          </a:bodyPr>
          <a:lstStyle/>
          <a:p>
            <a:pPr algn="l"/>
            <a:r>
              <a:rPr lang="en-US" altLang="zh-CN" dirty="0" err="1">
                <a:solidFill>
                  <a:schemeClr val="tx1"/>
                </a:solidFill>
                <a:latin typeface="宋体" panose="02010600030101010101" pitchFamily="2" charset="-122"/>
                <a:ea typeface="宋体" panose="02010600030101010101" pitchFamily="2" charset="-122"/>
              </a:rPr>
              <a:t>def</a:t>
            </a:r>
            <a:r>
              <a:rPr lang="en-US" altLang="zh-CN" dirty="0">
                <a:solidFill>
                  <a:schemeClr val="tx1"/>
                </a:solidFill>
                <a:latin typeface="宋体" panose="02010600030101010101" pitchFamily="2" charset="-122"/>
                <a:ea typeface="宋体" panose="02010600030101010101" pitchFamily="2" charset="-122"/>
              </a:rPr>
              <a:t> check(x):   #</a:t>
            </a:r>
            <a:r>
              <a:rPr lang="zh-CN" altLang="en-US" dirty="0">
                <a:solidFill>
                  <a:schemeClr val="tx1"/>
                </a:solidFill>
                <a:latin typeface="宋体" panose="02010600030101010101" pitchFamily="2" charset="-122"/>
                <a:ea typeface="宋体" panose="02010600030101010101" pitchFamily="2" charset="-122"/>
              </a:rPr>
              <a:t>检查</a:t>
            </a:r>
            <a:r>
              <a:rPr lang="en-US" altLang="zh-CN" dirty="0">
                <a:solidFill>
                  <a:schemeClr val="tx1"/>
                </a:solidFill>
                <a:latin typeface="宋体" panose="02010600030101010101" pitchFamily="2" charset="-122"/>
                <a:ea typeface="宋体" panose="02010600030101010101" pitchFamily="2" charset="-122"/>
              </a:rPr>
              <a:t>x</a:t>
            </a:r>
            <a:r>
              <a:rPr lang="zh-CN" altLang="en-US" dirty="0">
                <a:solidFill>
                  <a:schemeClr val="tx1"/>
                </a:solidFill>
                <a:latin typeface="宋体" panose="02010600030101010101" pitchFamily="2" charset="-122"/>
                <a:ea typeface="宋体" panose="02010600030101010101" pitchFamily="2" charset="-122"/>
              </a:rPr>
              <a:t>中有没有连续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0</a:t>
            </a:r>
          </a:p>
          <a:p>
            <a:pPr algn="l"/>
            <a:r>
              <a:rPr lang="en-US" altLang="zh-CN" dirty="0">
                <a:solidFill>
                  <a:schemeClr val="tx1"/>
                </a:solidFill>
                <a:latin typeface="宋体" panose="02010600030101010101" pitchFamily="2" charset="-122"/>
                <a:ea typeface="宋体" panose="02010600030101010101" pitchFamily="2" charset="-122"/>
              </a:rPr>
              <a:t>    while x:  </a:t>
            </a:r>
          </a:p>
          <a:p>
            <a:pPr algn="l"/>
            <a:r>
              <a:rPr lang="en-US" altLang="zh-CN" dirty="0">
                <a:solidFill>
                  <a:schemeClr val="tx1"/>
                </a:solidFill>
                <a:latin typeface="宋体" panose="02010600030101010101" pitchFamily="2" charset="-122"/>
                <a:ea typeface="宋体" panose="02010600030101010101" pitchFamily="2" charset="-122"/>
              </a:rPr>
              <a:t>        if x &amp; 1: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1       #</a:t>
            </a:r>
            <a:r>
              <a:rPr lang="zh-CN" altLang="en-US" dirty="0">
                <a:solidFill>
                  <a:schemeClr val="tx1"/>
                </a:solidFill>
                <a:latin typeface="宋体" panose="02010600030101010101" pitchFamily="2" charset="-122"/>
                <a:ea typeface="宋体" panose="02010600030101010101" pitchFamily="2" charset="-122"/>
              </a:rPr>
              <a:t>发现一个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else: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0</a:t>
            </a:r>
          </a:p>
          <a:p>
            <a:pPr algn="l"/>
            <a:r>
              <a:rPr lang="en-US" altLang="zh-CN" dirty="0">
                <a:solidFill>
                  <a:schemeClr val="tx1"/>
                </a:solidFill>
                <a:latin typeface="宋体" panose="02010600030101010101" pitchFamily="2" charset="-122"/>
                <a:ea typeface="宋体" panose="02010600030101010101" pitchFamily="2" charset="-122"/>
              </a:rPr>
              <a:t>        if </a:t>
            </a:r>
            <a:r>
              <a:rPr lang="en-US" altLang="zh-CN" dirty="0" err="1">
                <a:solidFill>
                  <a:schemeClr val="tx1"/>
                </a:solidFill>
                <a:latin typeface="宋体" panose="02010600030101010101" pitchFamily="2" charset="-122"/>
                <a:ea typeface="宋体" panose="02010600030101010101" pitchFamily="2" charset="-122"/>
              </a:rPr>
              <a:t>num</a:t>
            </a:r>
            <a:r>
              <a:rPr lang="en-US" altLang="zh-CN" dirty="0">
                <a:solidFill>
                  <a:schemeClr val="tx1"/>
                </a:solidFill>
                <a:latin typeface="宋体" panose="02010600030101010101" pitchFamily="2" charset="-122"/>
                <a:ea typeface="宋体" panose="02010600030101010101" pitchFamily="2" charset="-122"/>
              </a:rPr>
              <a:t> == 3:  return False  #</a:t>
            </a:r>
            <a:r>
              <a:rPr lang="zh-CN" altLang="en-US" dirty="0">
                <a:solidFill>
                  <a:schemeClr val="tx1"/>
                </a:solidFill>
                <a:latin typeface="宋体" panose="02010600030101010101" pitchFamily="2" charset="-122"/>
                <a:ea typeface="宋体" panose="02010600030101010101" pitchFamily="2" charset="-122"/>
              </a:rPr>
              <a:t>有连续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个</a:t>
            </a:r>
            <a:r>
              <a:rPr lang="en-US" altLang="zh-CN" dirty="0">
                <a:solidFill>
                  <a:schemeClr val="tx1"/>
                </a:solidFill>
                <a:latin typeface="宋体" panose="02010600030101010101" pitchFamily="2" charset="-122"/>
                <a:ea typeface="宋体" panose="02010600030101010101" pitchFamily="2" charset="-122"/>
              </a:rPr>
              <a:t>1</a:t>
            </a:r>
          </a:p>
          <a:p>
            <a:pPr algn="l"/>
            <a:r>
              <a:rPr lang="en-US" altLang="zh-CN" dirty="0">
                <a:solidFill>
                  <a:schemeClr val="tx1"/>
                </a:solidFill>
                <a:latin typeface="宋体" panose="02010600030101010101" pitchFamily="2" charset="-122"/>
                <a:ea typeface="宋体" panose="02010600030101010101" pitchFamily="2" charset="-122"/>
              </a:rPr>
              <a:t>        x &gt;&gt;= 1                     #</a:t>
            </a:r>
            <a:r>
              <a:rPr lang="zh-CN" altLang="en-US" dirty="0">
                <a:solidFill>
                  <a:schemeClr val="tx1"/>
                </a:solidFill>
                <a:latin typeface="宋体" panose="02010600030101010101" pitchFamily="2" charset="-122"/>
                <a:ea typeface="宋体" panose="02010600030101010101" pitchFamily="2" charset="-122"/>
              </a:rPr>
              <a:t>右移一次</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return True  </a:t>
            </a:r>
          </a:p>
          <a:p>
            <a:pPr algn="l"/>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dirty="0">
                <a:solidFill>
                  <a:schemeClr val="tx1"/>
                </a:solidFill>
                <a:latin typeface="宋体" panose="02010600030101010101" pitchFamily="2" charset="-122"/>
                <a:ea typeface="宋体" panose="02010600030101010101" pitchFamily="2" charset="-122"/>
              </a:rPr>
              <a:t>N, M = list(map(</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 input().split()))</a:t>
            </a:r>
          </a:p>
          <a:p>
            <a:pPr algn="l"/>
            <a:r>
              <a:rPr lang="en-US" altLang="zh-CN" dirty="0">
                <a:solidFill>
                  <a:schemeClr val="tx1"/>
                </a:solidFill>
                <a:latin typeface="宋体" panose="02010600030101010101" pitchFamily="2" charset="-122"/>
                <a:ea typeface="宋体" panose="02010600030101010101" pitchFamily="2" charset="-122"/>
              </a:rPr>
              <a:t>s = 2 ** M     </a:t>
            </a:r>
          </a:p>
          <a:p>
            <a:pPr algn="l"/>
            <a:r>
              <a:rPr lang="en-US" altLang="zh-CN" dirty="0">
                <a:solidFill>
                  <a:schemeClr val="tx1"/>
                </a:solidFill>
                <a:latin typeface="宋体" panose="02010600030101010101" pitchFamily="2" charset="-122"/>
                <a:ea typeface="宋体" panose="02010600030101010101" pitchFamily="2" charset="-122"/>
              </a:rPr>
              <a:t>row = []           #</a:t>
            </a:r>
            <a:r>
              <a:rPr lang="zh-CN" altLang="en-US" dirty="0">
                <a:solidFill>
                  <a:schemeClr val="tx1"/>
                </a:solidFill>
                <a:latin typeface="宋体" panose="02010600030101010101" pitchFamily="2" charset="-122"/>
                <a:ea typeface="宋体" panose="02010600030101010101" pitchFamily="2" charset="-122"/>
              </a:rPr>
              <a:t>合法的行</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range(s):      #</a:t>
            </a:r>
            <a:r>
              <a:rPr lang="en-US" altLang="zh-CN" dirty="0" err="1">
                <a:solidFill>
                  <a:schemeClr val="tx1"/>
                </a:solidFill>
                <a:latin typeface="宋体" panose="02010600030101010101" pitchFamily="2" charset="-122"/>
                <a:ea typeface="宋体" panose="02010600030101010101" pitchFamily="2" charset="-122"/>
              </a:rPr>
              <a:t>i</a:t>
            </a:r>
            <a:r>
              <a:rPr lang="zh-CN" altLang="en-US" dirty="0">
                <a:solidFill>
                  <a:schemeClr val="tx1"/>
                </a:solidFill>
                <a:latin typeface="宋体" panose="02010600030101010101" pitchFamily="2" charset="-122"/>
                <a:ea typeface="宋体" panose="02010600030101010101" pitchFamily="2" charset="-122"/>
              </a:rPr>
              <a:t>的范围</a:t>
            </a:r>
            <a:r>
              <a:rPr lang="en-US" altLang="zh-CN" dirty="0">
                <a:solidFill>
                  <a:schemeClr val="tx1"/>
                </a:solidFill>
                <a:latin typeface="宋体" panose="02010600030101010101" pitchFamily="2" charset="-122"/>
                <a:ea typeface="宋体" panose="02010600030101010101" pitchFamily="2" charset="-122"/>
              </a:rPr>
              <a:t>:  00000~11111</a:t>
            </a:r>
          </a:p>
          <a:p>
            <a:pPr algn="l"/>
            <a:r>
              <a:rPr lang="en-US" altLang="zh-CN" dirty="0">
                <a:solidFill>
                  <a:schemeClr val="tx1"/>
                </a:solidFill>
                <a:latin typeface="宋体" panose="02010600030101010101" pitchFamily="2" charset="-122"/>
                <a:ea typeface="宋体" panose="02010600030101010101" pitchFamily="2" charset="-122"/>
              </a:rPr>
              <a:t>    if check(</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row.append</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a:t>
            </a: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 = [[[0 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range(s)] \</a:t>
            </a:r>
          </a:p>
          <a:p>
            <a:pPr algn="l"/>
            <a:r>
              <a:rPr lang="en-US" altLang="zh-CN" dirty="0">
                <a:solidFill>
                  <a:schemeClr val="tx1"/>
                </a:solidFill>
                <a:latin typeface="宋体" panose="02010600030101010101" pitchFamily="2" charset="-122"/>
                <a:ea typeface="宋体" panose="02010600030101010101" pitchFamily="2" charset="-122"/>
              </a:rPr>
              <a:t>          for j in range(s)] \</a:t>
            </a:r>
          </a:p>
          <a:p>
            <a:pPr algn="l"/>
            <a:r>
              <a:rPr lang="en-US" altLang="zh-CN" dirty="0">
                <a:solidFill>
                  <a:schemeClr val="tx1"/>
                </a:solidFill>
                <a:latin typeface="宋体" panose="02010600030101010101" pitchFamily="2" charset="-122"/>
                <a:ea typeface="宋体" panose="02010600030101010101" pitchFamily="2" charset="-122"/>
              </a:rPr>
              <a:t>          for k in range(N)]</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row: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[0][</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][0] = 1</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range(1, N):</a:t>
            </a:r>
          </a:p>
          <a:p>
            <a:pPr algn="l"/>
            <a:r>
              <a:rPr lang="en-US" altLang="zh-CN" dirty="0">
                <a:solidFill>
                  <a:schemeClr val="tx1"/>
                </a:solidFill>
                <a:latin typeface="宋体" panose="02010600030101010101" pitchFamily="2" charset="-122"/>
                <a:ea typeface="宋体" panose="02010600030101010101" pitchFamily="2" charset="-122"/>
              </a:rPr>
              <a:t>    for j in row:         #</a:t>
            </a:r>
            <a:r>
              <a:rPr lang="zh-CN" altLang="en-US" dirty="0">
                <a:solidFill>
                  <a:schemeClr val="tx1"/>
                </a:solidFill>
                <a:latin typeface="宋体" panose="02010600030101010101" pitchFamily="2" charset="-122"/>
                <a:ea typeface="宋体" panose="02010600030101010101" pitchFamily="2" charset="-122"/>
              </a:rPr>
              <a:t>在所有行都合法的情况下，检查连续</a:t>
            </a:r>
            <a:r>
              <a:rPr lang="en-US" altLang="zh-CN" dirty="0">
                <a:solidFill>
                  <a:schemeClr val="tx1"/>
                </a:solidFill>
                <a:latin typeface="宋体" panose="02010600030101010101" pitchFamily="2" charset="-122"/>
                <a:ea typeface="宋体" panose="02010600030101010101" pitchFamily="2" charset="-122"/>
              </a:rPr>
              <a:t>3</a:t>
            </a:r>
            <a:r>
              <a:rPr lang="zh-CN" altLang="en-US" dirty="0">
                <a:solidFill>
                  <a:schemeClr val="tx1"/>
                </a:solidFill>
                <a:latin typeface="宋体" panose="02010600030101010101" pitchFamily="2" charset="-122"/>
                <a:ea typeface="宋体" panose="02010600030101010101" pitchFamily="2" charset="-122"/>
              </a:rPr>
              <a:t>列是否合法</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for k in row:</a:t>
            </a:r>
          </a:p>
          <a:p>
            <a:pPr algn="l"/>
            <a:r>
              <a:rPr lang="en-US" altLang="zh-CN" dirty="0">
                <a:solidFill>
                  <a:schemeClr val="tx1"/>
                </a:solidFill>
                <a:latin typeface="宋体" panose="02010600030101010101" pitchFamily="2" charset="-122"/>
                <a:ea typeface="宋体" panose="02010600030101010101" pitchFamily="2" charset="-122"/>
              </a:rPr>
              <a:t>            for p in row:</a:t>
            </a:r>
          </a:p>
          <a:p>
            <a:pPr algn="l"/>
            <a:r>
              <a:rPr lang="en-US" altLang="zh-CN" dirty="0">
                <a:solidFill>
                  <a:schemeClr val="tx1"/>
                </a:solidFill>
                <a:latin typeface="宋体" panose="02010600030101010101" pitchFamily="2" charset="-122"/>
                <a:ea typeface="宋体" panose="02010600030101010101" pitchFamily="2" charset="-122"/>
              </a:rPr>
              <a:t>                if j &amp; k &amp; p == 0:</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][j][k] +=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- 1][k][p]</a:t>
            </a:r>
          </a:p>
          <a:p>
            <a:pPr algn="l"/>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 0</a:t>
            </a:r>
          </a:p>
          <a:p>
            <a:pPr algn="l"/>
            <a:r>
              <a:rPr lang="en-US" altLang="zh-CN" sz="4800" dirty="0">
                <a:solidFill>
                  <a:schemeClr val="tx1"/>
                </a:solidFill>
                <a:latin typeface="宋体" panose="02010600030101010101" pitchFamily="2" charset="-122"/>
                <a:ea typeface="宋体" panose="02010600030101010101" pitchFamily="2" charset="-122"/>
              </a:rPr>
              <a:t>for j in row:   </a:t>
            </a:r>
            <a:r>
              <a:rPr lang="en-US" altLang="zh-CN" sz="4800" dirty="0" err="1">
                <a:solidFill>
                  <a:srgbClr val="FF0000"/>
                </a:solidFill>
                <a:latin typeface="宋体" panose="02010600030101010101" pitchFamily="2" charset="-122"/>
                <a:ea typeface="宋体" panose="02010600030101010101" pitchFamily="2" charset="-122"/>
              </a:rPr>
              <a:t>ans</a:t>
            </a:r>
            <a:r>
              <a:rPr lang="en-US" altLang="zh-CN" sz="4800" dirty="0">
                <a:solidFill>
                  <a:srgbClr val="FF0000"/>
                </a:solidFill>
                <a:latin typeface="宋体" panose="02010600030101010101" pitchFamily="2" charset="-122"/>
                <a:ea typeface="宋体" panose="02010600030101010101" pitchFamily="2" charset="-122"/>
              </a:rPr>
              <a:t> += sum(</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[N - 1][j])</a:t>
            </a:r>
          </a:p>
          <a:p>
            <a:pPr algn="l"/>
            <a:r>
              <a:rPr lang="en-US" altLang="zh-CN" sz="4800" dirty="0">
                <a:solidFill>
                  <a:schemeClr val="tx1"/>
                </a:solidFill>
                <a:latin typeface="宋体" panose="02010600030101010101" pitchFamily="2" charset="-122"/>
                <a:ea typeface="宋体" panose="02010600030101010101" pitchFamily="2" charset="-122"/>
              </a:rPr>
              <a:t>print(</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8430019"/>
            <a:ext cx="4868912" cy="259358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累加所有情况，就是答案</a:t>
            </a:r>
            <a:endParaRPr lang="zh-CN" altLang="en-US" sz="4400" dirty="0"/>
          </a:p>
        </p:txBody>
      </p:sp>
    </p:spTree>
    <p:custDataLst>
      <p:tags r:id="rId1"/>
    </p:custDataLst>
    <p:extLst>
      <p:ext uri="{BB962C8B-B14F-4D97-AF65-F5344CB8AC3E}">
        <p14:creationId xmlns:p14="http://schemas.microsoft.com/office/powerpoint/2010/main" val="83980933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回路计数 </a:t>
              </a:r>
              <a:r>
                <a:rPr lang="en-US" altLang="zh-CN" sz="5600" b="1" spc="600" dirty="0">
                  <a:solidFill>
                    <a:schemeClr val="bg1"/>
                  </a:solidFill>
                  <a:latin typeface="宋体" panose="02010600030101010101" pitchFamily="2" charset="-122"/>
                  <a:ea typeface="宋体" panose="02010600030101010101" pitchFamily="2" charset="-122"/>
                </a:rPr>
                <a:t>2021</a:t>
              </a:r>
              <a:r>
                <a:rPr lang="zh-CN" altLang="en-US" sz="5600" b="1" spc="600" dirty="0">
                  <a:solidFill>
                    <a:schemeClr val="bg1"/>
                  </a:solidFill>
                  <a:latin typeface="宋体" panose="02010600030101010101" pitchFamily="2" charset="-122"/>
                  <a:ea typeface="宋体" panose="02010600030101010101" pitchFamily="2" charset="-122"/>
                </a:rPr>
                <a:t>年第十二届省赛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1462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447105" y="3100902"/>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solidFill>
                  <a:srgbClr val="FF0000"/>
                </a:solidFill>
              </a:rPr>
              <a:t>填空题</a:t>
            </a:r>
            <a:endParaRPr lang="en-US" altLang="zh-CN" dirty="0" smtClean="0">
              <a:solidFill>
                <a:srgbClr val="FF0000"/>
              </a:solidFill>
            </a:endParaRPr>
          </a:p>
          <a:p>
            <a:pPr marL="0" indent="0">
              <a:lnSpc>
                <a:spcPct val="150000"/>
              </a:lnSpc>
              <a:spcBef>
                <a:spcPts val="0"/>
              </a:spcBef>
              <a:buNone/>
            </a:pPr>
            <a:r>
              <a:rPr lang="en-US" altLang="zh-CN" dirty="0" smtClean="0"/>
              <a:t>【</a:t>
            </a:r>
            <a:r>
              <a:rPr lang="zh-CN" altLang="en-US" dirty="0" smtClean="0"/>
              <a:t>题目描述</a:t>
            </a:r>
            <a:r>
              <a:rPr lang="en-US" altLang="zh-CN" dirty="0" smtClean="0"/>
              <a:t>】</a:t>
            </a:r>
            <a:r>
              <a:rPr lang="zh-CN" altLang="en-US" dirty="0" smtClean="0"/>
              <a:t>蓝</a:t>
            </a:r>
            <a:r>
              <a:rPr lang="zh-CN" altLang="en-US" dirty="0"/>
              <a:t>桥学院</a:t>
            </a:r>
            <a:r>
              <a:rPr lang="zh-CN" altLang="en-US" dirty="0" smtClean="0"/>
              <a:t>由</a:t>
            </a:r>
            <a:r>
              <a:rPr lang="en-US" altLang="zh-CN" dirty="0" smtClean="0"/>
              <a:t>21</a:t>
            </a:r>
            <a:r>
              <a:rPr lang="zh-CN" altLang="en-US" dirty="0"/>
              <a:t>栋教学楼组成，教学楼编号</a:t>
            </a:r>
            <a:r>
              <a:rPr lang="en-US" altLang="zh-CN" dirty="0"/>
              <a:t>1</a:t>
            </a:r>
            <a:r>
              <a:rPr lang="zh-CN" altLang="en-US" dirty="0"/>
              <a:t>到</a:t>
            </a:r>
            <a:r>
              <a:rPr lang="en-US" altLang="zh-CN" dirty="0"/>
              <a:t>21</a:t>
            </a:r>
            <a:r>
              <a:rPr lang="zh-CN" altLang="en-US" dirty="0"/>
              <a:t>。对于两栋教学楼</a:t>
            </a:r>
            <a:r>
              <a:rPr lang="en-US" altLang="zh-CN" dirty="0"/>
              <a:t>a</a:t>
            </a:r>
            <a:r>
              <a:rPr lang="zh-CN" altLang="en-US" dirty="0"/>
              <a:t>和</a:t>
            </a:r>
            <a:r>
              <a:rPr lang="en-US" altLang="zh-CN" dirty="0"/>
              <a:t>b</a:t>
            </a:r>
            <a:r>
              <a:rPr lang="zh-CN" altLang="en-US" dirty="0"/>
              <a:t>，当</a:t>
            </a:r>
            <a:r>
              <a:rPr lang="en-US" altLang="zh-CN" dirty="0"/>
              <a:t>a</a:t>
            </a:r>
            <a:r>
              <a:rPr lang="zh-CN" altLang="en-US" dirty="0"/>
              <a:t>和</a:t>
            </a:r>
            <a:r>
              <a:rPr lang="en-US" altLang="zh-CN" dirty="0"/>
              <a:t>b</a:t>
            </a:r>
            <a:r>
              <a:rPr lang="zh-CN" altLang="en-US" dirty="0"/>
              <a:t>互质时，</a:t>
            </a:r>
            <a:r>
              <a:rPr lang="en-US" altLang="zh-CN" dirty="0"/>
              <a:t>a</a:t>
            </a:r>
            <a:r>
              <a:rPr lang="zh-CN" altLang="en-US" dirty="0"/>
              <a:t>和</a:t>
            </a:r>
            <a:r>
              <a:rPr lang="en-US" altLang="zh-CN" dirty="0"/>
              <a:t>b</a:t>
            </a:r>
            <a:r>
              <a:rPr lang="zh-CN" altLang="en-US" dirty="0"/>
              <a:t>之间有一条走廊直接相连，两个方向皆可通行，否则没有直接连接的走廊。小蓝现在在第一栋教学楼，他想要访问每栋教学楼正好一次，最终回到第一栋教学楼（即走一条哈密尔顿回路），请问他有多少种不同的访问方案？两个访问方案不同是指存在某个</a:t>
            </a:r>
            <a:r>
              <a:rPr lang="en-US" altLang="zh-CN" dirty="0" err="1"/>
              <a:t>i</a:t>
            </a:r>
            <a:r>
              <a:rPr lang="zh-CN" altLang="en-US" dirty="0"/>
              <a:t>，小蓝在两个访问方法中访问完教学楼</a:t>
            </a:r>
            <a:r>
              <a:rPr lang="en-US" altLang="zh-CN" dirty="0" err="1"/>
              <a:t>i</a:t>
            </a:r>
            <a:r>
              <a:rPr lang="zh-CN" altLang="en-US" dirty="0"/>
              <a:t>后访问了不同的教学楼。</a:t>
            </a:r>
          </a:p>
        </p:txBody>
      </p:sp>
    </p:spTree>
    <p:custDataLst>
      <p:tags r:id="rId1"/>
    </p:custDataLst>
    <p:extLst>
      <p:ext uri="{BB962C8B-B14F-4D97-AF65-F5344CB8AC3E}">
        <p14:creationId xmlns:p14="http://schemas.microsoft.com/office/powerpoint/2010/main" val="3828852551"/>
      </p:ext>
    </p:extLst>
  </p:cSld>
  <p:clrMapOvr>
    <a:masterClrMapping/>
  </p:clrMapOvr>
  <p:transition spd="slow" advClick="0" advTm="1000">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6" y="1139"/>
              <a:ext cx="31213" cy="1503"/>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Hamilton</a:t>
              </a:r>
              <a:r>
                <a:rPr lang="zh-CN" altLang="en-US" sz="5600" b="1" spc="600" dirty="0">
                  <a:solidFill>
                    <a:schemeClr val="bg1"/>
                  </a:solidFill>
                  <a:latin typeface="宋体" panose="02010600030101010101" pitchFamily="2" charset="-122"/>
                  <a:ea typeface="宋体" panose="02010600030101010101" pitchFamily="2" charset="-122"/>
                </a:rPr>
                <a:t>问题</a:t>
              </a:r>
            </a:p>
          </p:txBody>
        </p:sp>
      </p:grpSp>
      <p:sp>
        <p:nvSpPr>
          <p:cNvPr id="12" name="内容占位符 2"/>
          <p:cNvSpPr txBox="1">
            <a:spLocks/>
          </p:cNvSpPr>
          <p:nvPr/>
        </p:nvSpPr>
        <p:spPr>
          <a:xfrm>
            <a:off x="1447105" y="3354908"/>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Hamilton</a:t>
            </a:r>
            <a:r>
              <a:rPr lang="zh-CN" altLang="en-US" dirty="0"/>
              <a:t>问题是</a:t>
            </a:r>
            <a:r>
              <a:rPr lang="en-US" altLang="zh-CN" dirty="0"/>
              <a:t>NP</a:t>
            </a:r>
            <a:r>
              <a:rPr lang="zh-CN" altLang="en-US" dirty="0"/>
              <a:t>问题，没有多项式复杂度的解法</a:t>
            </a:r>
            <a:r>
              <a:rPr lang="zh-CN" altLang="en-US" dirty="0" smtClean="0"/>
              <a:t>。</a:t>
            </a:r>
            <a:endParaRPr lang="en-US" altLang="zh-CN" dirty="0" smtClean="0"/>
          </a:p>
          <a:p>
            <a:pPr>
              <a:lnSpc>
                <a:spcPct val="150000"/>
              </a:lnSpc>
              <a:spcBef>
                <a:spcPts val="0"/>
              </a:spcBef>
            </a:pPr>
            <a:endParaRPr lang="zh-CN" altLang="en-US" dirty="0"/>
          </a:p>
          <a:p>
            <a:pPr>
              <a:lnSpc>
                <a:spcPct val="150000"/>
              </a:lnSpc>
              <a:spcBef>
                <a:spcPts val="0"/>
              </a:spcBef>
            </a:pPr>
            <a:r>
              <a:rPr lang="zh-CN" altLang="en-US" dirty="0" smtClean="0"/>
              <a:t>暴力解法</a:t>
            </a:r>
            <a:r>
              <a:rPr lang="zh-CN" altLang="en-US" dirty="0"/>
              <a:t>：</a:t>
            </a:r>
            <a:r>
              <a:rPr lang="zh-CN" altLang="en-US" dirty="0" smtClean="0"/>
              <a:t>枚举</a:t>
            </a:r>
            <a:r>
              <a:rPr lang="en-US" altLang="zh-CN" dirty="0"/>
              <a:t>n</a:t>
            </a:r>
            <a:r>
              <a:rPr lang="zh-CN" altLang="en-US" dirty="0"/>
              <a:t>个点的全排列。共</a:t>
            </a:r>
            <a:r>
              <a:rPr lang="en-US" altLang="zh-CN" dirty="0"/>
              <a:t>n!</a:t>
            </a:r>
            <a:r>
              <a:rPr lang="zh-CN" altLang="en-US" dirty="0"/>
              <a:t>个全排列，一个全排列就是一条</a:t>
            </a:r>
            <a:r>
              <a:rPr lang="zh-CN" altLang="en-US" dirty="0" smtClean="0"/>
              <a:t>路径。</a:t>
            </a:r>
            <a:endParaRPr lang="en-US" altLang="zh-CN" dirty="0" smtClean="0"/>
          </a:p>
          <a:p>
            <a:pPr marL="0" indent="0">
              <a:lnSpc>
                <a:spcPct val="150000"/>
              </a:lnSpc>
              <a:spcBef>
                <a:spcPts val="0"/>
              </a:spcBef>
              <a:buNone/>
            </a:pPr>
            <a:r>
              <a:rPr lang="en-US" altLang="zh-CN" dirty="0" smtClean="0"/>
              <a:t>	</a:t>
            </a:r>
            <a:r>
              <a:rPr lang="zh-CN" altLang="en-US" dirty="0" smtClean="0"/>
              <a:t>本题</a:t>
            </a:r>
            <a:r>
              <a:rPr lang="en-US" altLang="zh-CN" dirty="0"/>
              <a:t>n=21,    21</a:t>
            </a:r>
            <a:r>
              <a:rPr lang="en-US" altLang="zh-CN" dirty="0" smtClean="0"/>
              <a:t>! = 51,090,942,171,709,440,000</a:t>
            </a:r>
          </a:p>
          <a:p>
            <a:pPr>
              <a:lnSpc>
                <a:spcPct val="150000"/>
              </a:lnSpc>
              <a:spcBef>
                <a:spcPts val="0"/>
              </a:spcBef>
            </a:pPr>
            <a:r>
              <a:rPr lang="zh-CN" altLang="en-US" dirty="0" smtClean="0"/>
              <a:t>用状态压缩</a:t>
            </a:r>
            <a:r>
              <a:rPr lang="en-US" altLang="zh-CN" dirty="0" smtClean="0"/>
              <a:t>DP</a:t>
            </a:r>
            <a:r>
              <a:rPr lang="zh-CN" altLang="en-US" dirty="0" smtClean="0"/>
              <a:t>，复杂度</a:t>
            </a:r>
            <a:r>
              <a:rPr lang="zh-CN" altLang="en-US" dirty="0"/>
              <a:t>下降</a:t>
            </a:r>
            <a:r>
              <a:rPr lang="zh-CN" altLang="en-US" dirty="0" smtClean="0"/>
              <a:t>为 </a:t>
            </a:r>
            <a:r>
              <a:rPr lang="en-US" altLang="zh-CN" dirty="0" smtClean="0"/>
              <a:t>2</a:t>
            </a:r>
            <a:r>
              <a:rPr lang="en-US" altLang="zh-CN" baseline="30000" dirty="0" smtClean="0"/>
              <a:t>n</a:t>
            </a:r>
          </a:p>
          <a:p>
            <a:pPr>
              <a:lnSpc>
                <a:spcPct val="150000"/>
              </a:lnSpc>
              <a:spcBef>
                <a:spcPts val="0"/>
              </a:spcBef>
            </a:pPr>
            <a:endParaRPr lang="en-US" altLang="zh-CN" baseline="30000" dirty="0"/>
          </a:p>
          <a:p>
            <a:pPr marL="0" indent="0">
              <a:lnSpc>
                <a:spcPct val="150000"/>
              </a:lnSpc>
              <a:spcBef>
                <a:spcPts val="0"/>
              </a:spcBef>
              <a:buNone/>
            </a:pPr>
            <a:r>
              <a:rPr lang="zh-CN" altLang="en-US" dirty="0" smtClean="0">
                <a:solidFill>
                  <a:srgbClr val="FF0000"/>
                </a:solidFill>
              </a:rPr>
              <a:t>参考：</a:t>
            </a:r>
            <a:r>
              <a:rPr lang="en-US" altLang="zh-CN" dirty="0" smtClean="0">
                <a:solidFill>
                  <a:srgbClr val="FF0000"/>
                </a:solidFill>
              </a:rPr>
              <a:t>《</a:t>
            </a:r>
            <a:r>
              <a:rPr lang="zh-CN" altLang="en-US" dirty="0">
                <a:solidFill>
                  <a:srgbClr val="FF0000"/>
                </a:solidFill>
              </a:rPr>
              <a:t>算法竞赛</a:t>
            </a:r>
            <a:r>
              <a:rPr lang="en-US" altLang="zh-CN" dirty="0">
                <a:solidFill>
                  <a:srgbClr val="FF0000"/>
                </a:solidFill>
              </a:rPr>
              <a:t>》341</a:t>
            </a:r>
            <a:r>
              <a:rPr lang="zh-CN" altLang="en-US" dirty="0">
                <a:solidFill>
                  <a:srgbClr val="FF0000"/>
                </a:solidFill>
              </a:rPr>
              <a:t>页，或者百度搜“罗勇军 博客”找到“状态压缩</a:t>
            </a:r>
            <a:r>
              <a:rPr lang="en-US" altLang="zh-CN" dirty="0">
                <a:solidFill>
                  <a:srgbClr val="FF0000"/>
                </a:solidFill>
              </a:rPr>
              <a:t>DP</a:t>
            </a:r>
            <a:r>
              <a:rPr lang="zh-CN" altLang="en-US" dirty="0">
                <a:solidFill>
                  <a:srgbClr val="FF0000"/>
                </a:solidFill>
              </a:rPr>
              <a:t>”</a:t>
            </a:r>
            <a:endParaRPr lang="en-US" altLang="zh-CN" dirty="0">
              <a:solidFill>
                <a:srgbClr val="FF0000"/>
              </a:solidFill>
            </a:endParaRPr>
          </a:p>
          <a:p>
            <a:pPr>
              <a:lnSpc>
                <a:spcPct val="150000"/>
              </a:lnSpc>
              <a:spcBef>
                <a:spcPts val="0"/>
              </a:spcBef>
            </a:pPr>
            <a:endParaRPr lang="zh-CN" altLang="en-US" baseline="30000" dirty="0"/>
          </a:p>
        </p:txBody>
      </p:sp>
    </p:spTree>
    <p:custDataLst>
      <p:tags r:id="rId1"/>
    </p:custDataLst>
    <p:extLst>
      <p:ext uri="{BB962C8B-B14F-4D97-AF65-F5344CB8AC3E}">
        <p14:creationId xmlns:p14="http://schemas.microsoft.com/office/powerpoint/2010/main" val="28333444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652746" y="3100902"/>
            <a:ext cx="21267453"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路径</a:t>
            </a:r>
            <a:r>
              <a:rPr lang="zh-CN" altLang="en-US" dirty="0">
                <a:latin typeface="Times New Roman" panose="02020603050405020304" pitchFamily="18" charset="0"/>
                <a:cs typeface="Times New Roman" panose="02020603050405020304" pitchFamily="18" charset="0"/>
              </a:rPr>
              <a:t>起点是</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，绕一圈回到</a:t>
            </a: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问题转化：</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先到</a:t>
            </a:r>
            <a:r>
              <a:rPr lang="en-US" altLang="zh-CN" dirty="0">
                <a:latin typeface="Times New Roman" panose="02020603050405020304" pitchFamily="18" charset="0"/>
                <a:cs typeface="Times New Roman" panose="02020603050405020304" pitchFamily="18" charset="0"/>
              </a:rPr>
              <a:t>2~21</a:t>
            </a:r>
            <a:r>
              <a:rPr lang="zh-CN" altLang="en-US" dirty="0">
                <a:latin typeface="Times New Roman" panose="02020603050405020304" pitchFamily="18" charset="0"/>
                <a:cs typeface="Times New Roman" panose="02020603050405020304" pitchFamily="18" charset="0"/>
              </a:rPr>
              <a:t>中的某个点，然后</a:t>
            </a:r>
            <a:r>
              <a:rPr lang="zh-CN" altLang="en-US" dirty="0" smtClean="0">
                <a:latin typeface="Times New Roman" panose="02020603050405020304" pitchFamily="18" charset="0"/>
                <a:cs typeface="Times New Roman" panose="02020603050405020304" pitchFamily="18" charset="0"/>
              </a:rPr>
              <a:t>再绕一圈回到</a:t>
            </a: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定义</a:t>
            </a:r>
            <a:r>
              <a:rPr lang="en-US" altLang="zh-CN" dirty="0">
                <a:latin typeface="Times New Roman" panose="02020603050405020304" pitchFamily="18" charset="0"/>
                <a:cs typeface="Times New Roman" panose="02020603050405020304" pitchFamily="18" charset="0"/>
              </a:rPr>
              <a:t>DP</a:t>
            </a:r>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是图的一个子集，用</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表示“集合</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内的</a:t>
            </a:r>
            <a:r>
              <a:rPr lang="en-US" altLang="zh-CN" dirty="0">
                <a:latin typeface="Times New Roman" panose="02020603050405020304" pitchFamily="18" charset="0"/>
                <a:cs typeface="Times New Roman" panose="02020603050405020304" pitchFamily="18" charset="0"/>
              </a:rPr>
              <a:t>Hamilton</a:t>
            </a:r>
            <a:r>
              <a:rPr lang="zh-CN" altLang="en-US" dirty="0">
                <a:latin typeface="Times New Roman" panose="02020603050405020304" pitchFamily="18" charset="0"/>
                <a:cs typeface="Times New Roman" panose="02020603050405020304" pitchFamily="18" charset="0"/>
              </a:rPr>
              <a:t>路径</a:t>
            </a:r>
            <a:r>
              <a:rPr lang="zh-CN" altLang="en-US" dirty="0" smtClean="0">
                <a:latin typeface="Times New Roman" panose="02020603050405020304" pitchFamily="18" charset="0"/>
                <a:cs typeface="Times New Roman" panose="02020603050405020304" pitchFamily="18" charset="0"/>
              </a:rPr>
              <a:t>个数</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即从起点</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出发经过</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中所有点，到达终点</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时的路径</a:t>
            </a:r>
            <a:r>
              <a:rPr lang="zh-CN" altLang="en-US" dirty="0" smtClean="0">
                <a:latin typeface="Times New Roman" panose="02020603050405020304" pitchFamily="18" charset="0"/>
                <a:cs typeface="Times New Roman" panose="02020603050405020304" pitchFamily="18" charset="0"/>
              </a:rPr>
              <a:t>个数。</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最后求</a:t>
            </a:r>
            <a:r>
              <a:rPr lang="zh-CN" altLang="en-US" dirty="0">
                <a:latin typeface="Times New Roman" panose="02020603050405020304" pitchFamily="18" charset="0"/>
                <a:cs typeface="Times New Roman" panose="02020603050405020304" pitchFamily="18" charset="0"/>
              </a:rPr>
              <a:t>所有的访问</a:t>
            </a:r>
            <a:r>
              <a:rPr lang="zh-CN" altLang="en-US" dirty="0" smtClean="0">
                <a:latin typeface="Times New Roman" panose="02020603050405020304" pitchFamily="18" charset="0"/>
                <a:cs typeface="Times New Roman" panose="02020603050405020304" pitchFamily="18" charset="0"/>
              </a:rPr>
              <a:t>方案：累加</a:t>
            </a:r>
            <a:r>
              <a:rPr lang="zh-CN" altLang="en-US" dirty="0">
                <a:latin typeface="Times New Roman" panose="02020603050405020304" pitchFamily="18" charset="0"/>
                <a:cs typeface="Times New Roman" panose="02020603050405020304" pitchFamily="18" charset="0"/>
              </a:rPr>
              <a:t>所有的</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[X][2]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[X][21</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X=1&lt;&lt;22-2</a:t>
            </a:r>
            <a:r>
              <a:rPr lang="zh-CN" altLang="en-US"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是除了</a:t>
            </a:r>
            <a:r>
              <a:rPr lang="zh-CN" altLang="en-US" dirty="0">
                <a:latin typeface="Times New Roman" panose="02020603050405020304" pitchFamily="18" charset="0"/>
                <a:cs typeface="Times New Roman" panose="02020603050405020304" pitchFamily="18" charset="0"/>
              </a:rPr>
              <a:t>点</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以外的所有其他点。</a:t>
            </a:r>
          </a:p>
        </p:txBody>
      </p:sp>
    </p:spTree>
    <p:custDataLst>
      <p:tags r:id="rId1"/>
    </p:custDataLst>
    <p:extLst>
      <p:ext uri="{BB962C8B-B14F-4D97-AF65-F5344CB8AC3E}">
        <p14:creationId xmlns:p14="http://schemas.microsoft.com/office/powerpoint/2010/main" val="30551269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999"/>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哈密尔顿问题与</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525753" y="2742979"/>
            <a:ext cx="15019054" cy="101578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如何</a:t>
            </a:r>
            <a:r>
              <a:rPr lang="zh-CN" altLang="en-US" dirty="0">
                <a:latin typeface="Times New Roman" panose="02020603050405020304" pitchFamily="18" charset="0"/>
                <a:cs typeface="Times New Roman" panose="02020603050405020304" pitchFamily="18" charset="0"/>
              </a:rPr>
              <a:t>求</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[S][j]</a:t>
            </a:r>
            <a:r>
              <a:rPr lang="zh-CN" altLang="en-US" dirty="0" smtClean="0">
                <a:latin typeface="Times New Roman" panose="02020603050405020304" pitchFamily="18" charset="0"/>
                <a:cs typeface="Times New Roman" panose="02020603050405020304" pitchFamily="18" charset="0"/>
              </a:rPr>
              <a:t>？从小</a:t>
            </a:r>
            <a:r>
              <a:rPr lang="zh-CN" altLang="en-US" dirty="0">
                <a:latin typeface="Times New Roman" panose="02020603050405020304" pitchFamily="18" charset="0"/>
                <a:cs typeface="Times New Roman" panose="02020603050405020304" pitchFamily="18" charset="0"/>
              </a:rPr>
              <a:t>问题</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递推到大问题</a:t>
            </a:r>
            <a:r>
              <a:rPr lang="en-US" altLang="zh-CN" dirty="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dirty="0" smtClean="0">
                <a:latin typeface="Times New Roman" panose="02020603050405020304" pitchFamily="18" charset="0"/>
                <a:cs typeface="Times New Roman" panose="02020603050405020304" pitchFamily="18" charset="0"/>
              </a:rPr>
              <a:t>	S-j</a:t>
            </a:r>
            <a:r>
              <a:rPr lang="zh-CN" altLang="en-US" dirty="0">
                <a:latin typeface="Times New Roman" panose="02020603050405020304" pitchFamily="18" charset="0"/>
                <a:cs typeface="Times New Roman" panose="02020603050405020304" pitchFamily="18" charset="0"/>
              </a:rPr>
              <a:t>表示从集合</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中去掉</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，即不包含</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点的集合。</a:t>
            </a:r>
          </a:p>
          <a:p>
            <a:pPr>
              <a:lnSpc>
                <a:spcPct val="150000"/>
              </a:lnSpc>
              <a:spcBef>
                <a:spcPts val="0"/>
              </a:spcBef>
            </a:pP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如何</a:t>
            </a:r>
            <a:r>
              <a:rPr lang="zh-CN" altLang="en-US" dirty="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递推到</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中一个点，把</a:t>
            </a:r>
            <a:r>
              <a:rPr lang="zh-CN" altLang="en-US" dirty="0" smtClean="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的路径分为两部分：</a:t>
            </a:r>
            <a:r>
              <a:rPr lang="en-US" altLang="zh-CN" dirty="0" smtClean="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k) + (</a:t>
            </a:r>
            <a:r>
              <a:rPr lang="en-US" altLang="zh-CN" dirty="0" err="1">
                <a:latin typeface="Times New Roman" panose="02020603050405020304" pitchFamily="18" charset="0"/>
                <a:cs typeface="Times New Roman" panose="02020603050405020304" pitchFamily="18" charset="0"/>
              </a:rPr>
              <a:t>k→j</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。以</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为变量枚举</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中所有的</a:t>
            </a:r>
            <a:r>
              <a:rPr lang="zh-CN" altLang="en-US" dirty="0" smtClean="0">
                <a:latin typeface="Times New Roman" panose="02020603050405020304" pitchFamily="18" charset="0"/>
                <a:cs typeface="Times New Roman" panose="02020603050405020304" pitchFamily="18" charset="0"/>
              </a:rPr>
              <a:t>点</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状态转移方程：</a:t>
            </a: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a:t>
            </a:r>
            <a:r>
              <a:rPr lang="nl-NL" altLang="zh-CN" sz="4400" dirty="0" smtClean="0">
                <a:latin typeface="Times New Roman" panose="02020603050405020304" pitchFamily="18" charset="0"/>
                <a:cs typeface="Times New Roman" panose="02020603050405020304" pitchFamily="18" charset="0"/>
              </a:rPr>
              <a:t>+= dp[S-j</a:t>
            </a:r>
            <a:r>
              <a:rPr lang="nl-NL" altLang="zh-CN" sz="4400" dirty="0">
                <a:latin typeface="Times New Roman" panose="02020603050405020304" pitchFamily="18" charset="0"/>
                <a:cs typeface="Times New Roman" panose="02020603050405020304" pitchFamily="18" charset="0"/>
              </a:rPr>
              <a:t>][k] </a:t>
            </a:r>
            <a:endParaRPr lang="nl-NL" altLang="zh-CN" sz="4400" dirty="0" smtClean="0">
              <a:latin typeface="Times New Roman" panose="02020603050405020304" pitchFamily="18" charset="0"/>
              <a:cs typeface="Times New Roman" panose="02020603050405020304" pitchFamily="18" charset="0"/>
            </a:endParaRPr>
          </a:p>
          <a:p>
            <a:pPr marL="1828800" lvl="2" indent="0">
              <a:lnSpc>
                <a:spcPct val="150000"/>
              </a:lnSpc>
              <a:spcBef>
                <a:spcPts val="0"/>
              </a:spcBef>
              <a:buNone/>
            </a:pPr>
            <a:r>
              <a:rPr lang="zh-CN" altLang="en-US" sz="4400" dirty="0" smtClean="0">
                <a:latin typeface="Times New Roman" panose="02020603050405020304" pitchFamily="18" charset="0"/>
                <a:cs typeface="Times New Roman" panose="02020603050405020304" pitchFamily="18" charset="0"/>
              </a:rPr>
              <a:t>        代码：</a:t>
            </a: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 dp[S - (1 &lt;&lt; j)][k</a:t>
            </a:r>
            <a:r>
              <a:rPr lang="nl-NL" altLang="zh-CN" sz="4400"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15834373" y="5176681"/>
            <a:ext cx="8305800" cy="5290493"/>
          </a:xfrm>
          <a:prstGeom prst="rect">
            <a:avLst/>
          </a:prstGeom>
        </p:spPr>
      </p:pic>
    </p:spTree>
    <p:custDataLst>
      <p:tags r:id="rId1"/>
    </p:custDataLst>
    <p:extLst>
      <p:ext uri="{BB962C8B-B14F-4D97-AF65-F5344CB8AC3E}">
        <p14:creationId xmlns:p14="http://schemas.microsoft.com/office/powerpoint/2010/main" val="133804700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8930063" y="-1101441"/>
            <a:ext cx="12308055" cy="17326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404438" y="1999228"/>
            <a:ext cx="16608742" cy="11049179"/>
          </a:xfrm>
          <a:prstGeom prst="rect">
            <a:avLst/>
          </a:prstGeom>
          <a:noFill/>
          <a:ln>
            <a:noFill/>
          </a:ln>
        </p:spPr>
        <p:txBody>
          <a:bodyPr wrap="square" rtlCol="0">
            <a:spAutoFit/>
          </a:bodyPr>
          <a:lstStyle/>
          <a:p>
            <a:pPr algn="l"/>
            <a:r>
              <a:rPr lang="en-US" altLang="zh-CN" sz="4400" dirty="0">
                <a:solidFill>
                  <a:srgbClr val="FF0000"/>
                </a:solidFill>
                <a:latin typeface="宋体" panose="02010600030101010101" pitchFamily="2" charset="-122"/>
                <a:ea typeface="宋体" panose="02010600030101010101" pitchFamily="2" charset="-122"/>
              </a:rPr>
              <a:t>from math import </a:t>
            </a:r>
            <a:r>
              <a:rPr lang="en-US" altLang="zh-CN" sz="4400" dirty="0" err="1">
                <a:solidFill>
                  <a:srgbClr val="FF0000"/>
                </a:solidFill>
                <a:latin typeface="宋体" panose="02010600030101010101" pitchFamily="2" charset="-122"/>
                <a:ea typeface="宋体" panose="02010600030101010101" pitchFamily="2" charset="-122"/>
              </a:rPr>
              <a:t>gcd</a:t>
            </a:r>
            <a:endParaRPr lang="en-US" altLang="zh-CN" sz="4400" dirty="0">
              <a:solidFill>
                <a:srgbClr val="FF0000"/>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m = 1 &lt;&lt; 22</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 for j in range(22)]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range(m)]</a:t>
            </a:r>
          </a:p>
          <a:p>
            <a:pPr algn="l"/>
            <a:r>
              <a:rPr lang="en-US" altLang="zh-CN" sz="4400" dirty="0" err="1">
                <a:solidFill>
                  <a:schemeClr val="tx1"/>
                </a:solidFill>
                <a:latin typeface="宋体" panose="02010600030101010101" pitchFamily="2" charset="-122"/>
                <a:ea typeface="宋体" panose="02010600030101010101" pitchFamily="2" charset="-122"/>
              </a:rPr>
              <a:t>dist</a:t>
            </a:r>
            <a:r>
              <a:rPr lang="en-US" altLang="zh-CN" sz="4400" dirty="0">
                <a:solidFill>
                  <a:schemeClr val="tx1"/>
                </a:solidFill>
                <a:latin typeface="宋体" panose="02010600030101010101" pitchFamily="2" charset="-122"/>
                <a:ea typeface="宋体" panose="02010600030101010101" pitchFamily="2" charset="-122"/>
              </a:rPr>
              <a:t> = [[False for j in range(22)]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range(22)]</a:t>
            </a:r>
          </a:p>
          <a:p>
            <a:pPr algn="l"/>
            <a:r>
              <a:rPr lang="en-US" altLang="zh-CN" sz="4400" dirty="0">
                <a:solidFill>
                  <a:srgbClr val="FF0000"/>
                </a:solidFill>
                <a:latin typeface="宋体" panose="02010600030101010101" pitchFamily="2" charset="-122"/>
                <a:ea typeface="宋体" panose="02010600030101010101" pitchFamily="2" charset="-122"/>
              </a:rPr>
              <a:t>for </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in range(1, 22):</a:t>
            </a:r>
          </a:p>
          <a:p>
            <a:pPr algn="l"/>
            <a:r>
              <a:rPr lang="en-US" altLang="zh-CN" sz="4400" dirty="0">
                <a:solidFill>
                  <a:srgbClr val="FF0000"/>
                </a:solidFill>
                <a:latin typeface="宋体" panose="02010600030101010101" pitchFamily="2" charset="-122"/>
                <a:ea typeface="宋体" panose="02010600030101010101" pitchFamily="2" charset="-122"/>
              </a:rPr>
              <a:t>    for j in range(1, 22):</a:t>
            </a:r>
          </a:p>
          <a:p>
            <a:pPr algn="l"/>
            <a:r>
              <a:rPr lang="en-US" altLang="zh-CN" sz="4400" dirty="0">
                <a:solidFill>
                  <a:srgbClr val="FF0000"/>
                </a:solidFill>
                <a:latin typeface="宋体" panose="02010600030101010101" pitchFamily="2" charset="-122"/>
                <a:ea typeface="宋体" panose="02010600030101010101" pitchFamily="2" charset="-122"/>
              </a:rPr>
              <a:t>        if </a:t>
            </a:r>
            <a:r>
              <a:rPr lang="en-US" altLang="zh-CN" sz="4400" dirty="0" err="1">
                <a:solidFill>
                  <a:srgbClr val="FF0000"/>
                </a:solidFill>
                <a:latin typeface="宋体" panose="02010600030101010101" pitchFamily="2" charset="-122"/>
                <a:ea typeface="宋体" panose="02010600030101010101" pitchFamily="2" charset="-122"/>
              </a:rPr>
              <a:t>gcd</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j) == 1:</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dist</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][j] = True</a:t>
            </a:r>
          </a:p>
          <a:p>
            <a:pPr algn="l"/>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[2][1] = 1</a:t>
            </a:r>
          </a:p>
          <a:p>
            <a:pPr algn="l"/>
            <a:r>
              <a:rPr lang="en-US" altLang="zh-CN" sz="3600" dirty="0">
                <a:solidFill>
                  <a:schemeClr val="tx1"/>
                </a:solidFill>
                <a:latin typeface="宋体" panose="02010600030101010101" pitchFamily="2" charset="-122"/>
                <a:ea typeface="宋体" panose="02010600030101010101" pitchFamily="2" charset="-122"/>
              </a:rPr>
              <a:t>for S in range(2, m-1):</a:t>
            </a:r>
          </a:p>
          <a:p>
            <a:pPr algn="l"/>
            <a:r>
              <a:rPr lang="en-US" altLang="zh-CN" sz="3600" dirty="0">
                <a:solidFill>
                  <a:schemeClr val="tx1"/>
                </a:solidFill>
                <a:latin typeface="宋体" panose="02010600030101010101" pitchFamily="2" charset="-122"/>
                <a:ea typeface="宋体" panose="02010600030101010101" pitchFamily="2" charset="-122"/>
              </a:rPr>
              <a:t>    for j in range(1,22):</a:t>
            </a:r>
          </a:p>
          <a:p>
            <a:pPr algn="l"/>
            <a:r>
              <a:rPr lang="en-US" altLang="zh-CN" sz="3600" dirty="0">
                <a:solidFill>
                  <a:schemeClr val="tx1"/>
                </a:solidFill>
                <a:latin typeface="宋体" panose="02010600030101010101" pitchFamily="2" charset="-122"/>
                <a:ea typeface="宋体" panose="02010600030101010101" pitchFamily="2" charset="-122"/>
              </a:rPr>
              <a:t>        if S &gt;&gt; j &amp; 1:</a:t>
            </a:r>
          </a:p>
          <a:p>
            <a:pPr algn="l"/>
            <a:r>
              <a:rPr lang="en-US" altLang="zh-CN" sz="3600" dirty="0">
                <a:solidFill>
                  <a:schemeClr val="tx1"/>
                </a:solidFill>
                <a:latin typeface="宋体" panose="02010600030101010101" pitchFamily="2" charset="-122"/>
                <a:ea typeface="宋体" panose="02010600030101010101" pitchFamily="2" charset="-122"/>
              </a:rPr>
              <a:t>            for k in range(1,22):</a:t>
            </a:r>
          </a:p>
          <a:p>
            <a:pPr algn="l"/>
            <a:r>
              <a:rPr lang="en-US" altLang="zh-CN" sz="3600" dirty="0">
                <a:solidFill>
                  <a:schemeClr val="tx1"/>
                </a:solidFill>
                <a:latin typeface="宋体" panose="02010600030101010101" pitchFamily="2" charset="-122"/>
                <a:ea typeface="宋体" panose="02010600030101010101" pitchFamily="2" charset="-122"/>
              </a:rPr>
              <a:t>                if S - (1 &lt;&lt; j) &gt;&gt; k &amp; 1 and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[k][j]:</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[S][j]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[S - (1 &lt;&lt; j)][k]</a:t>
            </a:r>
          </a:p>
          <a:p>
            <a:pPr algn="l"/>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range(2,22):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[m-2][</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print(</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44716" y="2107729"/>
            <a:ext cx="577596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初始化：</a:t>
            </a:r>
            <a:endParaRPr lang="en-US" altLang="zh-CN" dirty="0" smtClean="0"/>
          </a:p>
          <a:p>
            <a:pPr marL="0" indent="0">
              <a:lnSpc>
                <a:spcPct val="150000"/>
              </a:lnSpc>
              <a:spcBef>
                <a:spcPts val="0"/>
              </a:spcBef>
              <a:buNone/>
            </a:pPr>
            <a:r>
              <a:rPr lang="zh-CN" altLang="en-US" dirty="0" smtClean="0"/>
              <a:t>教学</a:t>
            </a:r>
            <a:r>
              <a:rPr lang="zh-CN" altLang="en-US" dirty="0"/>
              <a:t>楼编号</a:t>
            </a:r>
            <a:r>
              <a:rPr lang="en-US" altLang="zh-CN" dirty="0"/>
              <a:t>1</a:t>
            </a:r>
            <a:r>
              <a:rPr lang="zh-CN" altLang="en-US" dirty="0"/>
              <a:t>到</a:t>
            </a:r>
            <a:r>
              <a:rPr lang="en-US" altLang="zh-CN" dirty="0"/>
              <a:t>21</a:t>
            </a:r>
            <a:r>
              <a:rPr lang="zh-CN" altLang="en-US" dirty="0" smtClean="0"/>
              <a:t>。教学</a:t>
            </a:r>
            <a:r>
              <a:rPr lang="zh-CN" altLang="en-US" dirty="0"/>
              <a:t>楼</a:t>
            </a:r>
            <a:r>
              <a:rPr lang="en-US" altLang="zh-CN" dirty="0"/>
              <a:t>a</a:t>
            </a:r>
            <a:r>
              <a:rPr lang="zh-CN" altLang="en-US" dirty="0"/>
              <a:t>和</a:t>
            </a:r>
            <a:r>
              <a:rPr lang="en-US" altLang="zh-CN" dirty="0"/>
              <a:t>b</a:t>
            </a:r>
            <a:r>
              <a:rPr lang="zh-CN" altLang="en-US" dirty="0"/>
              <a:t>，当</a:t>
            </a:r>
            <a:r>
              <a:rPr lang="en-US" altLang="zh-CN" dirty="0"/>
              <a:t>a</a:t>
            </a:r>
            <a:r>
              <a:rPr lang="zh-CN" altLang="en-US" dirty="0"/>
              <a:t>和</a:t>
            </a:r>
            <a:r>
              <a:rPr lang="en-US" altLang="zh-CN" dirty="0"/>
              <a:t>b</a:t>
            </a:r>
            <a:r>
              <a:rPr lang="zh-CN" altLang="en-US" dirty="0"/>
              <a:t>互质时，</a:t>
            </a:r>
            <a:r>
              <a:rPr lang="en-US" altLang="zh-CN" dirty="0"/>
              <a:t>a</a:t>
            </a:r>
            <a:r>
              <a:rPr lang="zh-CN" altLang="en-US" dirty="0"/>
              <a:t>和</a:t>
            </a:r>
            <a:r>
              <a:rPr lang="en-US" altLang="zh-CN" dirty="0"/>
              <a:t>b</a:t>
            </a:r>
            <a:r>
              <a:rPr lang="zh-CN" altLang="en-US" dirty="0"/>
              <a:t>之间有一条走廊直接相连，两个方向皆可通行，否则没有直接连接的走廊</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110662082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3047805" y="-563024"/>
            <a:ext cx="11231218" cy="17326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983762" y="3222575"/>
            <a:ext cx="16343067" cy="9818072"/>
          </a:xfrm>
          <a:prstGeom prst="rect">
            <a:avLst/>
          </a:prstGeom>
          <a:noFill/>
          <a:ln>
            <a:noFill/>
          </a:ln>
        </p:spPr>
        <p:txBody>
          <a:bodyPr wrap="square" rtlCol="0">
            <a:spAutoFit/>
          </a:bodyPr>
          <a:lstStyle/>
          <a:p>
            <a:pPr algn="l"/>
            <a:r>
              <a:rPr lang="en-US" altLang="zh-CN" dirty="0">
                <a:solidFill>
                  <a:schemeClr val="tx1"/>
                </a:solidFill>
                <a:latin typeface="宋体" panose="02010600030101010101" pitchFamily="2" charset="-122"/>
                <a:ea typeface="宋体" panose="02010600030101010101" pitchFamily="2" charset="-122"/>
              </a:rPr>
              <a:t>from math import </a:t>
            </a:r>
            <a:r>
              <a:rPr lang="en-US" altLang="zh-CN" dirty="0" err="1">
                <a:solidFill>
                  <a:schemeClr val="tx1"/>
                </a:solidFill>
                <a:latin typeface="宋体" panose="02010600030101010101" pitchFamily="2" charset="-122"/>
                <a:ea typeface="宋体" panose="02010600030101010101" pitchFamily="2" charset="-122"/>
              </a:rPr>
              <a:t>gcd</a:t>
            </a:r>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dirty="0">
                <a:solidFill>
                  <a:schemeClr val="tx1"/>
                </a:solidFill>
                <a:latin typeface="宋体" panose="02010600030101010101" pitchFamily="2" charset="-122"/>
                <a:ea typeface="宋体" panose="02010600030101010101" pitchFamily="2" charset="-122"/>
              </a:rPr>
              <a:t>m = 1 &lt;&lt; 22</a:t>
            </a: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 = [[0 for j in range(22)] 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range(m)]</a:t>
            </a:r>
          </a:p>
          <a:p>
            <a:pPr algn="l"/>
            <a:r>
              <a:rPr lang="en-US" altLang="zh-CN" dirty="0" err="1">
                <a:solidFill>
                  <a:schemeClr val="tx1"/>
                </a:solidFill>
                <a:latin typeface="宋体" panose="02010600030101010101" pitchFamily="2" charset="-122"/>
                <a:ea typeface="宋体" panose="02010600030101010101" pitchFamily="2" charset="-122"/>
              </a:rPr>
              <a:t>dist</a:t>
            </a:r>
            <a:r>
              <a:rPr lang="en-US" altLang="zh-CN" dirty="0">
                <a:solidFill>
                  <a:schemeClr val="tx1"/>
                </a:solidFill>
                <a:latin typeface="宋体" panose="02010600030101010101" pitchFamily="2" charset="-122"/>
                <a:ea typeface="宋体" panose="02010600030101010101" pitchFamily="2" charset="-122"/>
              </a:rPr>
              <a:t> = [[False for j in range(22)] 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range(22)]</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range(1, 22):</a:t>
            </a:r>
          </a:p>
          <a:p>
            <a:pPr algn="l"/>
            <a:r>
              <a:rPr lang="en-US" altLang="zh-CN" dirty="0">
                <a:solidFill>
                  <a:schemeClr val="tx1"/>
                </a:solidFill>
                <a:latin typeface="宋体" panose="02010600030101010101" pitchFamily="2" charset="-122"/>
                <a:ea typeface="宋体" panose="02010600030101010101" pitchFamily="2" charset="-122"/>
              </a:rPr>
              <a:t>    for j in range(1, 22):</a:t>
            </a:r>
          </a:p>
          <a:p>
            <a:pPr algn="l"/>
            <a:r>
              <a:rPr lang="en-US" altLang="zh-CN" dirty="0">
                <a:solidFill>
                  <a:schemeClr val="tx1"/>
                </a:solidFill>
                <a:latin typeface="宋体" panose="02010600030101010101" pitchFamily="2" charset="-122"/>
                <a:ea typeface="宋体" panose="02010600030101010101" pitchFamily="2" charset="-122"/>
              </a:rPr>
              <a:t>        if </a:t>
            </a:r>
            <a:r>
              <a:rPr lang="en-US" altLang="zh-CN" dirty="0" err="1">
                <a:solidFill>
                  <a:schemeClr val="tx1"/>
                </a:solidFill>
                <a:latin typeface="宋体" panose="02010600030101010101" pitchFamily="2" charset="-122"/>
                <a:ea typeface="宋体" panose="02010600030101010101" pitchFamily="2" charset="-122"/>
              </a:rPr>
              <a:t>gcd</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j) == 1:</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dist</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][j] = True</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[2][1] = 1</a:t>
            </a:r>
          </a:p>
          <a:p>
            <a:pPr algn="l"/>
            <a:r>
              <a:rPr lang="en-US" altLang="zh-CN" sz="4400" dirty="0">
                <a:solidFill>
                  <a:schemeClr val="tx1"/>
                </a:solidFill>
                <a:latin typeface="宋体" panose="02010600030101010101" pitchFamily="2" charset="-122"/>
                <a:ea typeface="宋体" panose="02010600030101010101" pitchFamily="2" charset="-122"/>
              </a:rPr>
              <a:t>for S in range(2, m-1):</a:t>
            </a:r>
          </a:p>
          <a:p>
            <a:pPr algn="l"/>
            <a:r>
              <a:rPr lang="en-US" altLang="zh-CN" sz="4400" dirty="0">
                <a:solidFill>
                  <a:schemeClr val="tx1"/>
                </a:solidFill>
                <a:latin typeface="宋体" panose="02010600030101010101" pitchFamily="2" charset="-122"/>
                <a:ea typeface="宋体" panose="02010600030101010101" pitchFamily="2" charset="-122"/>
              </a:rPr>
              <a:t>    for j in range(1,22):</a:t>
            </a:r>
          </a:p>
          <a:p>
            <a:pPr algn="l"/>
            <a:r>
              <a:rPr lang="en-US" altLang="zh-CN" sz="4400" dirty="0">
                <a:solidFill>
                  <a:schemeClr val="tx1"/>
                </a:solidFill>
                <a:latin typeface="宋体" panose="02010600030101010101" pitchFamily="2" charset="-122"/>
                <a:ea typeface="宋体" panose="02010600030101010101" pitchFamily="2" charset="-122"/>
              </a:rPr>
              <a:t>        if S &gt;&gt; j &amp; 1:</a:t>
            </a:r>
          </a:p>
          <a:p>
            <a:pPr algn="l"/>
            <a:r>
              <a:rPr lang="en-US" altLang="zh-CN" sz="4400" dirty="0">
                <a:solidFill>
                  <a:schemeClr val="tx1"/>
                </a:solidFill>
                <a:latin typeface="宋体" panose="02010600030101010101" pitchFamily="2" charset="-122"/>
                <a:ea typeface="宋体" panose="02010600030101010101" pitchFamily="2" charset="-122"/>
              </a:rPr>
              <a:t>            for k in range(1,22):</a:t>
            </a:r>
          </a:p>
          <a:p>
            <a:pPr algn="l"/>
            <a:r>
              <a:rPr lang="en-US" altLang="zh-CN" sz="4400" dirty="0">
                <a:solidFill>
                  <a:schemeClr val="tx1"/>
                </a:solidFill>
                <a:latin typeface="宋体" panose="02010600030101010101" pitchFamily="2" charset="-122"/>
                <a:ea typeface="宋体" panose="02010600030101010101" pitchFamily="2" charset="-122"/>
              </a:rPr>
              <a:t>                if S - (1 &lt;&lt; j) &gt;&gt; k &amp; 1 and </a:t>
            </a:r>
            <a:r>
              <a:rPr lang="en-US" altLang="zh-CN" sz="4400" dirty="0" err="1">
                <a:solidFill>
                  <a:schemeClr val="tx1"/>
                </a:solidFill>
                <a:latin typeface="宋体" panose="02010600030101010101" pitchFamily="2" charset="-122"/>
                <a:ea typeface="宋体" panose="02010600030101010101" pitchFamily="2" charset="-122"/>
              </a:rPr>
              <a:t>dist</a:t>
            </a:r>
            <a:r>
              <a:rPr lang="en-US" altLang="zh-CN" sz="4400" dirty="0">
                <a:solidFill>
                  <a:schemeClr val="tx1"/>
                </a:solidFill>
                <a:latin typeface="宋体" panose="02010600030101010101" pitchFamily="2" charset="-122"/>
                <a:ea typeface="宋体" panose="02010600030101010101" pitchFamily="2" charset="-122"/>
              </a:rPr>
              <a:t>[k][j]: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[S][j] +=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[S - (1 &lt;&lt; j)][k]</a:t>
            </a:r>
          </a:p>
          <a:p>
            <a:pPr algn="l"/>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range(2,22):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[m-2][</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52746" y="1025194"/>
            <a:ext cx="11162971" cy="143757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latin typeface="Times New Roman" panose="02020603050405020304" pitchFamily="18" charset="0"/>
                <a:cs typeface="Times New Roman" panose="02020603050405020304" pitchFamily="18" charset="0"/>
              </a:rPr>
              <a:t>状态</a:t>
            </a:r>
            <a:r>
              <a:rPr lang="zh-CN" altLang="en-US" dirty="0" smtClean="0">
                <a:latin typeface="Times New Roman" panose="02020603050405020304" pitchFamily="18" charset="0"/>
                <a:cs typeface="Times New Roman" panose="02020603050405020304" pitchFamily="18" charset="0"/>
              </a:rPr>
              <a:t>转移： </a:t>
            </a: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 dp[S - (1 &lt;&lt; j)][k]</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17098651" y="4114800"/>
            <a:ext cx="6914529" cy="4404304"/>
          </a:xfrm>
          <a:prstGeom prst="rect">
            <a:avLst/>
          </a:prstGeom>
        </p:spPr>
      </p:pic>
    </p:spTree>
    <p:custDataLst>
      <p:tags r:id="rId1"/>
    </p:custDataLst>
    <p:extLst>
      <p:ext uri="{BB962C8B-B14F-4D97-AF65-F5344CB8AC3E}">
        <p14:creationId xmlns:p14="http://schemas.microsoft.com/office/powerpoint/2010/main" val="38182071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5163672" y="-4867836"/>
            <a:ext cx="13715999" cy="23451673"/>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957294" y="880563"/>
            <a:ext cx="21111883" cy="1129540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from math import </a:t>
            </a:r>
            <a:r>
              <a:rPr lang="en-US" altLang="zh-CN" sz="3200" dirty="0" err="1">
                <a:solidFill>
                  <a:schemeClr val="tx1"/>
                </a:solidFill>
                <a:latin typeface="宋体" panose="02010600030101010101" pitchFamily="2" charset="-122"/>
                <a:ea typeface="宋体" panose="02010600030101010101" pitchFamily="2" charset="-122"/>
              </a:rPr>
              <a:t>gcd</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n = 22</a:t>
            </a:r>
          </a:p>
          <a:p>
            <a:pPr algn="l"/>
            <a:r>
              <a:rPr lang="en-US" altLang="zh-CN" sz="3200" dirty="0">
                <a:solidFill>
                  <a:schemeClr val="tx1"/>
                </a:solidFill>
                <a:latin typeface="宋体" panose="02010600030101010101" pitchFamily="2" charset="-122"/>
                <a:ea typeface="宋体" panose="02010600030101010101" pitchFamily="2" charset="-122"/>
              </a:rPr>
              <a:t>m = 1 &lt;&lt; n</a:t>
            </a:r>
          </a:p>
          <a:p>
            <a:pPr algn="l"/>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 [[0 for j in range(n)]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range(m)]</a:t>
            </a:r>
          </a:p>
          <a:p>
            <a:pPr algn="l"/>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 = [[False for j in range(n)]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range(n)]</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 21 + 1):</a:t>
            </a:r>
          </a:p>
          <a:p>
            <a:pPr algn="l"/>
            <a:r>
              <a:rPr lang="en-US" altLang="zh-CN" sz="3200" dirty="0">
                <a:solidFill>
                  <a:schemeClr val="tx1"/>
                </a:solidFill>
                <a:latin typeface="宋体" panose="02010600030101010101" pitchFamily="2" charset="-122"/>
                <a:ea typeface="宋体" panose="02010600030101010101" pitchFamily="2" charset="-122"/>
              </a:rPr>
              <a:t>    for j in range(1, 21 + 1):</a:t>
            </a:r>
          </a:p>
          <a:p>
            <a:pPr algn="l"/>
            <a:r>
              <a:rPr lang="en-US" altLang="zh-CN" sz="3200" dirty="0">
                <a:solidFill>
                  <a:schemeClr val="tx1"/>
                </a:solidFill>
                <a:latin typeface="宋体" panose="02010600030101010101" pitchFamily="2" charset="-122"/>
                <a:ea typeface="宋体" panose="02010600030101010101" pitchFamily="2" charset="-122"/>
              </a:rPr>
              <a:t>        if </a:t>
            </a:r>
            <a:r>
              <a:rPr lang="en-US" altLang="zh-CN" sz="3200" dirty="0" err="1">
                <a:solidFill>
                  <a:schemeClr val="tx1"/>
                </a:solidFill>
                <a:latin typeface="宋体" panose="02010600030101010101" pitchFamily="2" charset="-122"/>
                <a:ea typeface="宋体" panose="02010600030101010101" pitchFamily="2" charset="-122"/>
              </a:rPr>
              <a:t>gcd</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j) == 1:</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][j] = True</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[2][1] = 1</a:t>
            </a:r>
          </a:p>
          <a:p>
            <a:pPr algn="l"/>
            <a:r>
              <a:rPr lang="en-US" altLang="zh-CN" sz="4400" dirty="0">
                <a:solidFill>
                  <a:schemeClr val="tx1"/>
                </a:solidFill>
                <a:latin typeface="宋体" panose="02010600030101010101" pitchFamily="2" charset="-122"/>
                <a:ea typeface="宋体" panose="02010600030101010101" pitchFamily="2" charset="-122"/>
              </a:rPr>
              <a:t>for S in range(2, m-1):</a:t>
            </a:r>
          </a:p>
          <a:p>
            <a:pPr algn="l"/>
            <a:r>
              <a:rPr lang="en-US" altLang="zh-CN" sz="4400" dirty="0">
                <a:solidFill>
                  <a:schemeClr val="tx1"/>
                </a:solidFill>
                <a:latin typeface="宋体" panose="02010600030101010101" pitchFamily="2" charset="-122"/>
                <a:ea typeface="宋体" panose="02010600030101010101" pitchFamily="2" charset="-122"/>
              </a:rPr>
              <a:t>    for j in range(1,n):</a:t>
            </a:r>
          </a:p>
          <a:p>
            <a:pPr algn="l"/>
            <a:r>
              <a:rPr lang="en-US" altLang="zh-CN" sz="4400" dirty="0">
                <a:solidFill>
                  <a:schemeClr val="tx1"/>
                </a:solidFill>
                <a:latin typeface="宋体" panose="02010600030101010101" pitchFamily="2" charset="-122"/>
                <a:ea typeface="宋体" panose="02010600030101010101" pitchFamily="2" charset="-122"/>
              </a:rPr>
              <a:t>        if S &gt;&gt; j &amp; 1:</a:t>
            </a:r>
          </a:p>
          <a:p>
            <a:pPr algn="l"/>
            <a:r>
              <a:rPr lang="en-US" altLang="zh-CN" sz="4400" dirty="0">
                <a:solidFill>
                  <a:schemeClr val="tx1"/>
                </a:solidFill>
                <a:latin typeface="宋体" panose="02010600030101010101" pitchFamily="2" charset="-122"/>
                <a:ea typeface="宋体" panose="02010600030101010101" pitchFamily="2" charset="-122"/>
              </a:rPr>
              <a:t>            for k in range(1,n):</a:t>
            </a:r>
          </a:p>
          <a:p>
            <a:pPr algn="l"/>
            <a:r>
              <a:rPr lang="en-US" altLang="zh-CN" sz="4400" dirty="0">
                <a:solidFill>
                  <a:schemeClr val="tx1"/>
                </a:solidFill>
                <a:latin typeface="宋体" panose="02010600030101010101" pitchFamily="2" charset="-122"/>
                <a:ea typeface="宋体" panose="02010600030101010101" pitchFamily="2" charset="-122"/>
              </a:rPr>
              <a:t>                if S - (1 &lt;&lt; j) &gt;&gt; k &amp; 1 and </a:t>
            </a:r>
            <a:r>
              <a:rPr lang="en-US" altLang="zh-CN" sz="4400" dirty="0" err="1">
                <a:solidFill>
                  <a:schemeClr val="tx1"/>
                </a:solidFill>
                <a:latin typeface="宋体" panose="02010600030101010101" pitchFamily="2" charset="-122"/>
                <a:ea typeface="宋体" panose="02010600030101010101" pitchFamily="2" charset="-122"/>
              </a:rPr>
              <a:t>dist</a:t>
            </a:r>
            <a:r>
              <a:rPr lang="en-US" altLang="zh-CN" sz="4400" dirty="0">
                <a:solidFill>
                  <a:schemeClr val="tx1"/>
                </a:solidFill>
                <a:latin typeface="宋体" panose="02010600030101010101" pitchFamily="2" charset="-122"/>
                <a:ea typeface="宋体" panose="02010600030101010101" pitchFamily="2" charset="-122"/>
              </a:rPr>
              <a:t>[k][j]: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[S][j]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[S - (1 &lt;&lt; j)][k]</a:t>
            </a:r>
          </a:p>
          <a:p>
            <a:pPr algn="l"/>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range(2,n):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[m-2][</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2" name="矩形标注 1"/>
          <p:cNvSpPr/>
          <p:nvPr/>
        </p:nvSpPr>
        <p:spPr>
          <a:xfrm>
            <a:off x="13463009" y="1724977"/>
            <a:ext cx="8779565" cy="5864086"/>
          </a:xfrm>
          <a:prstGeom prst="wedgeRectCallout">
            <a:avLst>
              <a:gd name="adj1" fmla="val -35417"/>
              <a:gd name="adj2" fmla="val 65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gn="l">
              <a:buFont typeface="Arial" panose="020B0604020202020204" pitchFamily="34" charset="0"/>
              <a:buChar char="•"/>
            </a:pPr>
            <a:r>
              <a:rPr lang="zh-CN" altLang="en-US" sz="4800" dirty="0">
                <a:solidFill>
                  <a:srgbClr val="FFFF00"/>
                </a:solidFill>
              </a:rPr>
              <a:t>复杂</a:t>
            </a:r>
            <a:r>
              <a:rPr lang="zh-CN" altLang="en-US" sz="4800" dirty="0" smtClean="0">
                <a:solidFill>
                  <a:srgbClr val="FFFF00"/>
                </a:solidFill>
              </a:rPr>
              <a:t>度：</a:t>
            </a:r>
            <a:r>
              <a:rPr lang="en-US" altLang="zh-CN" sz="4800" dirty="0" smtClean="0">
                <a:solidFill>
                  <a:srgbClr val="FFFF00"/>
                </a:solidFill>
              </a:rPr>
              <a:t>3</a:t>
            </a:r>
            <a:r>
              <a:rPr lang="zh-CN" altLang="en-US" sz="4800" dirty="0" smtClean="0">
                <a:solidFill>
                  <a:srgbClr val="FFFF00"/>
                </a:solidFill>
              </a:rPr>
              <a:t>个</a:t>
            </a:r>
            <a:r>
              <a:rPr lang="en-US" altLang="zh-CN" sz="4800" dirty="0">
                <a:solidFill>
                  <a:srgbClr val="FFFF00"/>
                </a:solidFill>
              </a:rPr>
              <a:t>for</a:t>
            </a:r>
            <a:r>
              <a:rPr lang="zh-CN" altLang="en-US" sz="4800" dirty="0" smtClean="0">
                <a:solidFill>
                  <a:srgbClr val="FFFF00"/>
                </a:solidFill>
              </a:rPr>
              <a:t>循环 </a:t>
            </a:r>
            <a:r>
              <a:rPr lang="en-US" altLang="zh-CN" sz="4800" dirty="0" smtClean="0">
                <a:solidFill>
                  <a:srgbClr val="FFFF00"/>
                </a:solidFill>
              </a:rPr>
              <a:t>mn</a:t>
            </a:r>
            <a:r>
              <a:rPr lang="en-US" altLang="zh-CN" sz="4800" baseline="30000" dirty="0" smtClean="0">
                <a:solidFill>
                  <a:srgbClr val="FFFF00"/>
                </a:solidFill>
              </a:rPr>
              <a:t>2</a:t>
            </a:r>
            <a:r>
              <a:rPr lang="en-US" altLang="zh-CN" sz="4800" dirty="0" smtClean="0">
                <a:solidFill>
                  <a:srgbClr val="FFFF00"/>
                </a:solidFill>
              </a:rPr>
              <a:t>=2</a:t>
            </a:r>
            <a:r>
              <a:rPr lang="en-US" altLang="zh-CN" sz="4800" baseline="30000" dirty="0" smtClean="0">
                <a:solidFill>
                  <a:srgbClr val="FFFF00"/>
                </a:solidFill>
              </a:rPr>
              <a:t>21</a:t>
            </a:r>
            <a:r>
              <a:rPr lang="en-US" altLang="zh-CN" sz="4800" dirty="0" smtClean="0">
                <a:solidFill>
                  <a:srgbClr val="FFFF00"/>
                </a:solidFill>
              </a:rPr>
              <a:t>21</a:t>
            </a:r>
            <a:r>
              <a:rPr lang="en-US" altLang="zh-CN" sz="4800" baseline="30000" dirty="0" smtClean="0">
                <a:solidFill>
                  <a:srgbClr val="FFFF00"/>
                </a:solidFill>
              </a:rPr>
              <a:t>2</a:t>
            </a:r>
            <a:r>
              <a:rPr lang="en-US" altLang="zh-CN" sz="4800" dirty="0">
                <a:solidFill>
                  <a:srgbClr val="FFFF00"/>
                </a:solidFill>
              </a:rPr>
              <a:t>=924,844,032</a:t>
            </a:r>
            <a:endParaRPr lang="en-US" altLang="zh-CN" sz="4800" dirty="0" smtClean="0">
              <a:solidFill>
                <a:srgbClr val="FFFF00"/>
              </a:solidFill>
            </a:endParaRPr>
          </a:p>
          <a:p>
            <a:pPr marL="685800" indent="-685800" algn="l">
              <a:buFont typeface="Arial" panose="020B0604020202020204" pitchFamily="34" charset="0"/>
              <a:buChar char="•"/>
            </a:pPr>
            <a:r>
              <a:rPr lang="zh-CN" altLang="en-US" sz="4800" dirty="0" smtClean="0">
                <a:solidFill>
                  <a:srgbClr val="FFFF00"/>
                </a:solidFill>
              </a:rPr>
              <a:t>运行时间</a:t>
            </a:r>
            <a:r>
              <a:rPr lang="zh-CN" altLang="en-US" sz="4800" dirty="0">
                <a:solidFill>
                  <a:srgbClr val="FFFF00"/>
                </a:solidFill>
              </a:rPr>
              <a:t>长达</a:t>
            </a:r>
            <a:r>
              <a:rPr lang="en-US" altLang="zh-CN" sz="4800" dirty="0" smtClean="0">
                <a:solidFill>
                  <a:srgbClr val="FFFF00"/>
                </a:solidFill>
              </a:rPr>
              <a:t>10</a:t>
            </a:r>
            <a:r>
              <a:rPr lang="zh-CN" altLang="en-US" sz="4800" dirty="0" smtClean="0">
                <a:solidFill>
                  <a:srgbClr val="FFFF00"/>
                </a:solidFill>
              </a:rPr>
              <a:t>分钟</a:t>
            </a:r>
            <a:endParaRPr lang="en-US" altLang="zh-CN" sz="4800" dirty="0" smtClean="0">
              <a:solidFill>
                <a:srgbClr val="FFFF00"/>
              </a:solidFill>
            </a:endParaRPr>
          </a:p>
          <a:p>
            <a:pPr marL="685800" indent="-685800" algn="l">
              <a:buFont typeface="Arial" panose="020B0604020202020204" pitchFamily="34" charset="0"/>
              <a:buChar char="•"/>
            </a:pPr>
            <a:r>
              <a:rPr lang="zh-CN" altLang="en-US" sz="4800" dirty="0" smtClean="0">
                <a:solidFill>
                  <a:srgbClr val="FFFF00"/>
                </a:solidFill>
              </a:rPr>
              <a:t>这题</a:t>
            </a:r>
            <a:r>
              <a:rPr lang="zh-CN" altLang="en-US" sz="4800" dirty="0">
                <a:solidFill>
                  <a:srgbClr val="FFFF00"/>
                </a:solidFill>
              </a:rPr>
              <a:t>用</a:t>
            </a:r>
            <a:r>
              <a:rPr lang="en-US" altLang="zh-CN" sz="4800" dirty="0">
                <a:solidFill>
                  <a:srgbClr val="FFFF00"/>
                </a:solidFill>
              </a:rPr>
              <a:t>python</a:t>
            </a:r>
            <a:r>
              <a:rPr lang="zh-CN" altLang="en-US" sz="4800" dirty="0">
                <a:solidFill>
                  <a:srgbClr val="FFFF00"/>
                </a:solidFill>
              </a:rPr>
              <a:t>很</a:t>
            </a:r>
            <a:r>
              <a:rPr lang="zh-CN" altLang="en-US" sz="4800" dirty="0" smtClean="0">
                <a:solidFill>
                  <a:srgbClr val="FFFF00"/>
                </a:solidFill>
              </a:rPr>
              <a:t>慢，如果用</a:t>
            </a:r>
            <a:r>
              <a:rPr lang="en-US" altLang="zh-CN" sz="4800" dirty="0" smtClean="0">
                <a:solidFill>
                  <a:srgbClr val="FFFF00"/>
                </a:solidFill>
              </a:rPr>
              <a:t>C</a:t>
            </a:r>
            <a:r>
              <a:rPr lang="zh-CN" altLang="en-US" sz="4800" dirty="0" smtClean="0">
                <a:solidFill>
                  <a:srgbClr val="FFFF00"/>
                </a:solidFill>
              </a:rPr>
              <a:t>写，只需运行</a:t>
            </a:r>
            <a:r>
              <a:rPr lang="en-US" altLang="zh-CN" sz="4800" dirty="0" smtClean="0">
                <a:solidFill>
                  <a:srgbClr val="FFFF00"/>
                </a:solidFill>
              </a:rPr>
              <a:t>10</a:t>
            </a:r>
            <a:r>
              <a:rPr lang="zh-CN" altLang="en-US" sz="4800" dirty="0" smtClean="0">
                <a:solidFill>
                  <a:srgbClr val="FFFF00"/>
                </a:solidFill>
              </a:rPr>
              <a:t>秒</a:t>
            </a:r>
            <a:endParaRPr lang="en-US" altLang="zh-CN" sz="4800" dirty="0" smtClean="0">
              <a:solidFill>
                <a:srgbClr val="FFFF00"/>
              </a:solidFill>
            </a:endParaRPr>
          </a:p>
          <a:p>
            <a:pPr marL="685800" indent="-685800" algn="l">
              <a:buFont typeface="Arial" panose="020B0604020202020204" pitchFamily="34" charset="0"/>
              <a:buChar char="•"/>
            </a:pPr>
            <a:r>
              <a:rPr lang="zh-CN" altLang="en-US" sz="4800" dirty="0" smtClean="0">
                <a:solidFill>
                  <a:srgbClr val="FF0000"/>
                </a:solidFill>
              </a:rPr>
              <a:t>如果我出题，不会在</a:t>
            </a:r>
            <a:r>
              <a:rPr lang="en-US" altLang="zh-CN" sz="4800" dirty="0" smtClean="0">
                <a:solidFill>
                  <a:srgbClr val="FF0000"/>
                </a:solidFill>
              </a:rPr>
              <a:t>python</a:t>
            </a:r>
            <a:r>
              <a:rPr lang="zh-CN" altLang="en-US" sz="4800" dirty="0" smtClean="0">
                <a:solidFill>
                  <a:srgbClr val="FF0000"/>
                </a:solidFill>
              </a:rPr>
              <a:t>组中出状态压缩</a:t>
            </a:r>
            <a:r>
              <a:rPr lang="en-US" altLang="zh-CN" sz="4800" dirty="0" smtClean="0">
                <a:solidFill>
                  <a:srgbClr val="FF0000"/>
                </a:solidFill>
              </a:rPr>
              <a:t>DP</a:t>
            </a:r>
            <a:endParaRPr lang="zh-CN" altLang="en-US" sz="4800" dirty="0">
              <a:solidFill>
                <a:srgbClr val="FF0000"/>
              </a:solidFill>
            </a:endParaRPr>
          </a:p>
        </p:txBody>
      </p:sp>
    </p:spTree>
    <p:custDataLst>
      <p:tags r:id="rId1"/>
    </p:custDataLst>
    <p:extLst>
      <p:ext uri="{BB962C8B-B14F-4D97-AF65-F5344CB8AC3E}">
        <p14:creationId xmlns:p14="http://schemas.microsoft.com/office/powerpoint/2010/main" val="495280259"/>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7.5 </a:t>
              </a:r>
              <a:r>
                <a:rPr lang="zh-CN" altLang="en-US" sz="5600" b="1" spc="600" dirty="0" smtClean="0">
                  <a:solidFill>
                    <a:schemeClr val="bg1"/>
                  </a:solidFill>
                  <a:latin typeface="宋体" panose="02010600030101010101" pitchFamily="2" charset="-122"/>
                  <a:ea typeface="宋体" panose="02010600030101010101" pitchFamily="2" charset="-122"/>
                </a:rPr>
                <a:t>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6" y="3296471"/>
            <a:ext cx="16841745" cy="9233297"/>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树形</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：非线性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树这种数据结构上进行的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场景：给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出一棵树，要求以最少的代价（或取得最大收益）完成给定的操作</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类问题规模较大</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暴力枚举效率低无法胜任</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贪心算法不能得到最优解，因此需要用动态规划。</a:t>
            </a: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树上</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做</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非常合适：树</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本身有“子结构”性质（树和子树），具有递归性，符合</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的性质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相比</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，树形</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的状态转移方程更加直观。 </a:t>
            </a:r>
          </a:p>
        </p:txBody>
      </p:sp>
      <p:pic>
        <p:nvPicPr>
          <p:cNvPr id="9" name="图片 8"/>
          <p:cNvPicPr>
            <a:picLocks noChangeAspect="1"/>
          </p:cNvPicPr>
          <p:nvPr/>
        </p:nvPicPr>
        <p:blipFill>
          <a:blip r:embed="rId5"/>
          <a:stretch>
            <a:fillRect/>
          </a:stretch>
        </p:blipFill>
        <p:spPr>
          <a:xfrm>
            <a:off x="17948342" y="6634264"/>
            <a:ext cx="6435023" cy="4136800"/>
          </a:xfrm>
          <a:prstGeom prst="rect">
            <a:avLst/>
          </a:prstGeom>
        </p:spPr>
      </p:pic>
    </p:spTree>
    <p:custDataLst>
      <p:tags r:id="rId1"/>
    </p:custDataLst>
    <p:extLst>
      <p:ext uri="{BB962C8B-B14F-4D97-AF65-F5344CB8AC3E}">
        <p14:creationId xmlns:p14="http://schemas.microsoft.com/office/powerpoint/2010/main" val="31990655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1716"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生命之树 </a:t>
              </a:r>
              <a:r>
                <a:rPr lang="en-US" altLang="zh-CN" sz="5600" b="1" spc="600" dirty="0">
                  <a:solidFill>
                    <a:schemeClr val="bg1"/>
                  </a:solidFill>
                  <a:latin typeface="宋体" panose="02010600030101010101" pitchFamily="2" charset="-122"/>
                  <a:ea typeface="宋体" panose="02010600030101010101" pitchFamily="2" charset="-122"/>
                </a:rPr>
                <a:t>2015</a:t>
              </a:r>
              <a:r>
                <a:rPr lang="zh-CN" altLang="en-US" sz="5600" b="1" spc="600" dirty="0">
                  <a:solidFill>
                    <a:schemeClr val="bg1"/>
                  </a:solidFill>
                  <a:latin typeface="宋体" panose="02010600030101010101" pitchFamily="2" charset="-122"/>
                  <a:ea typeface="宋体" panose="02010600030101010101" pitchFamily="2" charset="-122"/>
                </a:rPr>
                <a:t>年第六届省赛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131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390699" y="2587848"/>
            <a:ext cx="21605487" cy="1091414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在</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森林里，有一棵生命之树。每棵树的每个结点（叶子</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也是结点</a:t>
            </a:r>
            <a:r>
              <a:rPr lang="zh-CN" altLang="en-US" sz="4400" dirty="0">
                <a:latin typeface="宋体" panose="02010600030101010101" pitchFamily="2" charset="-122"/>
                <a:ea typeface="宋体" panose="02010600030101010101" pitchFamily="2" charset="-122"/>
                <a:cs typeface="Times New Roman" panose="02020603050405020304" pitchFamily="18" charset="0"/>
              </a:rPr>
              <a:t>）上，都标了一个整数，代表这个点的和谐值。要在这棵树内选出一个非空节点集</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，使得对于</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中的任意两个点</a:t>
            </a:r>
            <a:r>
              <a:rPr lang="en-US" altLang="zh-CN" sz="4400" dirty="0">
                <a:latin typeface="宋体" panose="02010600030101010101" pitchFamily="2" charset="-122"/>
                <a:ea typeface="宋体" panose="02010600030101010101" pitchFamily="2" charset="-122"/>
                <a:cs typeface="Times New Roman" panose="02020603050405020304" pitchFamily="18" charset="0"/>
              </a:rPr>
              <a:t>a, b</a:t>
            </a:r>
            <a:r>
              <a:rPr lang="zh-CN" altLang="en-US" sz="4400" dirty="0">
                <a:latin typeface="宋体" panose="02010600030101010101" pitchFamily="2" charset="-122"/>
                <a:ea typeface="宋体" panose="02010600030101010101" pitchFamily="2" charset="-122"/>
                <a:cs typeface="Times New Roman" panose="02020603050405020304" pitchFamily="18" charset="0"/>
              </a:rPr>
              <a:t>，都存在一个点列</a:t>
            </a:r>
            <a:r>
              <a:rPr lang="en-US" altLang="zh-CN" sz="4400" dirty="0">
                <a:latin typeface="宋体" panose="02010600030101010101" pitchFamily="2" charset="-122"/>
                <a:ea typeface="宋体" panose="02010600030101010101" pitchFamily="2" charset="-122"/>
                <a:cs typeface="Times New Roman" panose="02020603050405020304" pitchFamily="18" charset="0"/>
              </a:rPr>
              <a:t>a, v1, v2, ..., </a:t>
            </a:r>
            <a:r>
              <a:rPr lang="en-US" altLang="zh-CN" sz="4400" dirty="0" err="1">
                <a:latin typeface="宋体" panose="02010600030101010101" pitchFamily="2" charset="-122"/>
                <a:ea typeface="宋体" panose="02010600030101010101" pitchFamily="2" charset="-122"/>
                <a:cs typeface="Times New Roman" panose="02020603050405020304" pitchFamily="18" charset="0"/>
              </a:rPr>
              <a:t>vk</a:t>
            </a:r>
            <a:r>
              <a:rPr lang="en-US" altLang="zh-CN" sz="4400" dirty="0">
                <a:latin typeface="宋体" panose="02010600030101010101" pitchFamily="2" charset="-122"/>
                <a:ea typeface="宋体" panose="02010600030101010101" pitchFamily="2" charset="-122"/>
                <a:cs typeface="Times New Roman" panose="02020603050405020304" pitchFamily="18" charset="0"/>
              </a:rPr>
              <a:t>, b</a:t>
            </a:r>
            <a:r>
              <a:rPr lang="zh-CN" altLang="en-US" sz="4400" dirty="0">
                <a:latin typeface="宋体" panose="02010600030101010101" pitchFamily="2" charset="-122"/>
                <a:ea typeface="宋体" panose="02010600030101010101" pitchFamily="2" charset="-122"/>
                <a:cs typeface="Times New Roman" panose="02020603050405020304" pitchFamily="18" charset="0"/>
              </a:rPr>
              <a:t>使得这个点列中的每个点都是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里面的元素，且序列中相邻两个点间有一条边相连。在这个前提下，要使得</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中的点所对应的整数的和尽量大。这个最大的和就是生命之树的评分</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。写</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一个程序来计算一棵树的分数。 </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输入格式</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第一行一个整数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表示这棵树有</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个结点，</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0&lt;n≤10</a:t>
            </a:r>
            <a:r>
              <a:rPr lang="en-US" altLang="zh-CN" sz="4400" baseline="30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5</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第二行</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个整数，依次表示每个结点的评分，每个结点的评分不超过</a:t>
            </a:r>
            <a:r>
              <a:rPr lang="en-US" altLang="zh-CN" sz="4400" dirty="0">
                <a:latin typeface="宋体" panose="02010600030101010101" pitchFamily="2" charset="-122"/>
                <a:ea typeface="宋体" panose="02010600030101010101" pitchFamily="2" charset="-122"/>
                <a:cs typeface="Times New Roman" panose="02020603050405020304" pitchFamily="18" charset="0"/>
              </a:rPr>
              <a:t>10</a:t>
            </a:r>
            <a:r>
              <a:rPr lang="en-US" altLang="zh-CN" sz="4400" baseline="30000" dirty="0">
                <a:latin typeface="宋体" panose="02010600030101010101" pitchFamily="2" charset="-122"/>
                <a:ea typeface="宋体" panose="02010600030101010101" pitchFamily="2" charset="-122"/>
                <a:cs typeface="Times New Roman" panose="02020603050405020304" pitchFamily="18" charset="0"/>
              </a:rPr>
              <a:t>6</a:t>
            </a:r>
            <a:r>
              <a:rPr lang="zh-CN" altLang="en-US" sz="4400" dirty="0">
                <a:latin typeface="宋体" panose="02010600030101010101" pitchFamily="2" charset="-122"/>
                <a:ea typeface="宋体" panose="02010600030101010101" pitchFamily="2" charset="-122"/>
                <a:cs typeface="Times New Roman" panose="02020603050405020304" pitchFamily="18" charset="0"/>
              </a:rPr>
              <a:t>。接下来</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行，每行</a:t>
            </a:r>
            <a:r>
              <a:rPr lang="en-US" altLang="zh-CN" sz="4400" dirty="0">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u, v</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，表示存在一条</a:t>
            </a:r>
            <a:r>
              <a:rPr lang="en-US" altLang="zh-CN" sz="4400" dirty="0">
                <a:latin typeface="宋体" panose="02010600030101010101" pitchFamily="2" charset="-122"/>
                <a:ea typeface="宋体" panose="02010600030101010101" pitchFamily="2" charset="-122"/>
                <a:cs typeface="Times New Roman" panose="02020603050405020304" pitchFamily="18" charset="0"/>
              </a:rPr>
              <a:t>u</a:t>
            </a:r>
            <a:r>
              <a:rPr lang="zh-CN" altLang="en-US" sz="4400" dirty="0">
                <a:latin typeface="宋体" panose="02010600030101010101" pitchFamily="2" charset="-122"/>
                <a:ea typeface="宋体" panose="02010600030101010101" pitchFamily="2" charset="-122"/>
                <a:cs typeface="Times New Roman" panose="02020603050405020304" pitchFamily="18" charset="0"/>
              </a:rPr>
              <a:t>到</a:t>
            </a:r>
            <a:r>
              <a:rPr lang="en-US" altLang="zh-CN" sz="4400" dirty="0">
                <a:latin typeface="宋体" panose="02010600030101010101" pitchFamily="2" charset="-122"/>
                <a:ea typeface="宋体" panose="02010600030101010101" pitchFamily="2" charset="-122"/>
                <a:cs typeface="Times New Roman" panose="02020603050405020304" pitchFamily="18" charset="0"/>
              </a:rPr>
              <a:t>v</a:t>
            </a:r>
            <a:r>
              <a:rPr lang="zh-CN" altLang="en-US" sz="4400" dirty="0">
                <a:latin typeface="宋体" panose="02010600030101010101" pitchFamily="2" charset="-122"/>
                <a:ea typeface="宋体" panose="02010600030101010101" pitchFamily="2" charset="-122"/>
                <a:cs typeface="Times New Roman" panose="02020603050405020304" pitchFamily="18" charset="0"/>
              </a:rPr>
              <a:t>的边。由于这是一棵树，所以是不存在环的。</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输出格式</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输出一行一个数，表示这棵树的分数。</a:t>
            </a:r>
          </a:p>
        </p:txBody>
      </p:sp>
    </p:spTree>
    <p:custDataLst>
      <p:tags r:id="rId1"/>
    </p:custDataLst>
    <p:extLst>
      <p:ext uri="{BB962C8B-B14F-4D97-AF65-F5344CB8AC3E}">
        <p14:creationId xmlns:p14="http://schemas.microsoft.com/office/powerpoint/2010/main" val="2556631972"/>
      </p:ext>
    </p:extLst>
  </p:cSld>
  <p:clrMapOvr>
    <a:masterClrMapping/>
  </p:clrMapOvr>
  <p:transition spd="slow" advClick="0" advTm="1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的两个特征</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598202" y="2690077"/>
            <a:ext cx="21033198" cy="9256758"/>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a:t>
            </a:r>
            <a:r>
              <a:rPr lang="zh-CN" altLang="en-US" sz="4800" dirty="0">
                <a:latin typeface="宋体" panose="02010600030101010101" pitchFamily="2" charset="-122"/>
                <a:ea typeface="宋体" panose="02010600030101010101" pitchFamily="2" charset="-122"/>
              </a:rPr>
              <a:t>）重叠子问题</a:t>
            </a:r>
            <a:r>
              <a:rPr lang="zh-CN" altLang="en-US" sz="4800" dirty="0" smtClean="0">
                <a:latin typeface="宋体" panose="02010600030101010101" pitchFamily="2" charset="-122"/>
                <a:ea typeface="宋体" panose="02010600030101010101" pitchFamily="2" charset="-122"/>
              </a:rPr>
              <a:t>。子</a:t>
            </a:r>
            <a:r>
              <a:rPr lang="zh-CN" altLang="en-US" sz="4800" dirty="0">
                <a:latin typeface="宋体" panose="02010600030101010101" pitchFamily="2" charset="-122"/>
                <a:ea typeface="宋体" panose="02010600030101010101" pitchFamily="2" charset="-122"/>
              </a:rPr>
              <a:t>问题是原大问题的小版本，计算步骤完全一样</a:t>
            </a:r>
            <a:r>
              <a:rPr lang="zh-CN" altLang="en-US" sz="4800" dirty="0" smtClean="0">
                <a:latin typeface="宋体" panose="02010600030101010101" pitchFamily="2" charset="-122"/>
                <a:ea typeface="宋体" panose="02010600030101010101" pitchFamily="2" charset="-122"/>
              </a:rPr>
              <a:t>；计算</a:t>
            </a:r>
            <a:r>
              <a:rPr lang="zh-CN" altLang="en-US" sz="4800" dirty="0">
                <a:latin typeface="宋体" panose="02010600030101010101" pitchFamily="2" charset="-122"/>
                <a:ea typeface="宋体" panose="02010600030101010101" pitchFamily="2" charset="-122"/>
              </a:rPr>
              <a:t>大问题的时候，需要多次重复计算小问题</a:t>
            </a:r>
            <a:r>
              <a:rPr lang="zh-CN" altLang="en-US" sz="4800" dirty="0" smtClean="0">
                <a:latin typeface="宋体" panose="02010600030101010101" pitchFamily="2" charset="-122"/>
                <a:ea typeface="宋体" panose="02010600030101010101" pitchFamily="2" charset="-122"/>
              </a:rPr>
              <a:t>。 </a:t>
            </a:r>
            <a:endParaRPr lang="zh-CN" altLang="en-US" sz="4800" dirty="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一</a:t>
            </a:r>
            <a:r>
              <a:rPr lang="zh-CN" altLang="en-US" sz="4800" dirty="0">
                <a:latin typeface="宋体" panose="02010600030101010101" pitchFamily="2" charset="-122"/>
                <a:ea typeface="宋体" panose="02010600030101010101" pitchFamily="2" charset="-122"/>
              </a:rPr>
              <a:t>个子问题的多次计算，耗费了大量时间。用</a:t>
            </a:r>
            <a:r>
              <a:rPr lang="en-US" altLang="zh-CN" sz="4800" dirty="0">
                <a:latin typeface="宋体" panose="02010600030101010101" pitchFamily="2" charset="-122"/>
                <a:ea typeface="宋体" panose="02010600030101010101" pitchFamily="2" charset="-122"/>
              </a:rPr>
              <a:t>DP</a:t>
            </a:r>
            <a:r>
              <a:rPr lang="zh-CN" altLang="en-US" sz="4800" dirty="0">
                <a:latin typeface="宋体" panose="02010600030101010101" pitchFamily="2" charset="-122"/>
                <a:ea typeface="宋体" panose="02010600030101010101" pitchFamily="2" charset="-122"/>
              </a:rPr>
              <a:t>处理重叠子问题，每个子问题只需要计算一次，从而避免了重复计算，这就是</a:t>
            </a:r>
            <a:r>
              <a:rPr lang="en-US" altLang="zh-CN" sz="4800" dirty="0">
                <a:latin typeface="宋体" panose="02010600030101010101" pitchFamily="2" charset="-122"/>
                <a:ea typeface="宋体" panose="02010600030101010101" pitchFamily="2" charset="-122"/>
              </a:rPr>
              <a:t>DP</a:t>
            </a:r>
            <a:r>
              <a:rPr lang="zh-CN" altLang="en-US" sz="4800" dirty="0">
                <a:latin typeface="宋体" panose="02010600030101010101" pitchFamily="2" charset="-122"/>
                <a:ea typeface="宋体" panose="02010600030101010101" pitchFamily="2" charset="-122"/>
              </a:rPr>
              <a:t>效率高的原因</a:t>
            </a:r>
            <a:r>
              <a:rPr lang="zh-CN" altLang="en-US" sz="4800" dirty="0" smtClean="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	</a:t>
            </a:r>
          </a:p>
          <a:p>
            <a:pPr marL="0" indent="0">
              <a:lnSpc>
                <a:spcPct val="150000"/>
              </a:lnSpc>
              <a:spcBef>
                <a:spcPts val="0"/>
              </a:spcBef>
              <a:buNone/>
            </a:pP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2</a:t>
            </a:r>
            <a:r>
              <a:rPr lang="zh-CN" altLang="en-US" sz="4800" dirty="0">
                <a:latin typeface="宋体" panose="02010600030101010101" pitchFamily="2" charset="-122"/>
                <a:ea typeface="宋体" panose="02010600030101010101" pitchFamily="2" charset="-122"/>
              </a:rPr>
              <a:t>）最优子结构</a:t>
            </a:r>
            <a:r>
              <a:rPr lang="zh-CN" altLang="en-US" sz="4800" dirty="0" smtClean="0">
                <a:latin typeface="宋体" panose="02010600030101010101" pitchFamily="2" charset="-122"/>
                <a:ea typeface="宋体" panose="02010600030101010101" pitchFamily="2" charset="-122"/>
              </a:rPr>
              <a:t>。首先</a:t>
            </a:r>
            <a:r>
              <a:rPr lang="zh-CN" altLang="en-US" sz="4800" dirty="0">
                <a:latin typeface="宋体" panose="02010600030101010101" pitchFamily="2" charset="-122"/>
                <a:ea typeface="宋体" panose="02010600030101010101" pitchFamily="2" charset="-122"/>
              </a:rPr>
              <a:t>，大问题的最优解包含小问题的最优解；其次，可以通过小问题的最优解推导出大问题的最优解。</a:t>
            </a:r>
            <a:endParaRPr lang="zh-CN" altLang="zh-CN" sz="60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372253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思路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765286"/>
            <a:ext cx="1652080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题目</a:t>
            </a:r>
            <a:r>
              <a:rPr lang="zh-CN" altLang="en-US" dirty="0" smtClean="0"/>
              <a:t>大意：</a:t>
            </a:r>
            <a:r>
              <a:rPr lang="zh-CN" altLang="en-US" dirty="0"/>
              <a:t>一棵无根树，求出一个子树，使得所有结点的权值之和最大。</a:t>
            </a:r>
          </a:p>
          <a:p>
            <a:pPr>
              <a:lnSpc>
                <a:spcPct val="150000"/>
              </a:lnSpc>
              <a:spcBef>
                <a:spcPts val="0"/>
              </a:spcBef>
            </a:pPr>
            <a:r>
              <a:rPr lang="zh-CN" altLang="en-US" dirty="0" smtClean="0"/>
              <a:t>定义</a:t>
            </a:r>
            <a:r>
              <a:rPr lang="zh-CN" altLang="en-US" dirty="0"/>
              <a:t>状态</a:t>
            </a:r>
            <a:r>
              <a:rPr lang="en-US" altLang="zh-CN" dirty="0" err="1"/>
              <a:t>dp</a:t>
            </a:r>
            <a:r>
              <a:rPr lang="en-US" altLang="zh-CN" dirty="0" smtClean="0"/>
              <a:t>[]</a:t>
            </a:r>
            <a:r>
              <a:rPr lang="zh-CN" altLang="en-US" dirty="0" smtClean="0"/>
              <a:t>：</a:t>
            </a:r>
            <a:r>
              <a:rPr lang="en-US" altLang="zh-CN" dirty="0" err="1" smtClean="0"/>
              <a:t>dp</a:t>
            </a:r>
            <a:r>
              <a:rPr lang="en-US" altLang="zh-CN" dirty="0" smtClean="0"/>
              <a:t>[</a:t>
            </a:r>
            <a:r>
              <a:rPr lang="en-US" altLang="zh-CN" dirty="0" err="1" smtClean="0"/>
              <a:t>i</a:t>
            </a:r>
            <a:r>
              <a:rPr lang="en-US" altLang="zh-CN" dirty="0"/>
              <a:t>]</a:t>
            </a:r>
            <a:r>
              <a:rPr lang="zh-CN" altLang="en-US" dirty="0"/>
              <a:t>表示以</a:t>
            </a:r>
            <a:r>
              <a:rPr lang="en-US" altLang="zh-CN" dirty="0" err="1"/>
              <a:t>i</a:t>
            </a:r>
            <a:r>
              <a:rPr lang="zh-CN" altLang="en-US" dirty="0"/>
              <a:t>为根的子树的最大权值之和。</a:t>
            </a:r>
          </a:p>
          <a:p>
            <a:pPr>
              <a:lnSpc>
                <a:spcPct val="150000"/>
              </a:lnSpc>
              <a:spcBef>
                <a:spcPts val="0"/>
              </a:spcBef>
            </a:pPr>
            <a:endParaRPr lang="en-US" altLang="zh-CN" dirty="0" smtClean="0"/>
          </a:p>
          <a:p>
            <a:pPr>
              <a:lnSpc>
                <a:spcPct val="150000"/>
              </a:lnSpc>
              <a:spcBef>
                <a:spcPts val="0"/>
              </a:spcBef>
            </a:pPr>
            <a:r>
              <a:rPr lang="zh-CN" altLang="en-US" dirty="0" smtClean="0"/>
              <a:t>状态</a:t>
            </a:r>
            <a:r>
              <a:rPr lang="zh-CN" altLang="en-US" dirty="0"/>
              <a:t>转移：如果子结点及其子树权值和大于零，则加入到父结点</a:t>
            </a:r>
            <a:r>
              <a:rPr lang="en-US" altLang="zh-CN" dirty="0"/>
              <a:t>u</a:t>
            </a:r>
            <a:r>
              <a:rPr lang="zh-CN" altLang="en-US" dirty="0"/>
              <a:t>的权值</a:t>
            </a:r>
            <a:r>
              <a:rPr lang="zh-CN" altLang="en-US" dirty="0" smtClean="0"/>
              <a:t>：</a:t>
            </a:r>
            <a:r>
              <a:rPr lang="zh-CN" altLang="en-US" dirty="0"/>
              <a:t>	</a:t>
            </a:r>
            <a:r>
              <a:rPr lang="en-US" altLang="zh-CN" dirty="0" err="1"/>
              <a:t>dp</a:t>
            </a:r>
            <a:r>
              <a:rPr lang="en-US" altLang="zh-CN" dirty="0"/>
              <a:t>[u] += </a:t>
            </a:r>
            <a:r>
              <a:rPr lang="en-US" altLang="zh-CN" dirty="0" err="1"/>
              <a:t>dp</a:t>
            </a:r>
            <a:r>
              <a:rPr lang="en-US" altLang="zh-CN" dirty="0"/>
              <a:t>[son</a:t>
            </a:r>
            <a:r>
              <a:rPr lang="en-US" altLang="zh-CN" dirty="0" smtClean="0"/>
              <a:t>]</a:t>
            </a:r>
            <a:endParaRPr lang="en-US" altLang="zh-CN" dirty="0"/>
          </a:p>
          <a:p>
            <a:pPr>
              <a:lnSpc>
                <a:spcPct val="150000"/>
              </a:lnSpc>
              <a:spcBef>
                <a:spcPts val="0"/>
              </a:spcBef>
            </a:pPr>
            <a:endParaRPr lang="en-US" altLang="zh-CN" dirty="0" smtClean="0"/>
          </a:p>
          <a:p>
            <a:pPr>
              <a:lnSpc>
                <a:spcPct val="150000"/>
              </a:lnSpc>
              <a:spcBef>
                <a:spcPts val="0"/>
              </a:spcBef>
            </a:pPr>
            <a:r>
              <a:rPr lang="zh-CN" altLang="en-US" dirty="0" smtClean="0"/>
              <a:t>一</a:t>
            </a:r>
            <a:r>
              <a:rPr lang="zh-CN" altLang="en-US" dirty="0"/>
              <a:t>个</a:t>
            </a:r>
            <a:r>
              <a:rPr lang="zh-CN" altLang="en-US" dirty="0" smtClean="0"/>
              <a:t>关键：</a:t>
            </a:r>
            <a:r>
              <a:rPr lang="zh-CN" altLang="en-US" dirty="0"/>
              <a:t>这是一棵无根树，以任意一个结点为根做</a:t>
            </a:r>
            <a:r>
              <a:rPr lang="en-US" altLang="zh-CN" dirty="0"/>
              <a:t>DFS</a:t>
            </a:r>
            <a:r>
              <a:rPr lang="zh-CN" altLang="en-US" dirty="0"/>
              <a:t>，求得的最大权值和都是一样的。</a:t>
            </a:r>
          </a:p>
        </p:txBody>
      </p:sp>
      <p:pic>
        <p:nvPicPr>
          <p:cNvPr id="9" name="图片 8"/>
          <p:cNvPicPr>
            <a:picLocks noChangeAspect="1"/>
          </p:cNvPicPr>
          <p:nvPr/>
        </p:nvPicPr>
        <p:blipFill>
          <a:blip r:embed="rId5"/>
          <a:stretch>
            <a:fillRect/>
          </a:stretch>
        </p:blipFill>
        <p:spPr>
          <a:xfrm>
            <a:off x="17161483" y="5875506"/>
            <a:ext cx="7221882" cy="4642638"/>
          </a:xfrm>
          <a:prstGeom prst="rect">
            <a:avLst/>
          </a:prstGeom>
        </p:spPr>
      </p:pic>
    </p:spTree>
    <p:custDataLst>
      <p:tags r:id="rId1"/>
    </p:custDataLst>
    <p:extLst>
      <p:ext uri="{BB962C8B-B14F-4D97-AF65-F5344CB8AC3E}">
        <p14:creationId xmlns:p14="http://schemas.microsoft.com/office/powerpoint/2010/main" val="31359843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281041" y="737236"/>
            <a:ext cx="5459359" cy="3477875"/>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行设置递归深度，本题的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很大，递归很深</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存图：邻接表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7723762" y="-2431916"/>
            <a:ext cx="13813278" cy="1848255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640668" y="508717"/>
            <a:ext cx="17094821" cy="12895838"/>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import sys</a:t>
            </a:r>
          </a:p>
          <a:p>
            <a:pPr algn="l"/>
            <a:r>
              <a:rPr lang="en-US" altLang="zh-CN" sz="4400" dirty="0" err="1">
                <a:solidFill>
                  <a:srgbClr val="FF0000"/>
                </a:solidFill>
                <a:latin typeface="宋体" panose="02010600030101010101" pitchFamily="2" charset="-122"/>
                <a:ea typeface="宋体" panose="02010600030101010101" pitchFamily="2" charset="-122"/>
              </a:rPr>
              <a:t>sys.setrecursionlimit</a:t>
            </a:r>
            <a:r>
              <a:rPr lang="en-US" altLang="zh-CN" sz="4400" dirty="0">
                <a:solidFill>
                  <a:srgbClr val="FF0000"/>
                </a:solidFill>
                <a:latin typeface="宋体" panose="02010600030101010101" pitchFamily="2" charset="-122"/>
                <a:ea typeface="宋体" panose="02010600030101010101" pitchFamily="2" charset="-122"/>
              </a:rPr>
              <a:t>(50020</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设置递归深度</a:t>
            </a:r>
          </a:p>
          <a:p>
            <a:pPr algn="l"/>
            <a:endParaRPr lang="zh-CN" altLang="en-US" sz="44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dfs</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u,fa</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global </a:t>
            </a:r>
            <a:r>
              <a:rPr lang="en-US" altLang="zh-CN" sz="2000" dirty="0" err="1">
                <a:solidFill>
                  <a:schemeClr val="tx1"/>
                </a:solidFill>
                <a:latin typeface="宋体" panose="02010600030101010101" pitchFamily="2" charset="-122"/>
                <a:ea typeface="宋体" panose="02010600030101010101" pitchFamily="2" charset="-122"/>
              </a:rPr>
              <a:t>ans</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a:solidFill>
                  <a:schemeClr val="tx1"/>
                </a:solidFill>
                <a:latin typeface="宋体" panose="02010600030101010101" pitchFamily="2" charset="-122"/>
                <a:ea typeface="宋体" panose="02010600030101010101" pitchFamily="2" charset="-122"/>
              </a:rPr>
              <a:t>    for son in t[u]:</a:t>
            </a:r>
          </a:p>
          <a:p>
            <a:pPr algn="l"/>
            <a:r>
              <a:rPr lang="en-US" altLang="zh-CN" sz="2000" dirty="0">
                <a:solidFill>
                  <a:schemeClr val="tx1"/>
                </a:solidFill>
                <a:latin typeface="宋体" panose="02010600030101010101" pitchFamily="2" charset="-122"/>
                <a:ea typeface="宋体" panose="02010600030101010101" pitchFamily="2" charset="-122"/>
              </a:rPr>
              <a:t>        if son != fa:</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dfs</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son,u</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if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[son] &gt; 0: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[u] +=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[son]</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max(</a:t>
            </a:r>
            <a:r>
              <a:rPr lang="en-US" altLang="zh-CN" sz="2000" dirty="0" err="1">
                <a:solidFill>
                  <a:schemeClr val="tx1"/>
                </a:solidFill>
                <a:latin typeface="宋体" panose="02010600030101010101" pitchFamily="2" charset="-122"/>
                <a:ea typeface="宋体" panose="02010600030101010101" pitchFamily="2" charset="-122"/>
              </a:rPr>
              <a:t>ans,dp</a:t>
            </a:r>
            <a:r>
              <a:rPr lang="en-US" altLang="zh-CN" sz="2000" dirty="0">
                <a:solidFill>
                  <a:schemeClr val="tx1"/>
                </a:solidFill>
                <a:latin typeface="宋体" panose="02010600030101010101" pitchFamily="2" charset="-122"/>
                <a:ea typeface="宋体" panose="02010600030101010101" pitchFamily="2" charset="-122"/>
              </a:rPr>
              <a:t>[u])</a:t>
            </a:r>
          </a:p>
          <a:p>
            <a:pPr algn="l"/>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[0]*(n+1)        #</a:t>
            </a:r>
            <a:r>
              <a:rPr lang="zh-CN" altLang="en-US" sz="4400" dirty="0">
                <a:solidFill>
                  <a:schemeClr val="tx1"/>
                </a:solidFill>
                <a:latin typeface="宋体" panose="02010600030101010101" pitchFamily="2" charset="-122"/>
                <a:ea typeface="宋体" panose="02010600030101010101" pitchFamily="2" charset="-122"/>
              </a:rPr>
              <a:t>读每个点的值，并直接当成</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来用</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[1:n] = 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 #</a:t>
            </a:r>
            <a:r>
              <a:rPr lang="zh-CN" altLang="en-US" sz="4400" dirty="0">
                <a:solidFill>
                  <a:schemeClr val="tx1"/>
                </a:solidFill>
                <a:latin typeface="宋体" panose="02010600030101010101" pitchFamily="2" charset="-122"/>
                <a:ea typeface="宋体" panose="02010600030101010101" pitchFamily="2" charset="-122"/>
              </a:rPr>
              <a:t>不用</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4400" dirty="0">
                <a:solidFill>
                  <a:schemeClr val="tx1"/>
                </a:solidFill>
                <a:latin typeface="宋体" panose="02010600030101010101" pitchFamily="2" charset="-122"/>
                <a:ea typeface="宋体" panose="02010600030101010101" pitchFamily="2" charset="-122"/>
              </a:rPr>
              <a:t>t = [[]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range(n+1)]      #t:  tree</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u,v</a:t>
            </a:r>
            <a:r>
              <a:rPr lang="en-US" altLang="zh-CN" sz="4400" dirty="0">
                <a:solidFill>
                  <a:srgbClr val="FF0000"/>
                </a:solidFill>
                <a:latin typeface="宋体" panose="02010600030101010101" pitchFamily="2" charset="-122"/>
                <a:ea typeface="宋体" panose="02010600030101010101" pitchFamily="2" charset="-122"/>
              </a:rPr>
              <a:t> = map(</a:t>
            </a:r>
            <a:r>
              <a:rPr lang="en-US" altLang="zh-CN" sz="4400" dirty="0" err="1">
                <a:solidFill>
                  <a:srgbClr val="FF0000"/>
                </a:solidFill>
                <a:latin typeface="宋体" panose="02010600030101010101" pitchFamily="2" charset="-122"/>
                <a:ea typeface="宋体" panose="02010600030101010101" pitchFamily="2" charset="-122"/>
              </a:rPr>
              <a:t>int,input</a:t>
            </a:r>
            <a:r>
              <a:rPr lang="en-US" altLang="zh-CN" sz="4400" dirty="0">
                <a:solidFill>
                  <a:srgbClr val="FF0000"/>
                </a:solidFill>
                <a:latin typeface="宋体" panose="02010600030101010101" pitchFamily="2" charset="-122"/>
                <a:ea typeface="宋体" panose="02010600030101010101" pitchFamily="2" charset="-122"/>
              </a:rPr>
              <a:t>().split())</a:t>
            </a:r>
          </a:p>
          <a:p>
            <a:pPr algn="l"/>
            <a:r>
              <a:rPr lang="en-US" altLang="zh-CN" sz="4400" dirty="0">
                <a:solidFill>
                  <a:srgbClr val="FF0000"/>
                </a:solidFill>
                <a:latin typeface="宋体" panose="02010600030101010101" pitchFamily="2" charset="-122"/>
                <a:ea typeface="宋体" panose="02010600030101010101" pitchFamily="2" charset="-122"/>
              </a:rPr>
              <a:t>    t[u].append(v)   #</a:t>
            </a:r>
            <a:r>
              <a:rPr lang="zh-CN" altLang="en-US" sz="4400" dirty="0">
                <a:solidFill>
                  <a:srgbClr val="FF0000"/>
                </a:solidFill>
                <a:latin typeface="宋体" panose="02010600030101010101" pitchFamily="2" charset="-122"/>
                <a:ea typeface="宋体" panose="02010600030101010101" pitchFamily="2" charset="-122"/>
              </a:rPr>
              <a:t>记录邻居</a:t>
            </a:r>
          </a:p>
          <a:p>
            <a:pPr algn="l"/>
            <a:r>
              <a:rPr lang="zh-CN" altLang="en-US" sz="4400" dirty="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t[v].append(u</a:t>
            </a:r>
            <a:r>
              <a:rPr lang="en-US" altLang="zh-CN" sz="4400" dirty="0" smtClean="0">
                <a:solidFill>
                  <a:srgbClr val="FF0000"/>
                </a:solidFill>
                <a:latin typeface="宋体" panose="02010600030101010101" pitchFamily="2" charset="-122"/>
                <a:ea typeface="宋体" panose="02010600030101010101" pitchFamily="2" charset="-122"/>
              </a:rPr>
              <a:t>)</a:t>
            </a:r>
          </a:p>
          <a:p>
            <a:pPr algn="l"/>
            <a:endParaRPr lang="en-US" altLang="zh-CN" sz="4400" dirty="0">
              <a:solidFill>
                <a:srgbClr val="FF0000"/>
              </a:solidFill>
              <a:latin typeface="宋体" panose="02010600030101010101" pitchFamily="2" charset="-122"/>
              <a:ea typeface="宋体" panose="02010600030101010101" pitchFamily="2" charset="-122"/>
            </a:endParaRPr>
          </a:p>
          <a:p>
            <a:pPr algn="l"/>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0</a:t>
            </a:r>
          </a:p>
          <a:p>
            <a:pPr algn="l"/>
            <a:r>
              <a:rPr lang="en-US" altLang="zh-CN" sz="4000" dirty="0" err="1">
                <a:solidFill>
                  <a:schemeClr val="tx1"/>
                </a:solidFill>
                <a:latin typeface="宋体" panose="02010600030101010101" pitchFamily="2" charset="-122"/>
                <a:ea typeface="宋体" panose="02010600030101010101" pitchFamily="2" charset="-122"/>
              </a:rPr>
              <a:t>dfs</a:t>
            </a:r>
            <a:r>
              <a:rPr lang="en-US" altLang="zh-CN" sz="4000" dirty="0">
                <a:solidFill>
                  <a:schemeClr val="tx1"/>
                </a:solidFill>
                <a:latin typeface="宋体" panose="02010600030101010101" pitchFamily="2" charset="-122"/>
                <a:ea typeface="宋体" panose="02010600030101010101" pitchFamily="2" charset="-122"/>
              </a:rPr>
              <a:t>(1,-1</a:t>
            </a:r>
            <a:r>
              <a:rPr lang="en-US" altLang="zh-CN" sz="4000" dirty="0" smtClean="0">
                <a:solidFill>
                  <a:schemeClr val="tx1"/>
                </a:solidFill>
                <a:latin typeface="宋体" panose="02010600030101010101" pitchFamily="2" charset="-122"/>
                <a:ea typeface="宋体" panose="02010600030101010101" pitchFamily="2" charset="-122"/>
              </a:rPr>
              <a:t>)   </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a:t>
            </a:r>
          </a:p>
        </p:txBody>
      </p:sp>
      <p:pic>
        <p:nvPicPr>
          <p:cNvPr id="2" name="图片 1"/>
          <p:cNvPicPr>
            <a:picLocks noChangeAspect="1"/>
          </p:cNvPicPr>
          <p:nvPr/>
        </p:nvPicPr>
        <p:blipFill>
          <a:blip r:embed="rId6"/>
          <a:stretch>
            <a:fillRect/>
          </a:stretch>
        </p:blipFill>
        <p:spPr>
          <a:xfrm>
            <a:off x="656635" y="4760458"/>
            <a:ext cx="3325765" cy="8698155"/>
          </a:xfrm>
          <a:prstGeom prst="rect">
            <a:avLst/>
          </a:prstGeom>
        </p:spPr>
      </p:pic>
    </p:spTree>
    <p:custDataLst>
      <p:tags r:id="rId1"/>
    </p:custDataLst>
    <p:extLst>
      <p:ext uri="{BB962C8B-B14F-4D97-AF65-F5344CB8AC3E}">
        <p14:creationId xmlns:p14="http://schemas.microsoft.com/office/powerpoint/2010/main" val="34814111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281042" y="2573801"/>
            <a:ext cx="5108081" cy="5170646"/>
          </a:xfrm>
          <a:prstGeom prst="rect">
            <a:avLst/>
          </a:prstGeom>
          <a:noFill/>
        </p:spPr>
        <p:txBody>
          <a:bodyPr wrap="square" rtlCol="0">
            <a:spAutoFit/>
          </a:bodyPr>
          <a:lstStyle/>
          <a:p>
            <a:pPr>
              <a:lnSpc>
                <a:spcPct val="150000"/>
              </a:lnSpc>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状态转移：如果子结点及其子树权值和大于零，则加入到父结点</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的权值：</a:t>
            </a:r>
          </a:p>
          <a:p>
            <a:pPr>
              <a:lnSpc>
                <a:spcPct val="150000"/>
              </a:lnSpc>
            </a:pP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[u</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[son</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7568119" y="-2276273"/>
            <a:ext cx="14124564" cy="1848255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640668" y="508717"/>
            <a:ext cx="16472251" cy="12280285"/>
          </a:xfrm>
          <a:prstGeom prst="rect">
            <a:avLst/>
          </a:prstGeom>
          <a:noFill/>
          <a:ln>
            <a:noFill/>
          </a:ln>
        </p:spPr>
        <p:txBody>
          <a:bodyPr wrap="square" rtlCol="0">
            <a:spAutoFit/>
          </a:bodyPr>
          <a:lstStyle/>
          <a:p>
            <a:pPr algn="l"/>
            <a:r>
              <a:rPr lang="en-US" altLang="zh-CN" sz="2000" dirty="0">
                <a:solidFill>
                  <a:schemeClr val="tx1"/>
                </a:solidFill>
                <a:latin typeface="宋体" panose="02010600030101010101" pitchFamily="2" charset="-122"/>
                <a:ea typeface="宋体" panose="02010600030101010101" pitchFamily="2" charset="-122"/>
              </a:rPr>
              <a:t>import sys</a:t>
            </a:r>
          </a:p>
          <a:p>
            <a:pPr algn="l"/>
            <a:r>
              <a:rPr lang="en-US" altLang="zh-CN" sz="2000" dirty="0" err="1">
                <a:solidFill>
                  <a:schemeClr val="tx1"/>
                </a:solidFill>
                <a:latin typeface="宋体" panose="02010600030101010101" pitchFamily="2" charset="-122"/>
                <a:ea typeface="宋体" panose="02010600030101010101" pitchFamily="2" charset="-122"/>
              </a:rPr>
              <a:t>sys.setrecursionlimit</a:t>
            </a:r>
            <a:r>
              <a:rPr lang="en-US" altLang="zh-CN" sz="2000" dirty="0">
                <a:solidFill>
                  <a:schemeClr val="tx1"/>
                </a:solidFill>
                <a:latin typeface="宋体" panose="02010600030101010101" pitchFamily="2" charset="-122"/>
                <a:ea typeface="宋体" panose="02010600030101010101" pitchFamily="2" charset="-122"/>
              </a:rPr>
              <a:t>(50020)      #</a:t>
            </a:r>
            <a:r>
              <a:rPr lang="zh-CN" altLang="en-US" sz="2000" dirty="0">
                <a:solidFill>
                  <a:schemeClr val="tx1"/>
                </a:solidFill>
                <a:latin typeface="宋体" panose="02010600030101010101" pitchFamily="2" charset="-122"/>
                <a:ea typeface="宋体" panose="02010600030101010101" pitchFamily="2" charset="-122"/>
              </a:rPr>
              <a:t>设置递归深度</a:t>
            </a:r>
          </a:p>
          <a:p>
            <a:pPr algn="l"/>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u,fa</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global </a:t>
            </a:r>
            <a:r>
              <a:rPr lang="en-US" altLang="zh-CN" sz="4800" dirty="0" err="1">
                <a:solidFill>
                  <a:schemeClr val="tx1"/>
                </a:solidFill>
                <a:latin typeface="宋体" panose="02010600030101010101" pitchFamily="2" charset="-122"/>
                <a:ea typeface="宋体" panose="02010600030101010101" pitchFamily="2" charset="-122"/>
              </a:rPr>
              <a:t>ans</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    for son in t[u]:</a:t>
            </a:r>
          </a:p>
          <a:p>
            <a:pPr algn="l"/>
            <a:r>
              <a:rPr lang="en-US" altLang="zh-CN" sz="4800" dirty="0">
                <a:solidFill>
                  <a:schemeClr val="tx1"/>
                </a:solidFill>
                <a:latin typeface="宋体" panose="02010600030101010101" pitchFamily="2" charset="-122"/>
                <a:ea typeface="宋体" panose="02010600030101010101" pitchFamily="2" charset="-122"/>
              </a:rPr>
              <a:t>        if son != fa:</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son,u</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if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[son] &gt; 0: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[u] +=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[son]</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 max(</a:t>
            </a:r>
            <a:r>
              <a:rPr lang="en-US" altLang="zh-CN" sz="4800" dirty="0" err="1">
                <a:solidFill>
                  <a:schemeClr val="tx1"/>
                </a:solidFill>
                <a:latin typeface="宋体" panose="02010600030101010101" pitchFamily="2" charset="-122"/>
                <a:ea typeface="宋体" panose="02010600030101010101" pitchFamily="2" charset="-122"/>
              </a:rPr>
              <a:t>ans,dp</a:t>
            </a:r>
            <a:r>
              <a:rPr lang="en-US" altLang="zh-CN" sz="4800" dirty="0">
                <a:solidFill>
                  <a:schemeClr val="tx1"/>
                </a:solidFill>
                <a:latin typeface="宋体" panose="02010600030101010101" pitchFamily="2" charset="-122"/>
                <a:ea typeface="宋体" panose="02010600030101010101" pitchFamily="2" charset="-122"/>
              </a:rPr>
              <a:t>[u])</a:t>
            </a:r>
          </a:p>
          <a:p>
            <a:pPr algn="l"/>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dirty="0">
                <a:solidFill>
                  <a:schemeClr val="tx1"/>
                </a:solidFill>
                <a:latin typeface="宋体" panose="02010600030101010101" pitchFamily="2" charset="-122"/>
                <a:ea typeface="宋体" panose="02010600030101010101" pitchFamily="2" charset="-122"/>
              </a:rPr>
              <a:t>n = </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(input())</a:t>
            </a: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  = [0]*(n+1)        #</a:t>
            </a:r>
            <a:r>
              <a:rPr lang="zh-CN" altLang="en-US" dirty="0">
                <a:solidFill>
                  <a:schemeClr val="tx1"/>
                </a:solidFill>
                <a:latin typeface="宋体" panose="02010600030101010101" pitchFamily="2" charset="-122"/>
                <a:ea typeface="宋体" panose="02010600030101010101" pitchFamily="2" charset="-122"/>
              </a:rPr>
              <a:t>读每个点的值，并直接当成</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来用</a:t>
            </a: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[1:n] = map(</a:t>
            </a:r>
            <a:r>
              <a:rPr lang="en-US" altLang="zh-CN" dirty="0" err="1">
                <a:solidFill>
                  <a:schemeClr val="tx1"/>
                </a:solidFill>
                <a:latin typeface="宋体" panose="02010600030101010101" pitchFamily="2" charset="-122"/>
                <a:ea typeface="宋体" panose="02010600030101010101" pitchFamily="2" charset="-122"/>
              </a:rPr>
              <a:t>int,input</a:t>
            </a:r>
            <a:r>
              <a:rPr lang="en-US" altLang="zh-CN" dirty="0">
                <a:solidFill>
                  <a:schemeClr val="tx1"/>
                </a:solidFill>
                <a:latin typeface="宋体" panose="02010600030101010101" pitchFamily="2" charset="-122"/>
                <a:ea typeface="宋体" panose="02010600030101010101" pitchFamily="2" charset="-122"/>
              </a:rPr>
              <a:t>().split()) #</a:t>
            </a:r>
            <a:r>
              <a:rPr lang="zh-CN" altLang="en-US" dirty="0">
                <a:solidFill>
                  <a:schemeClr val="tx1"/>
                </a:solidFill>
                <a:latin typeface="宋体" panose="02010600030101010101" pitchFamily="2" charset="-122"/>
                <a:ea typeface="宋体" panose="02010600030101010101" pitchFamily="2" charset="-122"/>
              </a:rPr>
              <a:t>不用</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[0]</a:t>
            </a:r>
          </a:p>
          <a:p>
            <a:pPr algn="l"/>
            <a:r>
              <a:rPr lang="en-US" altLang="zh-CN" dirty="0">
                <a:solidFill>
                  <a:schemeClr val="tx1"/>
                </a:solidFill>
                <a:latin typeface="宋体" panose="02010600030101010101" pitchFamily="2" charset="-122"/>
                <a:ea typeface="宋体" panose="02010600030101010101" pitchFamily="2" charset="-122"/>
              </a:rPr>
              <a:t>t = [[] 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range(n+1)]      #t:  tree</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range(n-1):</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u,v</a:t>
            </a:r>
            <a:r>
              <a:rPr lang="en-US" altLang="zh-CN" dirty="0">
                <a:solidFill>
                  <a:schemeClr val="tx1"/>
                </a:solidFill>
                <a:latin typeface="宋体" panose="02010600030101010101" pitchFamily="2" charset="-122"/>
                <a:ea typeface="宋体" panose="02010600030101010101" pitchFamily="2" charset="-122"/>
              </a:rPr>
              <a:t> = map(</a:t>
            </a:r>
            <a:r>
              <a:rPr lang="en-US" altLang="zh-CN" dirty="0" err="1">
                <a:solidFill>
                  <a:schemeClr val="tx1"/>
                </a:solidFill>
                <a:latin typeface="宋体" panose="02010600030101010101" pitchFamily="2" charset="-122"/>
                <a:ea typeface="宋体" panose="02010600030101010101" pitchFamily="2" charset="-122"/>
              </a:rPr>
              <a:t>int,input</a:t>
            </a:r>
            <a:r>
              <a:rPr lang="en-US" altLang="zh-CN" dirty="0">
                <a:solidFill>
                  <a:schemeClr val="tx1"/>
                </a:solidFill>
                <a:latin typeface="宋体" panose="02010600030101010101" pitchFamily="2" charset="-122"/>
                <a:ea typeface="宋体" panose="02010600030101010101" pitchFamily="2" charset="-122"/>
              </a:rPr>
              <a:t>().split())</a:t>
            </a:r>
          </a:p>
          <a:p>
            <a:pPr algn="l"/>
            <a:r>
              <a:rPr lang="en-US" altLang="zh-CN" dirty="0">
                <a:solidFill>
                  <a:schemeClr val="tx1"/>
                </a:solidFill>
                <a:latin typeface="宋体" panose="02010600030101010101" pitchFamily="2" charset="-122"/>
                <a:ea typeface="宋体" panose="02010600030101010101" pitchFamily="2" charset="-122"/>
              </a:rPr>
              <a:t>    t[u].append(v)   #</a:t>
            </a:r>
            <a:r>
              <a:rPr lang="zh-CN" altLang="en-US" dirty="0">
                <a:solidFill>
                  <a:schemeClr val="tx1"/>
                </a:solidFill>
                <a:latin typeface="宋体" panose="02010600030101010101" pitchFamily="2" charset="-122"/>
                <a:ea typeface="宋体" panose="02010600030101010101" pitchFamily="2" charset="-122"/>
              </a:rPr>
              <a:t>记录邻居</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t[v].append(u)</a:t>
            </a:r>
          </a:p>
          <a:p>
            <a:pPr algn="l"/>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 0</a:t>
            </a:r>
          </a:p>
          <a:p>
            <a:pPr algn="l"/>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(1,-1)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或</a:t>
            </a:r>
            <a:r>
              <a:rPr lang="en-US" altLang="zh-CN" sz="4000" dirty="0" err="1">
                <a:solidFill>
                  <a:schemeClr val="tx1"/>
                </a:solidFill>
                <a:latin typeface="宋体" panose="02010600030101010101" pitchFamily="2" charset="-122"/>
                <a:ea typeface="宋体" panose="02010600030101010101" pitchFamily="2" charset="-122"/>
              </a:rPr>
              <a:t>dfs</a:t>
            </a:r>
            <a:r>
              <a:rPr lang="en-US" altLang="zh-CN" sz="4000" dirty="0">
                <a:solidFill>
                  <a:schemeClr val="tx1"/>
                </a:solidFill>
                <a:latin typeface="宋体" panose="02010600030101010101" pitchFamily="2" charset="-122"/>
                <a:ea typeface="宋体" panose="02010600030101010101" pitchFamily="2" charset="-122"/>
              </a:rPr>
              <a:t>(1,0)</a:t>
            </a:r>
            <a:r>
              <a:rPr lang="zh-CN" altLang="en-US"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dfs</a:t>
            </a:r>
            <a:r>
              <a:rPr lang="en-US" altLang="zh-CN" sz="4000" dirty="0">
                <a:solidFill>
                  <a:schemeClr val="tx1"/>
                </a:solidFill>
                <a:latin typeface="宋体" panose="02010600030101010101" pitchFamily="2" charset="-122"/>
                <a:ea typeface="宋体" panose="02010600030101010101" pitchFamily="2" charset="-122"/>
              </a:rPr>
              <a:t>(1,n+1)</a:t>
            </a:r>
            <a:r>
              <a:rPr lang="zh-CN" altLang="en-US" sz="4000" dirty="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0</a:t>
            </a:r>
            <a:r>
              <a:rPr lang="zh-CN" altLang="en-US" sz="4000" dirty="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n+1</a:t>
            </a:r>
            <a:r>
              <a:rPr lang="zh-CN" altLang="en-US" sz="4000" dirty="0">
                <a:solidFill>
                  <a:schemeClr val="tx1"/>
                </a:solidFill>
                <a:latin typeface="宋体" panose="02010600030101010101" pitchFamily="2" charset="-122"/>
                <a:ea typeface="宋体" panose="02010600030101010101" pitchFamily="2" charset="-122"/>
              </a:rPr>
              <a:t>是不存在的点</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print(</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192653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1716"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大臣的旅费  </a:t>
              </a:r>
              <a:r>
                <a:rPr lang="en-US" altLang="zh-CN" sz="5600" b="1" spc="600" dirty="0">
                  <a:solidFill>
                    <a:schemeClr val="bg1"/>
                  </a:solidFill>
                  <a:latin typeface="宋体" panose="02010600030101010101" pitchFamily="2" charset="-122"/>
                  <a:ea typeface="宋体" panose="02010600030101010101" pitchFamily="2" charset="-122"/>
                </a:rPr>
                <a:t>2005</a:t>
              </a:r>
              <a:r>
                <a:rPr lang="zh-CN" altLang="en-US" sz="5600" b="1" spc="600" dirty="0">
                  <a:solidFill>
                    <a:schemeClr val="bg1"/>
                  </a:solidFill>
                  <a:latin typeface="宋体" panose="02010600030101010101" pitchFamily="2" charset="-122"/>
                  <a:ea typeface="宋体" panose="02010600030101010101" pitchFamily="2" charset="-122"/>
                </a:rPr>
                <a:t>年第四届省赛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207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390699" y="2587848"/>
            <a:ext cx="22403156" cy="1091414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400" b="1" dirty="0" smtClean="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王国</a:t>
            </a:r>
            <a:r>
              <a:rPr lang="zh-CN" altLang="en-US" sz="4400" dirty="0">
                <a:latin typeface="宋体" panose="02010600030101010101" pitchFamily="2" charset="-122"/>
                <a:ea typeface="宋体" panose="02010600030101010101" pitchFamily="2" charset="-122"/>
                <a:cs typeface="Times New Roman" panose="02020603050405020304" pitchFamily="18" charset="0"/>
              </a:rPr>
              <a:t>修建了大量的快速路，用于连接首都和王国内的各大城市</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。任何</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一个大城市都能从首都直接或者通过其他大城市间接到达。同时，如果不重复经过大城市，从首都到达每个大城市的方案都是唯一的。</a:t>
            </a:r>
            <a:r>
              <a:rPr lang="en-US" altLang="zh-CN" sz="4400" dirty="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国大臣，巡查各大城市。</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发现</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，在</a:t>
            </a:r>
            <a:r>
              <a:rPr lang="zh-CN" altLang="en-US" sz="4400" dirty="0">
                <a:latin typeface="宋体" panose="02010600030101010101" pitchFamily="2" charset="-122"/>
                <a:ea typeface="宋体" panose="02010600030101010101" pitchFamily="2" charset="-122"/>
                <a:cs typeface="Times New Roman" panose="02020603050405020304" pitchFamily="18" charset="0"/>
              </a:rPr>
              <a:t>连续行进过程中，他所花的路费与他已走过的距离有关，在走第</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千米到第</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x+1</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千米这一千米中（</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是整数），他花费的路费是</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x+10</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也就是说走</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千米花费</a:t>
            </a:r>
            <a:r>
              <a:rPr lang="en-US" altLang="zh-CN" sz="4400" dirty="0">
                <a:latin typeface="宋体" panose="02010600030101010101" pitchFamily="2" charset="-122"/>
                <a:ea typeface="宋体" panose="02010600030101010101" pitchFamily="2" charset="-122"/>
                <a:cs typeface="Times New Roman" panose="02020603050405020304" pitchFamily="18" charset="0"/>
              </a:rPr>
              <a:t>11</a:t>
            </a:r>
            <a:r>
              <a:rPr lang="zh-CN" altLang="en-US" sz="4400" dirty="0">
                <a:latin typeface="宋体" panose="02010600030101010101" pitchFamily="2" charset="-122"/>
                <a:ea typeface="宋体" panose="02010600030101010101" pitchFamily="2" charset="-122"/>
                <a:cs typeface="Times New Roman" panose="02020603050405020304" pitchFamily="18" charset="0"/>
              </a:rPr>
              <a:t>，走</a:t>
            </a:r>
            <a:r>
              <a:rPr lang="en-US" altLang="zh-CN" sz="4400" dirty="0">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千米要花费</a:t>
            </a:r>
            <a:r>
              <a:rPr lang="en-US" altLang="zh-CN" sz="4400" dirty="0">
                <a:latin typeface="宋体" panose="02010600030101010101" pitchFamily="2" charset="-122"/>
                <a:ea typeface="宋体" panose="02010600030101010101" pitchFamily="2" charset="-122"/>
                <a:cs typeface="Times New Roman" panose="02020603050405020304" pitchFamily="18" charset="0"/>
              </a:rPr>
              <a:t>23</a:t>
            </a:r>
            <a:r>
              <a:rPr lang="zh-CN" altLang="en-US" sz="4400" dirty="0">
                <a:latin typeface="宋体" panose="02010600030101010101" pitchFamily="2" charset="-122"/>
                <a:ea typeface="宋体" panose="02010600030101010101" pitchFamily="2" charset="-122"/>
                <a:cs typeface="Times New Roman" panose="02020603050405020304" pitchFamily="18" charset="0"/>
              </a:rPr>
              <a:t>。</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想</a:t>
            </a:r>
            <a:r>
              <a:rPr lang="zh-CN" altLang="en-US" sz="4400" dirty="0">
                <a:latin typeface="宋体" panose="02010600030101010101" pitchFamily="2" charset="-122"/>
                <a:ea typeface="宋体" panose="02010600030101010101" pitchFamily="2" charset="-122"/>
                <a:cs typeface="Times New Roman" panose="02020603050405020304" pitchFamily="18" charset="0"/>
              </a:rPr>
              <a:t>知道：他从某一个城市出发，中间不休息，到达另一个城市，所有可能花费的路费中最多是多少呢？</a:t>
            </a:r>
          </a:p>
          <a:p>
            <a:pPr marL="0" indent="0">
              <a:lnSpc>
                <a:spcPct val="150000"/>
              </a:lnSpc>
              <a:spcBef>
                <a:spcPts val="0"/>
              </a:spcBef>
              <a:buNone/>
            </a:pP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输入格式</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第</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一行包含一个整数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，表示包括首都在内</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的城市</a:t>
            </a:r>
            <a:r>
              <a:rPr lang="zh-CN" altLang="en-US" sz="4400" dirty="0">
                <a:latin typeface="宋体" panose="02010600030101010101" pitchFamily="2" charset="-122"/>
                <a:ea typeface="宋体" panose="02010600030101010101" pitchFamily="2" charset="-122"/>
                <a:cs typeface="Times New Roman" panose="02020603050405020304" pitchFamily="18" charset="0"/>
              </a:rPr>
              <a:t>数（</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n&lt;=10000</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）城市</a:t>
            </a:r>
            <a:r>
              <a:rPr lang="zh-CN" altLang="en-US" sz="4400" dirty="0">
                <a:latin typeface="宋体" panose="02010600030101010101" pitchFamily="2" charset="-122"/>
                <a:ea typeface="宋体" panose="02010600030101010101" pitchFamily="2" charset="-122"/>
                <a:cs typeface="Times New Roman" panose="02020603050405020304" pitchFamily="18" charset="0"/>
              </a:rPr>
              <a:t>从</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开始依次编号，</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号城市为首都。接下来</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行，描述</a:t>
            </a:r>
            <a:r>
              <a:rPr lang="en-US" altLang="zh-CN" sz="4400" dirty="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a:latin typeface="宋体" panose="02010600030101010101" pitchFamily="2" charset="-122"/>
                <a:ea typeface="宋体" panose="02010600030101010101" pitchFamily="2" charset="-122"/>
                <a:cs typeface="Times New Roman" panose="02020603050405020304" pitchFamily="18" charset="0"/>
              </a:rPr>
              <a:t>国</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的路（一定</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条）每行三个整数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Pi, Qi, Di</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，表示城市</a:t>
            </a:r>
            <a:r>
              <a:rPr lang="en-US" altLang="zh-CN" sz="4400" dirty="0">
                <a:latin typeface="宋体" panose="02010600030101010101" pitchFamily="2" charset="-122"/>
                <a:ea typeface="宋体" panose="02010600030101010101" pitchFamily="2" charset="-122"/>
                <a:cs typeface="Times New Roman" panose="02020603050405020304" pitchFamily="18" charset="0"/>
              </a:rPr>
              <a:t>Pi</a:t>
            </a:r>
            <a:r>
              <a:rPr lang="zh-CN" altLang="en-US" sz="4400" dirty="0">
                <a:latin typeface="宋体" panose="02010600030101010101" pitchFamily="2" charset="-122"/>
                <a:ea typeface="宋体" panose="02010600030101010101" pitchFamily="2" charset="-122"/>
                <a:cs typeface="Times New Roman" panose="02020603050405020304" pitchFamily="18" charset="0"/>
              </a:rPr>
              <a:t>和城市</a:t>
            </a:r>
            <a:r>
              <a:rPr lang="en-US" altLang="zh-CN" sz="4400" dirty="0">
                <a:latin typeface="宋体" panose="02010600030101010101" pitchFamily="2" charset="-122"/>
                <a:ea typeface="宋体" panose="02010600030101010101" pitchFamily="2" charset="-122"/>
                <a:cs typeface="Times New Roman" panose="02020603050405020304" pitchFamily="18" charset="0"/>
              </a:rPr>
              <a:t>Qi</a:t>
            </a:r>
            <a:r>
              <a:rPr lang="zh-CN" altLang="en-US" sz="4400" dirty="0">
                <a:latin typeface="宋体" panose="02010600030101010101" pitchFamily="2" charset="-122"/>
                <a:ea typeface="宋体" panose="02010600030101010101" pitchFamily="2" charset="-122"/>
                <a:cs typeface="Times New Roman" panose="02020603050405020304" pitchFamily="18" charset="0"/>
              </a:rPr>
              <a:t>之间有一</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条路</a:t>
            </a:r>
            <a:r>
              <a:rPr lang="zh-CN" altLang="en-US" sz="4400" dirty="0">
                <a:latin typeface="宋体" panose="02010600030101010101" pitchFamily="2" charset="-122"/>
                <a:ea typeface="宋体" panose="02010600030101010101" pitchFamily="2" charset="-122"/>
                <a:cs typeface="Times New Roman" panose="02020603050405020304" pitchFamily="18" charset="0"/>
              </a:rPr>
              <a:t>，长度为</a:t>
            </a:r>
            <a:r>
              <a:rPr lang="en-US" altLang="zh-CN" sz="4400" dirty="0">
                <a:latin typeface="宋体" panose="02010600030101010101" pitchFamily="2" charset="-122"/>
                <a:ea typeface="宋体" panose="02010600030101010101" pitchFamily="2" charset="-122"/>
                <a:cs typeface="Times New Roman" panose="02020603050405020304" pitchFamily="18" charset="0"/>
              </a:rPr>
              <a:t>Di</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a:t>
            </a:r>
            <a:r>
              <a:rPr lang="en-US" altLang="zh-CN" sz="4400" dirty="0">
                <a:latin typeface="宋体" panose="02010600030101010101" pitchFamily="2" charset="-122"/>
                <a:ea typeface="宋体" panose="02010600030101010101" pitchFamily="2" charset="-122"/>
                <a:cs typeface="Times New Roman" panose="02020603050405020304" pitchFamily="18" charset="0"/>
              </a:rPr>
              <a:t>Di&lt;=1000</a:t>
            </a:r>
            <a:r>
              <a:rPr lang="zh-CN" altLang="en-US" sz="4400" dirty="0">
                <a:latin typeface="宋体" panose="02010600030101010101" pitchFamily="2" charset="-122"/>
                <a:ea typeface="宋体" panose="02010600030101010101" pitchFamily="2" charset="-122"/>
                <a:cs typeface="Times New Roman" panose="02020603050405020304" pitchFamily="18" charset="0"/>
              </a:rPr>
              <a:t>）</a:t>
            </a:r>
          </a:p>
          <a:p>
            <a:pPr marL="0" indent="0">
              <a:lnSpc>
                <a:spcPct val="150000"/>
              </a:lnSpc>
              <a:spcBef>
                <a:spcPts val="0"/>
              </a:spcBef>
              <a:buNone/>
            </a:pP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输出格式</a:t>
            </a: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输出一个整数，表示大臣</a:t>
            </a:r>
            <a:r>
              <a:rPr lang="en-US" altLang="zh-CN" sz="4400" dirty="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最多花费的路费是多少。</a:t>
            </a:r>
          </a:p>
        </p:txBody>
      </p:sp>
    </p:spTree>
    <p:custDataLst>
      <p:tags r:id="rId1"/>
    </p:custDataLst>
    <p:extLst>
      <p:ext uri="{BB962C8B-B14F-4D97-AF65-F5344CB8AC3E}">
        <p14:creationId xmlns:p14="http://schemas.microsoft.com/office/powerpoint/2010/main" val="721985700"/>
      </p:ext>
    </p:extLst>
  </p:cSld>
  <p:clrMapOvr>
    <a:masterClrMapping/>
  </p:clrMapOvr>
  <p:transition spd="slow" advClick="0" advTm="1000">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08435" y="3296471"/>
            <a:ext cx="1576205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题目</a:t>
            </a:r>
            <a:r>
              <a:rPr lang="zh-CN" altLang="en-US" dirty="0"/>
              <a:t>描述</a:t>
            </a:r>
            <a:r>
              <a:rPr lang="zh-CN" altLang="en-US" dirty="0" smtClean="0"/>
              <a:t>的是</a:t>
            </a:r>
            <a:r>
              <a:rPr lang="zh-CN" altLang="en-US" dirty="0"/>
              <a:t>一棵树</a:t>
            </a:r>
            <a:r>
              <a:rPr lang="zh-CN" altLang="en-US" dirty="0" smtClean="0"/>
              <a:t>：有</a:t>
            </a:r>
            <a:r>
              <a:rPr lang="en-US" altLang="zh-CN" dirty="0"/>
              <a:t>n</a:t>
            </a:r>
            <a:r>
              <a:rPr lang="zh-CN" altLang="en-US" dirty="0"/>
              <a:t>个点，</a:t>
            </a:r>
            <a:r>
              <a:rPr lang="en-US" altLang="zh-CN" dirty="0"/>
              <a:t>n-1</a:t>
            </a:r>
            <a:r>
              <a:rPr lang="zh-CN" altLang="en-US" dirty="0"/>
              <a:t>条边</a:t>
            </a:r>
            <a:r>
              <a:rPr lang="zh-CN" altLang="en-US" dirty="0" smtClean="0"/>
              <a:t>。</a:t>
            </a:r>
            <a:endParaRPr lang="en-US" altLang="zh-CN" dirty="0" smtClean="0"/>
          </a:p>
          <a:p>
            <a:pPr marL="0" indent="0">
              <a:lnSpc>
                <a:spcPct val="150000"/>
              </a:lnSpc>
              <a:spcBef>
                <a:spcPts val="0"/>
              </a:spcBef>
              <a:buNone/>
            </a:pPr>
            <a:r>
              <a:rPr lang="zh-CN" altLang="en-US" dirty="0" smtClean="0"/>
              <a:t>在</a:t>
            </a:r>
            <a:r>
              <a:rPr lang="zh-CN" altLang="en-US" dirty="0"/>
              <a:t>这棵树上，从首都能到达其他所有城市，且方案唯一</a:t>
            </a:r>
            <a:r>
              <a:rPr lang="zh-CN" altLang="en-US" dirty="0" smtClean="0"/>
              <a:t>。</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题目求</a:t>
            </a:r>
            <a:r>
              <a:rPr lang="zh-CN" altLang="en-US" dirty="0"/>
              <a:t>这棵树上任意两点间的最远路径，即树的</a:t>
            </a:r>
            <a:r>
              <a:rPr lang="zh-CN" altLang="en-US" dirty="0" smtClean="0"/>
              <a:t>直径。</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有</a:t>
            </a:r>
            <a:r>
              <a:rPr lang="zh-CN" altLang="en-US" dirty="0"/>
              <a:t>两种做法：做两次</a:t>
            </a:r>
            <a:r>
              <a:rPr lang="en-US" altLang="zh-CN" dirty="0" smtClean="0"/>
              <a:t>DFS</a:t>
            </a:r>
            <a:r>
              <a:rPr lang="zh-CN" altLang="en-US" dirty="0" smtClean="0"/>
              <a:t>（</a:t>
            </a:r>
            <a:r>
              <a:rPr lang="zh-CN" altLang="en-US" dirty="0" smtClean="0">
                <a:solidFill>
                  <a:srgbClr val="0070C0"/>
                </a:solidFill>
              </a:rPr>
              <a:t>第</a:t>
            </a:r>
            <a:r>
              <a:rPr lang="en-US" altLang="zh-CN" dirty="0" smtClean="0">
                <a:solidFill>
                  <a:srgbClr val="0070C0"/>
                </a:solidFill>
              </a:rPr>
              <a:t>18</a:t>
            </a:r>
            <a:r>
              <a:rPr lang="zh-CN" altLang="en-US" dirty="0" smtClean="0">
                <a:solidFill>
                  <a:srgbClr val="0070C0"/>
                </a:solidFill>
              </a:rPr>
              <a:t>讲</a:t>
            </a:r>
            <a:r>
              <a:rPr lang="en-US" altLang="zh-CN" dirty="0" smtClean="0">
                <a:solidFill>
                  <a:srgbClr val="0070C0"/>
                </a:solidFill>
              </a:rPr>
              <a:t>DFS-3</a:t>
            </a:r>
            <a:r>
              <a:rPr lang="zh-CN" altLang="en-US" dirty="0" smtClean="0"/>
              <a:t>）或</a:t>
            </a:r>
            <a:r>
              <a:rPr lang="en-US" altLang="zh-CN" dirty="0"/>
              <a:t>BFS</a:t>
            </a:r>
            <a:r>
              <a:rPr lang="zh-CN" altLang="en-US" dirty="0"/>
              <a:t>、树形</a:t>
            </a:r>
            <a:r>
              <a:rPr lang="en-US" altLang="zh-CN" dirty="0"/>
              <a:t>DP</a:t>
            </a:r>
            <a:r>
              <a:rPr lang="zh-CN" altLang="en-US" dirty="0"/>
              <a:t>。</a:t>
            </a:r>
          </a:p>
        </p:txBody>
      </p:sp>
      <p:pic>
        <p:nvPicPr>
          <p:cNvPr id="9" name="图片 8"/>
          <p:cNvPicPr>
            <a:picLocks noChangeAspect="1"/>
          </p:cNvPicPr>
          <p:nvPr/>
        </p:nvPicPr>
        <p:blipFill>
          <a:blip r:embed="rId5"/>
          <a:stretch>
            <a:fillRect/>
          </a:stretch>
        </p:blipFill>
        <p:spPr>
          <a:xfrm>
            <a:off x="17373600" y="5749956"/>
            <a:ext cx="6639580" cy="4268301"/>
          </a:xfrm>
          <a:prstGeom prst="rect">
            <a:avLst/>
          </a:prstGeom>
        </p:spPr>
      </p:pic>
    </p:spTree>
    <p:custDataLst>
      <p:tags r:id="rId1"/>
    </p:custDataLst>
    <p:extLst>
      <p:ext uri="{BB962C8B-B14F-4D97-AF65-F5344CB8AC3E}">
        <p14:creationId xmlns:p14="http://schemas.microsoft.com/office/powerpoint/2010/main" val="35570324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798729" y="3658609"/>
            <a:ext cx="16321952"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latin typeface="Times New Roman" panose="02020603050405020304" pitchFamily="18" charset="0"/>
                <a:cs typeface="Times New Roman" panose="02020603050405020304" pitchFamily="18" charset="0"/>
              </a:rPr>
              <a:t>定义</a:t>
            </a:r>
            <a:r>
              <a:rPr lang="zh-CN" altLang="en-US" dirty="0" smtClean="0">
                <a:latin typeface="Times New Roman" panose="02020603050405020304" pitchFamily="18" charset="0"/>
                <a:cs typeface="Times New Roman" panose="02020603050405020304" pitchFamily="18" charset="0"/>
              </a:rPr>
              <a:t>状态</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表示以</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为根结点的子树上，从</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出发能到达的最远路径</a:t>
            </a:r>
            <a:r>
              <a:rPr lang="zh-CN" altLang="en-US" dirty="0" smtClean="0">
                <a:latin typeface="Times New Roman" panose="02020603050405020304" pitchFamily="18" charset="0"/>
                <a:cs typeface="Times New Roman" panose="02020603050405020304" pitchFamily="18" charset="0"/>
              </a:rPr>
              <a:t>长度。</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路径</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终点显然是</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的一个叶子结点</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状态转移：设</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有</a:t>
            </a: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个邻居子结点</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a:t>
            </a:r>
            <a:r>
              <a:rPr lang="en-US" altLang="zh-CN" dirty="0" err="1" smtClean="0">
                <a:latin typeface="Times New Roman" panose="02020603050405020304" pitchFamily="18" charset="0"/>
                <a:cs typeface="Times New Roman" panose="02020603050405020304" pitchFamily="18" charset="0"/>
              </a:rPr>
              <a:t>v</a:t>
            </a:r>
            <a:r>
              <a:rPr lang="en-US" altLang="zh-CN" baseline="-25000" dirty="0" err="1" smtClean="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 </a:t>
            </a: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edge(</a:t>
            </a:r>
            <a:r>
              <a:rPr lang="en-US" altLang="zh-CN" dirty="0" err="1">
                <a:latin typeface="Times New Roman" panose="02020603050405020304" pitchFamily="18" charset="0"/>
                <a:cs typeface="Times New Roman" panose="02020603050405020304" pitchFamily="18" charset="0"/>
              </a:rPr>
              <a:t>u,v</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1≤i≤t</a:t>
            </a:r>
            <a:endParaRPr lang="en-US" altLang="zh-CN"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15627371" y="5840244"/>
            <a:ext cx="7670165" cy="4930820"/>
          </a:xfrm>
          <a:prstGeom prst="rect">
            <a:avLst/>
          </a:prstGeom>
        </p:spPr>
      </p:pic>
    </p:spTree>
    <p:custDataLst>
      <p:tags r:id="rId1"/>
    </p:custDataLst>
    <p:extLst>
      <p:ext uri="{BB962C8B-B14F-4D97-AF65-F5344CB8AC3E}">
        <p14:creationId xmlns:p14="http://schemas.microsoft.com/office/powerpoint/2010/main" val="3087206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871665"/>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smtClean="0">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和整棵树的直径长度有什么关系？</a:t>
            </a: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对</a:t>
            </a:r>
            <a:r>
              <a:rPr lang="zh-CN" altLang="en-US" dirty="0">
                <a:latin typeface="Times New Roman" panose="02020603050405020304" pitchFamily="18" charset="0"/>
                <a:cs typeface="Times New Roman" panose="02020603050405020304" pitchFamily="18" charset="0"/>
              </a:rPr>
              <a:t>每个结点</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，计算经过</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的最长路径长度</a:t>
            </a:r>
            <a:r>
              <a:rPr lang="en-US" altLang="zh-CN" dirty="0">
                <a:latin typeface="Times New Roman" panose="02020603050405020304" pitchFamily="18" charset="0"/>
                <a:cs typeface="Times New Roman" panose="02020603050405020304" pitchFamily="18" charset="0"/>
              </a:rPr>
              <a:t>f[u]</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看成树的根，</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的一个子结点是</a:t>
            </a:r>
            <a:r>
              <a:rPr lang="en-US" altLang="zh-CN" dirty="0" smtClean="0">
                <a:latin typeface="Times New Roman" panose="02020603050405020304" pitchFamily="18" charset="0"/>
                <a:cs typeface="Times New Roman" panose="02020603050405020304" pitchFamily="18" charset="0"/>
              </a:rPr>
              <a:t>v</a:t>
            </a:r>
            <a:r>
              <a:rPr lang="en-US" altLang="zh-CN" baseline="-25000" dirty="0" smtClean="0">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f[u</a:t>
            </a:r>
            <a:r>
              <a:rPr lang="en-US" altLang="zh-CN" dirty="0">
                <a:latin typeface="Times New Roman" panose="02020603050405020304" pitchFamily="18" charset="0"/>
                <a:cs typeface="Times New Roman" panose="02020603050405020304" pitchFamily="18" charset="0"/>
              </a:rPr>
              <a:t>]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[u]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edge(</a:t>
            </a:r>
            <a:r>
              <a:rPr lang="en-US" altLang="zh-CN" dirty="0" err="1">
                <a:latin typeface="Times New Roman" panose="02020603050405020304" pitchFamily="18" charset="0"/>
                <a:cs typeface="Times New Roman" panose="02020603050405020304" pitchFamily="18" charset="0"/>
              </a:rPr>
              <a:t>u,v</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1≤i≤t</a:t>
            </a:r>
            <a:endParaRPr lang="en-US" altLang="zh-CN"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其中</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的计算</a:t>
            </a:r>
            <a:r>
              <a:rPr lang="zh-CN" altLang="en-US" dirty="0">
                <a:solidFill>
                  <a:srgbClr val="FF0000"/>
                </a:solidFill>
                <a:latin typeface="Times New Roman" panose="02020603050405020304" pitchFamily="18" charset="0"/>
                <a:cs typeface="Times New Roman" panose="02020603050405020304" pitchFamily="18" charset="0"/>
              </a:rPr>
              <a:t>不包括</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这棵子树。</a:t>
            </a: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计算</a:t>
            </a:r>
            <a:r>
              <a:rPr lang="zh-CN" altLang="en-US" dirty="0">
                <a:latin typeface="Times New Roman" panose="02020603050405020304" pitchFamily="18" charset="0"/>
                <a:cs typeface="Times New Roman" panose="02020603050405020304" pitchFamily="18" charset="0"/>
              </a:rPr>
              <a:t>出所有的</a:t>
            </a:r>
            <a:r>
              <a:rPr lang="en-US" altLang="zh-CN" dirty="0">
                <a:latin typeface="Times New Roman" panose="02020603050405020304" pitchFamily="18" charset="0"/>
                <a:cs typeface="Times New Roman" panose="02020603050405020304" pitchFamily="18" charset="0"/>
              </a:rPr>
              <a:t>f[u]</a:t>
            </a:r>
            <a:r>
              <a:rPr lang="zh-CN" altLang="en-US" dirty="0">
                <a:latin typeface="Times New Roman" panose="02020603050405020304" pitchFamily="18" charset="0"/>
                <a:cs typeface="Times New Roman" panose="02020603050405020304" pitchFamily="18" charset="0"/>
              </a:rPr>
              <a:t>后，整棵树的直径</a:t>
            </a:r>
            <a:r>
              <a:rPr lang="zh-CN" altLang="en-US" dirty="0" smtClean="0">
                <a:latin typeface="Times New Roman" panose="02020603050405020304" pitchFamily="18" charset="0"/>
                <a:cs typeface="Times New Roman" panose="02020603050405020304" pitchFamily="18" charset="0"/>
              </a:rPr>
              <a:t>长度</a:t>
            </a:r>
            <a:r>
              <a:rPr lang="en-US" altLang="zh-CN" dirty="0" err="1" smtClean="0">
                <a:latin typeface="Times New Roman" panose="02020603050405020304" pitchFamily="18" charset="0"/>
                <a:cs typeface="Times New Roman" panose="02020603050405020304" pitchFamily="18" charset="0"/>
              </a:rPr>
              <a:t>ans</a:t>
            </a:r>
            <a:r>
              <a:rPr lang="zh-CN" altLang="en-US" dirty="0" smtClean="0">
                <a:latin typeface="Times New Roman" panose="02020603050405020304" pitchFamily="18" charset="0"/>
                <a:cs typeface="Times New Roman" panose="02020603050405020304" pitchFamily="18" charset="0"/>
              </a:rPr>
              <a:t>等于</a:t>
            </a:r>
            <a:r>
              <a:rPr lang="zh-CN" altLang="en-US" dirty="0">
                <a:latin typeface="Times New Roman" panose="02020603050405020304" pitchFamily="18" charset="0"/>
                <a:cs typeface="Times New Roman" panose="02020603050405020304" pitchFamily="18" charset="0"/>
              </a:rPr>
              <a:t>：</a:t>
            </a: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ans</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max{f[u]},  </a:t>
            </a:r>
            <a:r>
              <a:rPr lang="en-US" altLang="zh-CN" dirty="0" smtClean="0">
                <a:latin typeface="Times New Roman" panose="02020603050405020304" pitchFamily="18" charset="0"/>
                <a:cs typeface="Times New Roman" panose="02020603050405020304" pitchFamily="18" charset="0"/>
              </a:rPr>
              <a:t>1≤u≤n</a:t>
            </a:r>
            <a:endParaRPr lang="en-US" altLang="zh-CN"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以上步骤在</a:t>
            </a:r>
            <a:r>
              <a:rPr lang="zh-CN" altLang="en-US" dirty="0">
                <a:latin typeface="Times New Roman" panose="02020603050405020304" pitchFamily="18" charset="0"/>
                <a:cs typeface="Times New Roman" panose="02020603050405020304" pitchFamily="18" charset="0"/>
              </a:rPr>
              <a:t>一次</a:t>
            </a:r>
            <a:r>
              <a:rPr lang="en-US" altLang="zh-CN" dirty="0">
                <a:latin typeface="Times New Roman" panose="02020603050405020304" pitchFamily="18" charset="0"/>
                <a:cs typeface="Times New Roman" panose="02020603050405020304" pitchFamily="18" charset="0"/>
              </a:rPr>
              <a:t>DFS</a:t>
            </a:r>
            <a:r>
              <a:rPr lang="zh-CN" altLang="en-US" dirty="0">
                <a:latin typeface="Times New Roman" panose="02020603050405020304" pitchFamily="18" charset="0"/>
                <a:cs typeface="Times New Roman" panose="02020603050405020304" pitchFamily="18" charset="0"/>
              </a:rPr>
              <a:t>中完成</a:t>
            </a:r>
          </a:p>
        </p:txBody>
      </p:sp>
      <p:pic>
        <p:nvPicPr>
          <p:cNvPr id="9" name="图片 8"/>
          <p:cNvPicPr>
            <a:picLocks noChangeAspect="1"/>
          </p:cNvPicPr>
          <p:nvPr/>
        </p:nvPicPr>
        <p:blipFill>
          <a:blip r:embed="rId5"/>
          <a:stretch>
            <a:fillRect/>
          </a:stretch>
        </p:blipFill>
        <p:spPr>
          <a:xfrm>
            <a:off x="16713835" y="5100942"/>
            <a:ext cx="7670165" cy="4930820"/>
          </a:xfrm>
          <a:prstGeom prst="rect">
            <a:avLst/>
          </a:prstGeom>
        </p:spPr>
      </p:pic>
    </p:spTree>
    <p:custDataLst>
      <p:tags r:id="rId1"/>
    </p:custDataLst>
    <p:extLst>
      <p:ext uri="{BB962C8B-B14F-4D97-AF65-F5344CB8AC3E}">
        <p14:creationId xmlns:p14="http://schemas.microsoft.com/office/powerpoint/2010/main" val="11528755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397774" y="1503759"/>
            <a:ext cx="5108081" cy="986360"/>
          </a:xfrm>
          <a:prstGeom prst="rect">
            <a:avLst/>
          </a:prstGeom>
          <a:noFill/>
        </p:spPr>
        <p:txBody>
          <a:bodyPr wrap="square" rtlCol="0">
            <a:spAutoFit/>
          </a:bodyPr>
          <a:lstStyle/>
          <a:p>
            <a:pPr>
              <a:lnSpc>
                <a:spcPct val="150000"/>
              </a:lnSpc>
            </a:pPr>
            <a:r>
              <a:rPr lang="zh-CN" altLang="en-US" sz="4400" dirty="0" smtClean="0">
                <a:latin typeface="Times New Roman" panose="02020603050405020304" pitchFamily="18" charset="0"/>
                <a:ea typeface="宋体" panose="02010600030101010101" pitchFamily="2" charset="-122"/>
                <a:cs typeface="Times New Roman" panose="02020603050405020304" pitchFamily="18" charset="0"/>
              </a:rPr>
              <a:t>读输入</a:t>
            </a:r>
            <a:endParaRPr lang="en-US" altLang="zh-CN" sz="4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8803532" y="-1040860"/>
            <a:ext cx="14124564" cy="1601173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8936396" y="949179"/>
            <a:ext cx="14429443" cy="12157174"/>
          </a:xfrm>
          <a:prstGeom prst="rect">
            <a:avLst/>
          </a:prstGeom>
          <a:noFill/>
          <a:ln>
            <a:noFill/>
          </a:ln>
        </p:spPr>
        <p:txBody>
          <a:bodyPr wrap="square" rtlCol="0">
            <a:spAutoFit/>
          </a:bodyPr>
          <a:lstStyle/>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(u):</a:t>
            </a:r>
          </a:p>
          <a:p>
            <a:pPr algn="l"/>
            <a:r>
              <a:rPr lang="en-US" altLang="zh-CN" sz="3200" dirty="0">
                <a:solidFill>
                  <a:schemeClr val="tx1"/>
                </a:solidFill>
                <a:latin typeface="宋体" panose="02010600030101010101" pitchFamily="2" charset="-122"/>
                <a:ea typeface="宋体" panose="02010600030101010101" pitchFamily="2" charset="-122"/>
              </a:rPr>
              <a:t>    global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    vis[u] = 1</a:t>
            </a:r>
          </a:p>
          <a:p>
            <a:pPr algn="l"/>
            <a:r>
              <a:rPr lang="en-US" altLang="zh-CN" sz="3200" dirty="0">
                <a:solidFill>
                  <a:schemeClr val="tx1"/>
                </a:solidFill>
                <a:latin typeface="宋体" panose="02010600030101010101" pitchFamily="2" charset="-122"/>
                <a:ea typeface="宋体" panose="02010600030101010101" pitchFamily="2" charset="-122"/>
              </a:rPr>
              <a:t>    for v, c in e[u]: #u</a:t>
            </a:r>
            <a:r>
              <a:rPr lang="zh-CN" altLang="en-US" sz="3200" dirty="0">
                <a:solidFill>
                  <a:schemeClr val="tx1"/>
                </a:solidFill>
                <a:latin typeface="宋体" panose="02010600030101010101" pitchFamily="2" charset="-122"/>
                <a:ea typeface="宋体" panose="02010600030101010101" pitchFamily="2" charset="-122"/>
              </a:rPr>
              <a:t>的邻居</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，费用</a:t>
            </a:r>
            <a:r>
              <a:rPr lang="en-US" altLang="zh-CN" sz="3200" dirty="0">
                <a:solidFill>
                  <a:schemeClr val="tx1"/>
                </a:solidFill>
                <a:latin typeface="宋体" panose="02010600030101010101" pitchFamily="2" charset="-122"/>
                <a:ea typeface="宋体" panose="02010600030101010101" pitchFamily="2" charset="-122"/>
              </a:rPr>
              <a:t>c</a:t>
            </a:r>
          </a:p>
          <a:p>
            <a:pPr algn="l"/>
            <a:r>
              <a:rPr lang="en-US" altLang="zh-CN" sz="3200" dirty="0">
                <a:solidFill>
                  <a:schemeClr val="tx1"/>
                </a:solidFill>
                <a:latin typeface="宋体" panose="02010600030101010101" pitchFamily="2" charset="-122"/>
                <a:ea typeface="宋体" panose="02010600030101010101" pitchFamily="2" charset="-122"/>
              </a:rPr>
              <a:t>        if vis[v]==1: continue</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(v)</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max(</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[v] + c)</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 max(</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[v] + c)</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4800" dirty="0">
                <a:solidFill>
                  <a:schemeClr val="tx1"/>
                </a:solidFill>
                <a:latin typeface="宋体" panose="02010600030101010101" pitchFamily="2" charset="-122"/>
                <a:ea typeface="宋体" panose="02010600030101010101" pitchFamily="2" charset="-122"/>
              </a:rPr>
              <a:t>n = </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(input())</a:t>
            </a:r>
          </a:p>
          <a:p>
            <a:pPr algn="l"/>
            <a:r>
              <a:rPr lang="en-US" altLang="zh-CN" sz="4800" dirty="0">
                <a:solidFill>
                  <a:schemeClr val="tx1"/>
                </a:solidFill>
                <a:latin typeface="宋体" panose="02010600030101010101" pitchFamily="2" charset="-122"/>
                <a:ea typeface="宋体" panose="02010600030101010101" pitchFamily="2" charset="-122"/>
              </a:rPr>
              <a:t>e = [[]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range(n+1)]   #</a:t>
            </a:r>
            <a:r>
              <a:rPr lang="zh-CN" altLang="en-US" sz="4800" dirty="0">
                <a:solidFill>
                  <a:schemeClr val="tx1"/>
                </a:solidFill>
                <a:latin typeface="宋体" panose="02010600030101010101" pitchFamily="2" charset="-122"/>
                <a:ea typeface="宋体" panose="02010600030101010101" pitchFamily="2" charset="-122"/>
              </a:rPr>
              <a:t>存图   </a:t>
            </a:r>
          </a:p>
          <a:p>
            <a:pPr algn="l"/>
            <a:r>
              <a:rPr lang="en-US" altLang="zh-CN" sz="4800" dirty="0">
                <a:solidFill>
                  <a:schemeClr val="tx1"/>
                </a:solidFill>
                <a:latin typeface="宋体" panose="02010600030101010101" pitchFamily="2" charset="-122"/>
                <a:ea typeface="宋体" panose="02010600030101010101" pitchFamily="2" charset="-122"/>
              </a:rPr>
              <a:t>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range(n-1):</a:t>
            </a:r>
          </a:p>
          <a:p>
            <a:pPr algn="l"/>
            <a:r>
              <a:rPr lang="en-US" altLang="zh-CN" sz="4800" dirty="0">
                <a:solidFill>
                  <a:schemeClr val="tx1"/>
                </a:solidFill>
                <a:latin typeface="宋体" panose="02010600030101010101" pitchFamily="2" charset="-122"/>
                <a:ea typeface="宋体" panose="02010600030101010101" pitchFamily="2" charset="-122"/>
              </a:rPr>
              <a:t>    a, b, c = map(</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input().split())</a:t>
            </a:r>
          </a:p>
          <a:p>
            <a:pPr algn="l"/>
            <a:r>
              <a:rPr lang="en-US" altLang="zh-CN" sz="4800" dirty="0">
                <a:solidFill>
                  <a:schemeClr val="tx1"/>
                </a:solidFill>
                <a:latin typeface="宋体" panose="02010600030101010101" pitchFamily="2" charset="-122"/>
                <a:ea typeface="宋体" panose="02010600030101010101" pitchFamily="2" charset="-122"/>
              </a:rPr>
              <a:t>    e[a].append((b, c))</a:t>
            </a:r>
          </a:p>
          <a:p>
            <a:pPr algn="l"/>
            <a:r>
              <a:rPr lang="en-US" altLang="zh-CN" sz="4800" dirty="0">
                <a:solidFill>
                  <a:schemeClr val="tx1"/>
                </a:solidFill>
                <a:latin typeface="宋体" panose="02010600030101010101" pitchFamily="2" charset="-122"/>
                <a:ea typeface="宋体" panose="02010600030101010101" pitchFamily="2" charset="-122"/>
              </a:rPr>
              <a:t>    e[b].append((a, c</a:t>
            </a:r>
            <a:r>
              <a:rPr lang="en-US" altLang="zh-CN" sz="4800" dirty="0" smtClean="0">
                <a:solidFill>
                  <a:schemeClr val="tx1"/>
                </a:solidFill>
                <a:latin typeface="宋体" panose="02010600030101010101" pitchFamily="2" charset="-122"/>
                <a:ea typeface="宋体" panose="02010600030101010101" pitchFamily="2" charset="-122"/>
              </a:rPr>
              <a:t>))</a:t>
            </a:r>
          </a:p>
          <a:p>
            <a:pPr algn="l"/>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       #</a:t>
            </a:r>
            <a:r>
              <a:rPr lang="zh-CN" altLang="en-US" sz="3200" dirty="0">
                <a:solidFill>
                  <a:schemeClr val="tx1"/>
                </a:solidFill>
                <a:latin typeface="宋体" panose="02010600030101010101" pitchFamily="2" charset="-122"/>
                <a:ea typeface="宋体" panose="02010600030101010101" pitchFamily="2" charset="-122"/>
              </a:rPr>
              <a:t>答案：树的直径</a:t>
            </a:r>
          </a:p>
          <a:p>
            <a:pPr algn="l"/>
            <a:r>
              <a:rPr lang="en-US" altLang="zh-CN" sz="3200" dirty="0">
                <a:solidFill>
                  <a:schemeClr val="tx1"/>
                </a:solidFill>
                <a:latin typeface="宋体" panose="02010600030101010101" pitchFamily="2" charset="-122"/>
                <a:ea typeface="宋体" panose="02010600030101010101" pitchFamily="2" charset="-122"/>
              </a:rPr>
              <a:t>vis = [0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range(n+1)]</a:t>
            </a:r>
          </a:p>
          <a:p>
            <a:pPr algn="l"/>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 [0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range(n+1)]</a:t>
            </a:r>
          </a:p>
          <a:p>
            <a:pPr algn="l"/>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(1)</a:t>
            </a:r>
          </a:p>
          <a:p>
            <a:pPr algn="l"/>
            <a:r>
              <a:rPr lang="en-US" altLang="zh-CN" sz="3200" dirty="0">
                <a:solidFill>
                  <a:schemeClr val="tx1"/>
                </a:solidFill>
                <a:latin typeface="宋体" panose="02010600030101010101" pitchFamily="2" charset="-122"/>
                <a:ea typeface="宋体" panose="02010600030101010101" pitchFamily="2" charset="-122"/>
              </a:rPr>
              <a:t>print(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*10 +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*(ans+1)//2)</a:t>
            </a:r>
          </a:p>
        </p:txBody>
      </p:sp>
      <p:pic>
        <p:nvPicPr>
          <p:cNvPr id="2" name="图片 1"/>
          <p:cNvPicPr>
            <a:picLocks noChangeAspect="1"/>
          </p:cNvPicPr>
          <p:nvPr/>
        </p:nvPicPr>
        <p:blipFill>
          <a:blip r:embed="rId6"/>
          <a:stretch>
            <a:fillRect/>
          </a:stretch>
        </p:blipFill>
        <p:spPr>
          <a:xfrm>
            <a:off x="1723318" y="2743198"/>
            <a:ext cx="3278293" cy="10080193"/>
          </a:xfrm>
          <a:prstGeom prst="rect">
            <a:avLst/>
          </a:prstGeom>
        </p:spPr>
      </p:pic>
    </p:spTree>
    <p:custDataLst>
      <p:tags r:id="rId1"/>
    </p:custDataLst>
    <p:extLst>
      <p:ext uri="{BB962C8B-B14F-4D97-AF65-F5344CB8AC3E}">
        <p14:creationId xmlns:p14="http://schemas.microsoft.com/office/powerpoint/2010/main" val="1419172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66767" y="2126329"/>
            <a:ext cx="8098713" cy="3139321"/>
          </a:xfrm>
          <a:prstGeom prst="rect">
            <a:avLst/>
          </a:prstGeom>
          <a:noFill/>
        </p:spPr>
        <p:txBody>
          <a:bodyPr wrap="square" rtlCol="0">
            <a:spAutoFit/>
          </a:bodyPr>
          <a:lstStyle/>
          <a:p>
            <a:pPr algn="l">
              <a:lnSpc>
                <a:spcPct val="150000"/>
              </a:lnSpc>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经过</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的最长</a:t>
            </a:r>
            <a:r>
              <a:rPr lang="zh-CN" altLang="en-US" sz="4400" dirty="0" smtClean="0">
                <a:latin typeface="Times New Roman" panose="02020603050405020304" pitchFamily="18" charset="0"/>
                <a:ea typeface="宋体" panose="02010600030101010101" pitchFamily="2" charset="-122"/>
                <a:cs typeface="Times New Roman" panose="02020603050405020304" pitchFamily="18" charset="0"/>
              </a:rPr>
              <a:t>路径：</a:t>
            </a:r>
            <a:endPar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max{</a:t>
            </a: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[u</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[vi] + </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edge(</a:t>
            </a: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u,vi</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的计算不包括</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4400" baseline="-250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这棵子树</a:t>
            </a:r>
            <a:endParaRPr lang="en-US" altLang="zh-CN" sz="4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8803532" y="-1040860"/>
            <a:ext cx="14124564" cy="1601173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8910996" y="737236"/>
            <a:ext cx="14429443" cy="12649617"/>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(u):</a:t>
            </a:r>
          </a:p>
          <a:p>
            <a:pPr algn="l"/>
            <a:r>
              <a:rPr lang="en-US" altLang="zh-CN" sz="4800" dirty="0">
                <a:solidFill>
                  <a:schemeClr val="tx1"/>
                </a:solidFill>
                <a:latin typeface="宋体" panose="02010600030101010101" pitchFamily="2" charset="-122"/>
                <a:ea typeface="宋体" panose="02010600030101010101" pitchFamily="2" charset="-122"/>
              </a:rPr>
              <a:t>    global </a:t>
            </a:r>
            <a:r>
              <a:rPr lang="en-US" altLang="zh-CN" sz="4800" dirty="0" err="1">
                <a:solidFill>
                  <a:schemeClr val="tx1"/>
                </a:solidFill>
                <a:latin typeface="宋体" panose="02010600030101010101" pitchFamily="2" charset="-122"/>
                <a:ea typeface="宋体" panose="02010600030101010101" pitchFamily="2" charset="-122"/>
              </a:rPr>
              <a:t>ans</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    vis[u] = 1</a:t>
            </a:r>
          </a:p>
          <a:p>
            <a:pPr algn="l"/>
            <a:r>
              <a:rPr lang="en-US" altLang="zh-CN" sz="4800" dirty="0">
                <a:solidFill>
                  <a:schemeClr val="tx1"/>
                </a:solidFill>
                <a:latin typeface="宋体" panose="02010600030101010101" pitchFamily="2" charset="-122"/>
                <a:ea typeface="宋体" panose="02010600030101010101" pitchFamily="2" charset="-122"/>
              </a:rPr>
              <a:t>    for v, c in e[u</a:t>
            </a:r>
            <a:r>
              <a:rPr lang="en-US" altLang="zh-CN" sz="4800" dirty="0" smtClean="0">
                <a:solidFill>
                  <a:schemeClr val="tx1"/>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#u</a:t>
            </a:r>
            <a:r>
              <a:rPr lang="zh-CN" altLang="en-US" sz="4800" dirty="0">
                <a:solidFill>
                  <a:schemeClr val="tx1"/>
                </a:solidFill>
                <a:latin typeface="宋体" panose="02010600030101010101" pitchFamily="2" charset="-122"/>
                <a:ea typeface="宋体" panose="02010600030101010101" pitchFamily="2" charset="-122"/>
              </a:rPr>
              <a:t>的邻居</a:t>
            </a:r>
            <a:r>
              <a:rPr lang="en-US" altLang="zh-CN" sz="4800" dirty="0">
                <a:solidFill>
                  <a:schemeClr val="tx1"/>
                </a:solidFill>
                <a:latin typeface="宋体" panose="02010600030101010101" pitchFamily="2" charset="-122"/>
                <a:ea typeface="宋体" panose="02010600030101010101" pitchFamily="2" charset="-122"/>
              </a:rPr>
              <a:t>v</a:t>
            </a:r>
            <a:r>
              <a:rPr lang="zh-CN" altLang="en-US" sz="4800" dirty="0">
                <a:solidFill>
                  <a:schemeClr val="tx1"/>
                </a:solidFill>
                <a:latin typeface="宋体" panose="02010600030101010101" pitchFamily="2" charset="-122"/>
                <a:ea typeface="宋体" panose="02010600030101010101" pitchFamily="2" charset="-122"/>
              </a:rPr>
              <a:t>，费用</a:t>
            </a:r>
            <a:r>
              <a:rPr lang="en-US" altLang="zh-CN" sz="4800" dirty="0">
                <a:solidFill>
                  <a:schemeClr val="tx1"/>
                </a:solidFill>
                <a:latin typeface="宋体" panose="02010600030101010101" pitchFamily="2" charset="-122"/>
                <a:ea typeface="宋体" panose="02010600030101010101" pitchFamily="2" charset="-122"/>
              </a:rPr>
              <a:t>c</a:t>
            </a:r>
          </a:p>
          <a:p>
            <a:pPr algn="l"/>
            <a:r>
              <a:rPr lang="en-US" altLang="zh-CN" sz="4800" dirty="0">
                <a:solidFill>
                  <a:schemeClr val="tx1"/>
                </a:solidFill>
                <a:latin typeface="宋体" panose="02010600030101010101" pitchFamily="2" charset="-122"/>
                <a:ea typeface="宋体" panose="02010600030101010101" pitchFamily="2" charset="-122"/>
              </a:rPr>
              <a:t>        if vis[v]==1: continue</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(v)</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 max(</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[u] +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[v] + c)</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[u] = max(</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[u],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[v] + c</a:t>
            </a:r>
            <a:r>
              <a:rPr lang="en-US" altLang="zh-CN" sz="4800" dirty="0" smtClean="0">
                <a:solidFill>
                  <a:schemeClr val="tx1"/>
                </a:solidFill>
                <a:latin typeface="宋体" panose="02010600030101010101" pitchFamily="2" charset="-122"/>
                <a:ea typeface="宋体" panose="02010600030101010101" pitchFamily="2" charset="-122"/>
              </a:rPr>
              <a:t>)        </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n =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(input())</a:t>
            </a:r>
          </a:p>
          <a:p>
            <a:pPr algn="l"/>
            <a:r>
              <a:rPr lang="en-US" altLang="zh-CN" sz="2800" dirty="0">
                <a:solidFill>
                  <a:schemeClr val="tx1"/>
                </a:solidFill>
                <a:latin typeface="宋体" panose="02010600030101010101" pitchFamily="2" charset="-122"/>
                <a:ea typeface="宋体" panose="02010600030101010101" pitchFamily="2" charset="-122"/>
              </a:rPr>
              <a:t>e = [[] 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range(n+1)]   #</a:t>
            </a:r>
            <a:r>
              <a:rPr lang="zh-CN" altLang="en-US" sz="2800" dirty="0">
                <a:solidFill>
                  <a:schemeClr val="tx1"/>
                </a:solidFill>
                <a:latin typeface="宋体" panose="02010600030101010101" pitchFamily="2" charset="-122"/>
                <a:ea typeface="宋体" panose="02010600030101010101" pitchFamily="2" charset="-122"/>
              </a:rPr>
              <a:t>存图   </a:t>
            </a:r>
          </a:p>
          <a:p>
            <a:pPr algn="l"/>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range(n-1):</a:t>
            </a:r>
          </a:p>
          <a:p>
            <a:pPr algn="l"/>
            <a:r>
              <a:rPr lang="en-US" altLang="zh-CN" sz="2800" dirty="0">
                <a:solidFill>
                  <a:schemeClr val="tx1"/>
                </a:solidFill>
                <a:latin typeface="宋体" panose="02010600030101010101" pitchFamily="2" charset="-122"/>
                <a:ea typeface="宋体" panose="02010600030101010101" pitchFamily="2" charset="-122"/>
              </a:rPr>
              <a:t>    a, b, c = map(</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input().split())</a:t>
            </a:r>
          </a:p>
          <a:p>
            <a:pPr algn="l"/>
            <a:r>
              <a:rPr lang="en-US" altLang="zh-CN" sz="2800" dirty="0">
                <a:solidFill>
                  <a:schemeClr val="tx1"/>
                </a:solidFill>
                <a:latin typeface="宋体" panose="02010600030101010101" pitchFamily="2" charset="-122"/>
                <a:ea typeface="宋体" panose="02010600030101010101" pitchFamily="2" charset="-122"/>
              </a:rPr>
              <a:t>    e[a].append((b, c))</a:t>
            </a:r>
          </a:p>
          <a:p>
            <a:pPr algn="l"/>
            <a:r>
              <a:rPr lang="en-US" altLang="zh-CN" sz="2800" dirty="0">
                <a:solidFill>
                  <a:schemeClr val="tx1"/>
                </a:solidFill>
                <a:latin typeface="宋体" panose="02010600030101010101" pitchFamily="2" charset="-122"/>
                <a:ea typeface="宋体" panose="02010600030101010101" pitchFamily="2" charset="-122"/>
              </a:rPr>
              <a:t>    e[b].append((a, c</a:t>
            </a:r>
            <a:r>
              <a:rPr lang="en-US" altLang="zh-CN" sz="2800" dirty="0" smtClean="0">
                <a:solidFill>
                  <a:schemeClr val="tx1"/>
                </a:solidFill>
                <a:latin typeface="宋体" panose="02010600030101010101" pitchFamily="2" charset="-122"/>
                <a:ea typeface="宋体" panose="02010600030101010101" pitchFamily="2" charset="-122"/>
              </a:rPr>
              <a:t>))</a:t>
            </a:r>
            <a:endParaRPr lang="en-US" altLang="zh-CN" sz="6000" dirty="0">
              <a:solidFill>
                <a:schemeClr val="tx1"/>
              </a:solidFill>
              <a:latin typeface="宋体" panose="02010600030101010101" pitchFamily="2" charset="-122"/>
              <a:ea typeface="宋体" panose="02010600030101010101" pitchFamily="2" charset="-122"/>
            </a:endParaRPr>
          </a:p>
          <a:p>
            <a:pPr algn="l"/>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 = 0       </a:t>
            </a:r>
            <a:r>
              <a:rPr lang="en-US" altLang="zh-CN" sz="4800" dirty="0" smtClean="0">
                <a:solidFill>
                  <a:schemeClr val="tx1"/>
                </a:solidFill>
                <a:latin typeface="宋体" panose="02010600030101010101" pitchFamily="2" charset="-122"/>
                <a:ea typeface="宋体" panose="02010600030101010101" pitchFamily="2" charset="-122"/>
              </a:rPr>
              <a:t>             #</a:t>
            </a:r>
            <a:r>
              <a:rPr lang="zh-CN" altLang="en-US" sz="4800" dirty="0">
                <a:solidFill>
                  <a:schemeClr val="tx1"/>
                </a:solidFill>
                <a:latin typeface="宋体" panose="02010600030101010101" pitchFamily="2" charset="-122"/>
                <a:ea typeface="宋体" panose="02010600030101010101" pitchFamily="2" charset="-122"/>
              </a:rPr>
              <a:t>答案：树的直径</a:t>
            </a:r>
          </a:p>
          <a:p>
            <a:pPr algn="l"/>
            <a:r>
              <a:rPr lang="en-US" altLang="zh-CN" sz="4800" dirty="0">
                <a:solidFill>
                  <a:schemeClr val="tx1"/>
                </a:solidFill>
                <a:latin typeface="宋体" panose="02010600030101010101" pitchFamily="2" charset="-122"/>
                <a:ea typeface="宋体" panose="02010600030101010101" pitchFamily="2" charset="-122"/>
              </a:rPr>
              <a:t>vis = [0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range(n+1)]</a:t>
            </a:r>
          </a:p>
          <a:p>
            <a:pPr algn="l"/>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 = [0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range(n+1)]</a:t>
            </a:r>
          </a:p>
          <a:p>
            <a:pPr algn="l"/>
            <a:r>
              <a:rPr lang="en-US" altLang="zh-CN" sz="4800" dirty="0" err="1">
                <a:solidFill>
                  <a:schemeClr val="tx1"/>
                </a:solidFill>
                <a:latin typeface="宋体" panose="02010600030101010101" pitchFamily="2" charset="-122"/>
                <a:ea typeface="宋体" panose="02010600030101010101" pitchFamily="2" charset="-122"/>
              </a:rPr>
              <a:t>dfs</a:t>
            </a:r>
            <a:r>
              <a:rPr lang="en-US" altLang="zh-CN" sz="4800" dirty="0">
                <a:solidFill>
                  <a:schemeClr val="tx1"/>
                </a:solidFill>
                <a:latin typeface="宋体" panose="02010600030101010101" pitchFamily="2" charset="-122"/>
                <a:ea typeface="宋体" panose="02010600030101010101" pitchFamily="2" charset="-122"/>
              </a:rPr>
              <a:t>(1)</a:t>
            </a:r>
          </a:p>
          <a:p>
            <a:pPr algn="l"/>
            <a:r>
              <a:rPr lang="en-US" altLang="zh-CN" sz="4800" dirty="0">
                <a:solidFill>
                  <a:schemeClr val="tx1"/>
                </a:solidFill>
                <a:latin typeface="宋体" panose="02010600030101010101" pitchFamily="2" charset="-122"/>
                <a:ea typeface="宋体" panose="02010600030101010101" pitchFamily="2" charset="-122"/>
              </a:rPr>
              <a:t>print(</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*10 + </a:t>
            </a:r>
            <a:r>
              <a:rPr lang="en-US" altLang="zh-CN" sz="4800" dirty="0" err="1">
                <a:solidFill>
                  <a:schemeClr val="tx1"/>
                </a:solidFill>
                <a:latin typeface="宋体" panose="02010600030101010101" pitchFamily="2" charset="-122"/>
                <a:ea typeface="宋体" panose="02010600030101010101" pitchFamily="2" charset="-122"/>
              </a:rPr>
              <a:t>ans</a:t>
            </a:r>
            <a:r>
              <a:rPr lang="en-US" altLang="zh-CN" sz="4800" dirty="0">
                <a:solidFill>
                  <a:schemeClr val="tx1"/>
                </a:solidFill>
                <a:latin typeface="宋体" panose="02010600030101010101" pitchFamily="2" charset="-122"/>
                <a:ea typeface="宋体" panose="02010600030101010101" pitchFamily="2" charset="-122"/>
              </a:rPr>
              <a:t>*(ans+1)//2)</a:t>
            </a:r>
          </a:p>
        </p:txBody>
      </p:sp>
      <p:pic>
        <p:nvPicPr>
          <p:cNvPr id="6" name="图片 5"/>
          <p:cNvPicPr>
            <a:picLocks noChangeAspect="1"/>
          </p:cNvPicPr>
          <p:nvPr/>
        </p:nvPicPr>
        <p:blipFill>
          <a:blip r:embed="rId6"/>
          <a:stretch>
            <a:fillRect/>
          </a:stretch>
        </p:blipFill>
        <p:spPr>
          <a:xfrm>
            <a:off x="281042" y="6813010"/>
            <a:ext cx="7670165" cy="4930820"/>
          </a:xfrm>
          <a:prstGeom prst="rect">
            <a:avLst/>
          </a:prstGeom>
        </p:spPr>
      </p:pic>
    </p:spTree>
    <p:custDataLst>
      <p:tags r:id="rId1"/>
    </p:custDataLst>
    <p:extLst>
      <p:ext uri="{BB962C8B-B14F-4D97-AF65-F5344CB8AC3E}">
        <p14:creationId xmlns:p14="http://schemas.microsoft.com/office/powerpoint/2010/main" val="27989798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7.6 </a:t>
              </a:r>
              <a:r>
                <a:rPr lang="zh-CN" altLang="en-US" sz="5600" b="1" spc="600" dirty="0" smtClean="0">
                  <a:solidFill>
                    <a:schemeClr val="bg1"/>
                  </a:solidFill>
                  <a:latin typeface="思源宋体 CN Heavy" panose="02020900000000000000" charset="-122"/>
                  <a:ea typeface="思源宋体 CN Heavy" panose="02020900000000000000" charset="-122"/>
                </a:rPr>
                <a:t>数位</a:t>
              </a:r>
              <a:r>
                <a:rPr lang="zh-CN" altLang="en-US" sz="5600" b="1" spc="600" dirty="0">
                  <a:solidFill>
                    <a:schemeClr val="bg1"/>
                  </a:solidFill>
                  <a:latin typeface="思源宋体 CN Heavy" panose="02020900000000000000" charset="-122"/>
                  <a:ea typeface="思源宋体 CN Heavy" panose="02020900000000000000" charset="-122"/>
                </a:rPr>
                <a:t>统计</a:t>
              </a:r>
              <a:r>
                <a:rPr lang="en-US" altLang="zh-CN" sz="5600" b="1" spc="600" dirty="0" smtClean="0">
                  <a:solidFill>
                    <a:schemeClr val="bg1"/>
                  </a:solidFill>
                  <a:latin typeface="思源宋体 CN Heavy" panose="02020900000000000000" charset="-122"/>
                  <a:ea typeface="思源宋体 CN Heavy" panose="02020900000000000000" charset="-122"/>
                </a:rPr>
                <a:t>DP</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90838" y="3100902"/>
            <a:ext cx="22002323" cy="8089138"/>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数位</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用于数字的数位</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统计。</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给定一个范围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，问区间内所有数字中，某个数码一共有多少个</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3"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367]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暴力法：逐一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检查每个数字，统计数码出现的次数，复杂</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O(k)</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数位</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个数字的数位有个位、十位、百位、</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思想，把低位的统计结果记录下来，在高位计算时直接沿用低位的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结果。复杂度仅有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的位数。</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234771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：记忆化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4033965"/>
            <a:ext cx="18901492"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如果</a:t>
            </a:r>
            <a:r>
              <a:rPr lang="zh-CN" altLang="en-US" sz="4800" dirty="0">
                <a:latin typeface="宋体" panose="02010600030101010101" pitchFamily="2" charset="-122"/>
                <a:ea typeface="宋体" panose="02010600030101010101" pitchFamily="2" charset="-122"/>
              </a:rPr>
              <a:t>各个子问题不是独立的，如果能够</a:t>
            </a:r>
            <a:r>
              <a:rPr lang="zh-CN" altLang="en-US" sz="4800" dirty="0">
                <a:solidFill>
                  <a:schemeClr val="hlink"/>
                </a:solidFill>
                <a:latin typeface="宋体" panose="02010600030101010101" pitchFamily="2" charset="-122"/>
                <a:ea typeface="宋体" panose="02010600030101010101" pitchFamily="2" charset="-122"/>
              </a:rPr>
              <a:t>保存已经解决的子问题的答案</a:t>
            </a:r>
            <a:r>
              <a:rPr lang="zh-CN" altLang="en-US" sz="4800" dirty="0" smtClean="0">
                <a:latin typeface="宋体" panose="02010600030101010101" pitchFamily="2" charset="-122"/>
                <a:ea typeface="宋体" panose="02010600030101010101" pitchFamily="2" charset="-122"/>
              </a:rPr>
              <a:t>，在</a:t>
            </a:r>
            <a:r>
              <a:rPr lang="zh-CN" altLang="en-US" sz="4800" dirty="0">
                <a:latin typeface="宋体" panose="02010600030101010101" pitchFamily="2" charset="-122"/>
                <a:ea typeface="宋体" panose="02010600030101010101" pitchFamily="2" charset="-122"/>
              </a:rPr>
              <a:t>需要的时候再找出已求得的答案</a:t>
            </a:r>
            <a:r>
              <a:rPr lang="zh-CN" altLang="en-US" sz="4800" dirty="0" smtClean="0">
                <a:latin typeface="宋体" panose="02010600030101010101" pitchFamily="2" charset="-122"/>
                <a:ea typeface="宋体" panose="02010600030101010101" pitchFamily="2" charset="-122"/>
              </a:rPr>
              <a:t>，可以</a:t>
            </a:r>
            <a:r>
              <a:rPr lang="zh-CN" altLang="en-US" sz="4800" dirty="0">
                <a:latin typeface="宋体" panose="02010600030101010101" pitchFamily="2" charset="-122"/>
                <a:ea typeface="宋体" panose="02010600030101010101" pitchFamily="2" charset="-122"/>
              </a:rPr>
              <a:t>避免大量的重复计算。</a:t>
            </a:r>
          </a:p>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基本思路：</a:t>
            </a:r>
            <a:r>
              <a:rPr lang="zh-CN" altLang="en-US" sz="4800" dirty="0" smtClean="0">
                <a:solidFill>
                  <a:schemeClr val="hlink"/>
                </a:solidFill>
                <a:latin typeface="宋体" panose="02010600030101010101" pitchFamily="2" charset="-122"/>
                <a:ea typeface="宋体" panose="02010600030101010101" pitchFamily="2" charset="-122"/>
              </a:rPr>
              <a:t>用</a:t>
            </a:r>
            <a:r>
              <a:rPr lang="zh-CN" altLang="en-US" sz="4800" dirty="0">
                <a:solidFill>
                  <a:schemeClr val="hlink"/>
                </a:solidFill>
                <a:latin typeface="宋体" panose="02010600030101010101" pitchFamily="2" charset="-122"/>
                <a:ea typeface="宋体" panose="02010600030101010101" pitchFamily="2" charset="-122"/>
              </a:rPr>
              <a:t>一个表记录所有已解决的子问题的答案</a:t>
            </a:r>
            <a:r>
              <a:rPr lang="zh-CN" altLang="en-US" sz="4800" dirty="0">
                <a:latin typeface="宋体" panose="02010600030101010101" pitchFamily="2" charset="-122"/>
                <a:ea typeface="宋体" panose="02010600030101010101" pitchFamily="2" charset="-122"/>
              </a:rPr>
              <a:t>，不管该问题以后是否被用到，只要它被计算过，就将其结果填入表中。 </a:t>
            </a:r>
            <a:endParaRPr lang="en-US" altLang="zh-CN" sz="4800" dirty="0" smtClean="0">
              <a:latin typeface="宋体" panose="02010600030101010101" pitchFamily="2" charset="-122"/>
              <a:ea typeface="宋体" panose="02010600030101010101" pitchFamily="2" charset="-122"/>
            </a:endParaRPr>
          </a:p>
          <a:p>
            <a:pPr defTabSz="914400" eaLnBrk="0" fontAlgn="base" hangingPunct="0">
              <a:lnSpc>
                <a:spcPct val="100000"/>
              </a:lnSpc>
              <a:spcBef>
                <a:spcPct val="20000"/>
              </a:spcBef>
              <a:spcAft>
                <a:spcPct val="0"/>
              </a:spcAft>
              <a:defRPr/>
            </a:pPr>
            <a:endParaRPr lang="en-US" altLang="zh-CN" sz="4800" dirty="0" smtClean="0">
              <a:latin typeface="宋体" panose="02010600030101010101" pitchFamily="2" charset="-122"/>
              <a:ea typeface="宋体" panose="02010600030101010101" pitchFamily="2" charset="-122"/>
            </a:endParaRPr>
          </a:p>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记忆化</a:t>
            </a: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18898257"/>
      </p:ext>
    </p:extLst>
  </p:cSld>
  <p:clrMapOvr>
    <a:masterClrMapping/>
  </p:clrMapOvr>
  <p:transition spd="slow" advClick="0" advTm="1000">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a:t>
              </a:r>
              <a:r>
                <a:rPr lang="zh-CN" altLang="en-US" sz="5600" b="1" spc="600" dirty="0" smtClean="0">
                  <a:solidFill>
                    <a:schemeClr val="bg1"/>
                  </a:solidFill>
                  <a:latin typeface="宋体" panose="02010600030101010101" pitchFamily="2" charset="-122"/>
                  <a:ea typeface="宋体" panose="02010600030101010101" pitchFamily="2" charset="-122"/>
                </a:rPr>
                <a:t>：求</a:t>
              </a:r>
              <a:r>
                <a:rPr lang="zh-CN" altLang="en-US" sz="5600" b="1" spc="600" dirty="0">
                  <a:solidFill>
                    <a:schemeClr val="bg1"/>
                  </a:solidFill>
                  <a:latin typeface="宋体" panose="02010600030101010101" pitchFamily="2" charset="-122"/>
                  <a:ea typeface="宋体" panose="02010600030101010101" pitchFamily="2" charset="-122"/>
                </a:rPr>
                <a:t>区间</a:t>
              </a:r>
              <a:r>
                <a:rPr lang="en-US" altLang="zh-CN" sz="5600" b="1" spc="600" dirty="0">
                  <a:solidFill>
                    <a:schemeClr val="bg1"/>
                  </a:solidFill>
                  <a:latin typeface="宋体" panose="02010600030101010101" pitchFamily="2" charset="-122"/>
                  <a:ea typeface="宋体" panose="02010600030101010101" pitchFamily="2" charset="-122"/>
                </a:rPr>
                <a:t>[1, 367]</a:t>
              </a:r>
              <a:r>
                <a:rPr lang="zh-CN" altLang="en-US" sz="5600" b="1" spc="600" dirty="0" smtClean="0">
                  <a:solidFill>
                    <a:schemeClr val="bg1"/>
                  </a:solidFill>
                  <a:latin typeface="宋体" panose="02010600030101010101" pitchFamily="2" charset="-122"/>
                  <a:ea typeface="宋体" panose="02010600030101010101" pitchFamily="2" charset="-122"/>
                </a:rPr>
                <a:t>内</a:t>
              </a:r>
              <a:r>
                <a:rPr lang="zh-CN" altLang="en-US" sz="5600" b="1" spc="600" dirty="0">
                  <a:solidFill>
                    <a:schemeClr val="bg1"/>
                  </a:solidFill>
                  <a:latin typeface="宋体" panose="02010600030101010101" pitchFamily="2" charset="-122"/>
                  <a:ea typeface="宋体" panose="02010600030101010101" pitchFamily="2" charset="-122"/>
                </a:rPr>
                <a:t>每种</a:t>
              </a:r>
              <a:r>
                <a:rPr lang="zh-CN" altLang="en-US" sz="5600" b="1" spc="600" dirty="0" smtClean="0">
                  <a:solidFill>
                    <a:schemeClr val="bg1"/>
                  </a:solidFill>
                  <a:latin typeface="宋体" panose="02010600030101010101" pitchFamily="2" charset="-122"/>
                  <a:ea typeface="宋体" panose="02010600030101010101" pitchFamily="2" charset="-122"/>
                </a:rPr>
                <a:t>数码分别有</a:t>
              </a:r>
              <a:r>
                <a:rPr lang="zh-CN" altLang="en-US" sz="5600" b="1" spc="600" dirty="0">
                  <a:solidFill>
                    <a:schemeClr val="bg1"/>
                  </a:solidFill>
                  <a:latin typeface="宋体" panose="02010600030101010101" pitchFamily="2" charset="-122"/>
                  <a:ea typeface="宋体" panose="02010600030101010101" pitchFamily="2" charset="-122"/>
                </a:rPr>
                <a:t>多少个。</a:t>
              </a:r>
            </a:p>
          </p:txBody>
        </p:sp>
      </p:grpSp>
      <p:sp>
        <p:nvSpPr>
          <p:cNvPr id="10" name="内容占位符 2"/>
          <p:cNvSpPr txBox="1">
            <a:spLocks/>
          </p:cNvSpPr>
          <p:nvPr/>
        </p:nvSpPr>
        <p:spPr>
          <a:xfrm>
            <a:off x="1392677" y="2979204"/>
            <a:ext cx="21598646"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latin typeface="Times New Roman" panose="02020603050405020304" pitchFamily="18" charset="0"/>
                <a:cs typeface="Times New Roman" panose="02020603050405020304" pitchFamily="18" charset="0"/>
              </a:rPr>
              <a:t>定义状态</a:t>
            </a:r>
            <a:r>
              <a:rPr lang="en-US" altLang="zh-CN" dirty="0" err="1">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位数的每种数码有多少个</a:t>
            </a:r>
            <a:r>
              <a:rPr lang="zh-CN" altLang="en-US" dirty="0" smtClean="0">
                <a:latin typeface="Times New Roman" panose="02020603050405020304" pitchFamily="18" charset="0"/>
                <a:cs typeface="Times New Roman" panose="02020603050405020304" pitchFamily="18" charset="0"/>
              </a:rPr>
              <a:t>。包括</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一位数</a:t>
            </a:r>
            <a:r>
              <a:rPr lang="en-US" altLang="zh-CN" dirty="0">
                <a:latin typeface="Times New Roman" panose="02020603050405020304" pitchFamily="18" charset="0"/>
                <a:cs typeface="Times New Roman" panose="02020603050405020304" pitchFamily="18" charset="0"/>
              </a:rPr>
              <a:t>0~9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[1] = 1</a:t>
            </a:r>
            <a:r>
              <a:rPr lang="zh-CN" altLang="en-US" dirty="0">
                <a:latin typeface="Times New Roman" panose="02020603050405020304" pitchFamily="18" charset="0"/>
                <a:cs typeface="Times New Roman" panose="02020603050405020304" pitchFamily="18" charset="0"/>
              </a:rPr>
              <a:t>个</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8</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二位数</a:t>
            </a:r>
            <a:r>
              <a:rPr lang="en-US" altLang="zh-CN" dirty="0">
                <a:latin typeface="Times New Roman" panose="02020603050405020304" pitchFamily="18" charset="0"/>
                <a:cs typeface="Times New Roman" panose="02020603050405020304" pitchFamily="18" charset="0"/>
              </a:rPr>
              <a:t>00~99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[2] = 20</a:t>
            </a:r>
            <a:r>
              <a:rPr lang="zh-CN" altLang="en-US" dirty="0">
                <a:latin typeface="Times New Roman" panose="02020603050405020304" pitchFamily="18" charset="0"/>
                <a:cs typeface="Times New Roman" panose="02020603050405020304" pitchFamily="18" charset="0"/>
              </a:rPr>
              <a:t>个。注意这里是</a:t>
            </a:r>
            <a:r>
              <a:rPr lang="en-US" altLang="zh-CN" dirty="0">
                <a:latin typeface="Times New Roman" panose="02020603050405020304" pitchFamily="18" charset="0"/>
                <a:cs typeface="Times New Roman" panose="02020603050405020304" pitchFamily="18" charset="0"/>
              </a:rPr>
              <a:t>00~99</a:t>
            </a:r>
            <a:r>
              <a:rPr lang="zh-CN" altLang="en-US" dirty="0">
                <a:latin typeface="Times New Roman" panose="02020603050405020304" pitchFamily="18" charset="0"/>
                <a:cs typeface="Times New Roman" panose="02020603050405020304" pitchFamily="18" charset="0"/>
              </a:rPr>
              <a:t>，不是</a:t>
            </a:r>
            <a:r>
              <a:rPr lang="en-US" altLang="zh-CN" dirty="0">
                <a:latin typeface="Times New Roman" panose="02020603050405020304" pitchFamily="18" charset="0"/>
                <a:cs typeface="Times New Roman" panose="02020603050405020304" pitchFamily="18" charset="0"/>
              </a:rPr>
              <a:t>0~99</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smtClean="0">
                <a:latin typeface="Times New Roman" panose="02020603050405020304" pitchFamily="18" charset="0"/>
                <a:cs typeface="Times New Roman" panose="02020603050405020304" pitchFamily="18" charset="0"/>
              </a:rPr>
              <a:t>     </a:t>
            </a:r>
            <a:r>
              <a:rPr lang="zh-CN" altLang="en-US" sz="4400" dirty="0" smtClean="0">
                <a:latin typeface="Times New Roman" panose="02020603050405020304" pitchFamily="18" charset="0"/>
                <a:cs typeface="Times New Roman" panose="02020603050405020304" pitchFamily="18" charset="0"/>
              </a:rPr>
              <a:t>如果</a:t>
            </a:r>
            <a:r>
              <a:rPr lang="zh-CN" altLang="en-US" sz="4400" dirty="0">
                <a:latin typeface="Times New Roman" panose="02020603050405020304" pitchFamily="18" charset="0"/>
                <a:cs typeface="Times New Roman" panose="02020603050405020304" pitchFamily="18" charset="0"/>
              </a:rPr>
              <a:t>是</a:t>
            </a:r>
            <a:r>
              <a:rPr lang="en-US" altLang="zh-CN" sz="4400" dirty="0">
                <a:latin typeface="Times New Roman" panose="02020603050405020304" pitchFamily="18" charset="0"/>
                <a:cs typeface="Times New Roman" panose="02020603050405020304" pitchFamily="18" charset="0"/>
              </a:rPr>
              <a:t>0~99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只出现了</a:t>
            </a:r>
            <a:r>
              <a:rPr lang="en-US" altLang="zh-CN" sz="4400" dirty="0">
                <a:latin typeface="Times New Roman" panose="02020603050405020304" pitchFamily="18" charset="0"/>
                <a:cs typeface="Times New Roman" panose="02020603050405020304" pitchFamily="18" charset="0"/>
              </a:rPr>
              <a:t>11</a:t>
            </a:r>
            <a:r>
              <a:rPr lang="zh-CN" altLang="en-US" sz="4400" dirty="0">
                <a:latin typeface="Times New Roman" panose="02020603050405020304" pitchFamily="18" charset="0"/>
                <a:cs typeface="Times New Roman" panose="02020603050405020304" pitchFamily="18" charset="0"/>
              </a:rPr>
              <a:t>次。这里把“</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和其他数字一样看待，但编程时需要特殊处理，因为按照习惯写法，数字前面的</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应该被去掉，例如</a:t>
            </a:r>
            <a:r>
              <a:rPr lang="en-US" altLang="zh-CN" sz="4400" dirty="0">
                <a:latin typeface="Times New Roman" panose="02020603050405020304" pitchFamily="18" charset="0"/>
                <a:cs typeface="Times New Roman" panose="02020603050405020304" pitchFamily="18" charset="0"/>
              </a:rPr>
              <a:t>056</a:t>
            </a:r>
            <a:r>
              <a:rPr lang="zh-CN" altLang="en-US" sz="4400" dirty="0">
                <a:latin typeface="Times New Roman" panose="02020603050405020304" pitchFamily="18" charset="0"/>
                <a:cs typeface="Times New Roman" panose="02020603050405020304" pitchFamily="18" charset="0"/>
              </a:rPr>
              <a:t>应该写成</a:t>
            </a:r>
            <a:r>
              <a:rPr lang="en-US" altLang="zh-CN" sz="4400" dirty="0">
                <a:latin typeface="Times New Roman" panose="02020603050405020304" pitchFamily="18" charset="0"/>
                <a:cs typeface="Times New Roman" panose="02020603050405020304" pitchFamily="18" charset="0"/>
              </a:rPr>
              <a:t>56</a:t>
            </a:r>
            <a:r>
              <a:rPr lang="zh-CN" altLang="en-US" sz="4400" dirty="0">
                <a:latin typeface="Times New Roman" panose="02020603050405020304" pitchFamily="18" charset="0"/>
                <a:cs typeface="Times New Roman" panose="02020603050405020304" pitchFamily="18" charset="0"/>
              </a:rPr>
              <a:t>。把这种“</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称为</a:t>
            </a:r>
            <a:r>
              <a:rPr lang="zh-CN" altLang="en-US" sz="4400" dirty="0">
                <a:solidFill>
                  <a:srgbClr val="FF0000"/>
                </a:solidFill>
                <a:latin typeface="Times New Roman" panose="02020603050405020304" pitchFamily="18" charset="0"/>
                <a:cs typeface="Times New Roman" panose="02020603050405020304" pitchFamily="18" charset="0"/>
              </a:rPr>
              <a:t>“前导</a:t>
            </a:r>
            <a:r>
              <a:rPr lang="en-US" altLang="zh-CN" sz="4400" dirty="0">
                <a:solidFill>
                  <a:srgbClr val="FF0000"/>
                </a:solidFill>
                <a:latin typeface="Times New Roman" panose="02020603050405020304" pitchFamily="18" charset="0"/>
                <a:cs typeface="Times New Roman" panose="02020603050405020304" pitchFamily="18" charset="0"/>
              </a:rPr>
              <a:t>0</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。前导</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在</a:t>
            </a:r>
            <a:r>
              <a:rPr lang="en-US" altLang="zh-CN" sz="4400" dirty="0">
                <a:latin typeface="Times New Roman" panose="02020603050405020304" pitchFamily="18" charset="0"/>
                <a:cs typeface="Times New Roman" panose="02020603050405020304" pitchFamily="18" charset="0"/>
              </a:rPr>
              <a:t>0~9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00~99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000~999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所有情况下都需要特殊处理。</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三位数</a:t>
            </a:r>
            <a:r>
              <a:rPr lang="en-US" altLang="zh-CN" dirty="0">
                <a:latin typeface="Times New Roman" panose="02020603050405020304" pitchFamily="18" charset="0"/>
                <a:cs typeface="Times New Roman" panose="02020603050405020304" pitchFamily="18" charset="0"/>
              </a:rPr>
              <a:t>000~999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[3] = 300</a:t>
            </a:r>
            <a:r>
              <a:rPr lang="zh-CN" altLang="en-US" dirty="0">
                <a:latin typeface="Times New Roman" panose="02020603050405020304" pitchFamily="18" charset="0"/>
                <a:cs typeface="Times New Roman" panose="02020603050405020304" pitchFamily="18" charset="0"/>
              </a:rPr>
              <a:t>个。</a:t>
            </a: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四位数</a:t>
            </a:r>
            <a:r>
              <a:rPr lang="en-US" altLang="zh-CN" dirty="0">
                <a:latin typeface="Times New Roman" panose="02020603050405020304" pitchFamily="18" charset="0"/>
                <a:cs typeface="Times New Roman" panose="02020603050405020304" pitchFamily="18" charset="0"/>
              </a:rPr>
              <a:t>0000~9999</a:t>
            </a:r>
            <a:r>
              <a:rPr lang="zh-CN" altLang="en-US" dirty="0">
                <a:latin typeface="Times New Roman" panose="02020603050405020304" pitchFamily="18" charset="0"/>
                <a:cs typeface="Times New Roman" panose="02020603050405020304" pitchFamily="18" charset="0"/>
              </a:rPr>
              <a:t>，每种数码有</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 = </a:t>
            </a:r>
            <a:r>
              <a:rPr lang="en-US" altLang="zh-CN" dirty="0" smtClean="0">
                <a:latin typeface="Times New Roman" panose="02020603050405020304" pitchFamily="18" charset="0"/>
                <a:cs typeface="Times New Roman" panose="02020603050405020304" pitchFamily="18" charset="0"/>
              </a:rPr>
              <a:t>4000</a:t>
            </a:r>
            <a:r>
              <a:rPr lang="zh-CN" altLang="en-US" dirty="0" smtClean="0">
                <a:latin typeface="Times New Roman" panose="02020603050405020304" pitchFamily="18" charset="0"/>
                <a:cs typeface="Times New Roman" panose="02020603050405020304" pitchFamily="18" charset="0"/>
              </a:rPr>
              <a:t>个。</a:t>
            </a:r>
            <a:endParaRPr lang="zh-CN" altLang="en-US" dirty="0">
              <a:latin typeface="Times New Roman" panose="02020603050405020304" pitchFamily="18" charset="0"/>
              <a:cs typeface="Times New Roman" panose="02020603050405020304" pitchFamily="18" charset="0"/>
            </a:endParaRPr>
          </a:p>
        </p:txBody>
      </p:sp>
      <p:sp>
        <p:nvSpPr>
          <p:cNvPr id="2" name="矩形标注 1"/>
          <p:cNvSpPr/>
          <p:nvPr/>
        </p:nvSpPr>
        <p:spPr>
          <a:xfrm>
            <a:off x="17980213" y="1954151"/>
            <a:ext cx="5794187" cy="2255969"/>
          </a:xfrm>
          <a:prstGeom prst="wedgeRectCallout">
            <a:avLst>
              <a:gd name="adj1" fmla="val -148584"/>
              <a:gd name="adj2" fmla="val 106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600" dirty="0" smtClean="0">
                <a:solidFill>
                  <a:srgbClr val="FFFF00"/>
                </a:solidFill>
              </a:rPr>
              <a:t>100</a:t>
            </a:r>
            <a:r>
              <a:rPr lang="zh-CN" altLang="en-US" sz="3600" dirty="0" smtClean="0">
                <a:solidFill>
                  <a:srgbClr val="FFFF00"/>
                </a:solidFill>
              </a:rPr>
              <a:t>个数，每个数有</a:t>
            </a:r>
            <a:r>
              <a:rPr lang="en-US" altLang="zh-CN" sz="3600" dirty="0" smtClean="0">
                <a:solidFill>
                  <a:srgbClr val="FFFF00"/>
                </a:solidFill>
              </a:rPr>
              <a:t>2</a:t>
            </a:r>
            <a:r>
              <a:rPr lang="zh-CN" altLang="en-US" sz="3600" dirty="0" smtClean="0">
                <a:solidFill>
                  <a:srgbClr val="FFFF00"/>
                </a:solidFill>
              </a:rPr>
              <a:t>位。</a:t>
            </a:r>
            <a:endParaRPr lang="en-US" altLang="zh-CN" sz="3600" dirty="0" smtClean="0">
              <a:solidFill>
                <a:srgbClr val="FFFF00"/>
              </a:solidFill>
            </a:endParaRPr>
          </a:p>
          <a:p>
            <a:pPr algn="l"/>
            <a:r>
              <a:rPr lang="zh-CN" altLang="en-US" sz="3600" dirty="0" smtClean="0">
                <a:solidFill>
                  <a:srgbClr val="FFFF00"/>
                </a:solidFill>
              </a:rPr>
              <a:t>一共有</a:t>
            </a:r>
            <a:r>
              <a:rPr lang="en-US" altLang="zh-CN" sz="3600" dirty="0" smtClean="0">
                <a:solidFill>
                  <a:srgbClr val="FFFF00"/>
                </a:solidFill>
              </a:rPr>
              <a:t>200</a:t>
            </a:r>
            <a:r>
              <a:rPr lang="zh-CN" altLang="en-US" sz="3600" dirty="0" smtClean="0">
                <a:solidFill>
                  <a:srgbClr val="FFFF00"/>
                </a:solidFill>
              </a:rPr>
              <a:t>个数字。</a:t>
            </a:r>
            <a:endParaRPr lang="en-US" altLang="zh-CN" sz="3600" dirty="0" smtClean="0">
              <a:solidFill>
                <a:srgbClr val="FFFF00"/>
              </a:solidFill>
            </a:endParaRPr>
          </a:p>
          <a:p>
            <a:pPr algn="l"/>
            <a:r>
              <a:rPr lang="zh-CN" altLang="en-US" sz="3600" dirty="0" smtClean="0">
                <a:solidFill>
                  <a:srgbClr val="FFFF00"/>
                </a:solidFill>
              </a:rPr>
              <a:t>每个数字出现</a:t>
            </a:r>
            <a:r>
              <a:rPr lang="en-US" altLang="zh-CN" sz="3600" dirty="0" smtClean="0">
                <a:solidFill>
                  <a:srgbClr val="FFFF00"/>
                </a:solidFill>
              </a:rPr>
              <a:t>20</a:t>
            </a:r>
            <a:r>
              <a:rPr lang="zh-CN" altLang="en-US" sz="3600" dirty="0" smtClean="0">
                <a:solidFill>
                  <a:srgbClr val="FFFF00"/>
                </a:solidFill>
              </a:rPr>
              <a:t>次。</a:t>
            </a:r>
            <a:endParaRPr lang="zh-CN" altLang="en-US" sz="3600" dirty="0">
              <a:solidFill>
                <a:srgbClr val="FFFF00"/>
              </a:solidFill>
            </a:endParaRPr>
          </a:p>
        </p:txBody>
      </p:sp>
    </p:spTree>
    <p:custDataLst>
      <p:tags r:id="rId1"/>
    </p:custDataLst>
    <p:extLst>
      <p:ext uri="{BB962C8B-B14F-4D97-AF65-F5344CB8AC3E}">
        <p14:creationId xmlns:p14="http://schemas.microsoft.com/office/powerpoint/2010/main" val="25655566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652746" y="2162809"/>
            <a:ext cx="22926500"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5400" dirty="0" smtClean="0">
                <a:latin typeface="Times New Roman" panose="02020603050405020304" pitchFamily="18" charset="0"/>
                <a:cs typeface="Times New Roman" panose="02020603050405020304" pitchFamily="18" charset="0"/>
              </a:rPr>
              <a:t>递</a:t>
            </a:r>
            <a:r>
              <a:rPr lang="zh-CN" altLang="en-US" sz="5400" dirty="0">
                <a:latin typeface="Times New Roman" panose="02020603050405020304" pitchFamily="18" charset="0"/>
                <a:cs typeface="Times New Roman" panose="02020603050405020304" pitchFamily="18" charset="0"/>
              </a:rPr>
              <a:t>推</a:t>
            </a:r>
            <a:r>
              <a:rPr lang="zh-CN" altLang="en-US" sz="5400" dirty="0" smtClean="0">
                <a:latin typeface="Times New Roman" panose="02020603050405020304" pitchFamily="18" charset="0"/>
                <a:cs typeface="Times New Roman" panose="02020603050405020304" pitchFamily="18" charset="0"/>
              </a:rPr>
              <a:t>：</a:t>
            </a:r>
            <a:r>
              <a:rPr lang="en-US" altLang="zh-CN" sz="5400" dirty="0" err="1" smtClean="0">
                <a:latin typeface="Times New Roman" panose="02020603050405020304" pitchFamily="18" charset="0"/>
                <a:cs typeface="Times New Roman" panose="02020603050405020304" pitchFamily="18" charset="0"/>
              </a:rPr>
              <a:t>dp</a:t>
            </a:r>
            <a:r>
              <a:rPr lang="en-US" altLang="zh-CN" sz="5400" dirty="0" smtClean="0">
                <a:latin typeface="Times New Roman" panose="02020603050405020304" pitchFamily="18" charset="0"/>
                <a:cs typeface="Times New Roman" panose="02020603050405020304" pitchFamily="18" charset="0"/>
              </a:rPr>
              <a:t>[</a:t>
            </a:r>
            <a:r>
              <a:rPr lang="en-US" altLang="zh-CN" sz="5400" dirty="0" err="1" smtClean="0">
                <a:latin typeface="Times New Roman" panose="02020603050405020304" pitchFamily="18" charset="0"/>
                <a:cs typeface="Times New Roman" panose="02020603050405020304" pitchFamily="18" charset="0"/>
              </a:rPr>
              <a:t>i</a:t>
            </a:r>
            <a:r>
              <a:rPr lang="en-US" altLang="zh-CN" sz="5400" dirty="0">
                <a:latin typeface="Times New Roman" panose="02020603050405020304" pitchFamily="18" charset="0"/>
                <a:cs typeface="Times New Roman" panose="02020603050405020304" pitchFamily="18" charset="0"/>
              </a:rPr>
              <a:t>] = </a:t>
            </a:r>
            <a:r>
              <a:rPr lang="en-US" altLang="zh-CN" sz="5400" dirty="0" err="1">
                <a:latin typeface="Times New Roman" panose="02020603050405020304" pitchFamily="18" charset="0"/>
                <a:cs typeface="Times New Roman" panose="02020603050405020304" pitchFamily="18" charset="0"/>
              </a:rPr>
              <a:t>dp</a:t>
            </a:r>
            <a:r>
              <a:rPr lang="en-US" altLang="zh-CN" sz="5400" dirty="0">
                <a:latin typeface="Times New Roman" panose="02020603050405020304" pitchFamily="18" charset="0"/>
                <a:cs typeface="Times New Roman" panose="02020603050405020304" pitchFamily="18" charset="0"/>
              </a:rPr>
              <a:t>[i-1]×10 + </a:t>
            </a:r>
            <a:r>
              <a:rPr lang="en-US" altLang="zh-CN" sz="5400" dirty="0" smtClean="0">
                <a:latin typeface="Times New Roman" panose="02020603050405020304" pitchFamily="18" charset="0"/>
                <a:cs typeface="Times New Roman" panose="02020603050405020304" pitchFamily="18" charset="0"/>
              </a:rPr>
              <a:t>10</a:t>
            </a:r>
            <a:r>
              <a:rPr lang="en-US" altLang="zh-CN" sz="5400" baseline="30000" dirty="0" smtClean="0">
                <a:latin typeface="Times New Roman" panose="02020603050405020304" pitchFamily="18" charset="0"/>
                <a:cs typeface="Times New Roman" panose="02020603050405020304" pitchFamily="18" charset="0"/>
              </a:rPr>
              <a:t>i-1</a:t>
            </a:r>
            <a:endParaRPr lang="en-US" altLang="zh-CN" sz="5400" baseline="300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5400" dirty="0" smtClean="0">
                <a:latin typeface="Times New Roman" panose="02020603050405020304" pitchFamily="18" charset="0"/>
                <a:cs typeface="Times New Roman" panose="02020603050405020304" pitchFamily="18" charset="0"/>
              </a:rPr>
              <a:t>以</a:t>
            </a:r>
            <a:r>
              <a:rPr lang="zh-CN" altLang="en-US" sz="5400" dirty="0">
                <a:latin typeface="Times New Roman" panose="02020603050405020304" pitchFamily="18" charset="0"/>
                <a:cs typeface="Times New Roman" panose="02020603050405020304" pitchFamily="18" charset="0"/>
              </a:rPr>
              <a:t>统计数码“</a:t>
            </a:r>
            <a:r>
              <a:rPr lang="en-US" altLang="zh-CN" sz="5400" dirty="0">
                <a:latin typeface="Times New Roman" panose="02020603050405020304" pitchFamily="18" charset="0"/>
                <a:cs typeface="Times New Roman" panose="02020603050405020304" pitchFamily="18" charset="0"/>
              </a:rPr>
              <a:t>1”</a:t>
            </a:r>
            <a:r>
              <a:rPr lang="zh-CN" altLang="en-US" sz="5400" dirty="0">
                <a:latin typeface="Times New Roman" panose="02020603050405020304" pitchFamily="18" charset="0"/>
                <a:cs typeface="Times New Roman" panose="02020603050405020304" pitchFamily="18" charset="0"/>
              </a:rPr>
              <a:t>的个数为例：</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位数字</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中有几个“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，显然</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 = 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在个位上出现了</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[i-1] ×10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 ×10 = 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01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。在十位上出现了</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a:t>
            </a:r>
            <a:r>
              <a:rPr lang="en-US" altLang="zh-CN" sz="4400" baseline="30000" dirty="0">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10</a:t>
            </a:r>
            <a:r>
              <a:rPr lang="en-US" altLang="zh-CN" sz="4400" baseline="30000" dirty="0">
                <a:latin typeface="Times New Roman" panose="02020603050405020304" pitchFamily="18" charset="0"/>
                <a:ea typeface="宋体" panose="02010600030101010101" pitchFamily="2" charset="-122"/>
                <a:cs typeface="Times New Roman" panose="02020603050405020304" pitchFamily="18" charset="0"/>
              </a:rPr>
              <a:t>2-1</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。共出现</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 = 20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在个位和十位上出现了</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 ×10 = 200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100~199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200~299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900~999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在百位上出现了</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103-1 =100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。共出现</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[3] = 300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等等。</a:t>
            </a:r>
          </a:p>
        </p:txBody>
      </p:sp>
      <p:pic>
        <p:nvPicPr>
          <p:cNvPr id="9"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12" name="文本框 11"/>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3" name="组合 12"/>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31013" cy="1503"/>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dp</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r>
                <a:rPr lang="en-US" altLang="zh-CN" sz="5600" b="1" spc="600" dirty="0" smtClean="0">
                  <a:solidFill>
                    <a:schemeClr val="bg1"/>
                  </a:solidFill>
                  <a:latin typeface="宋体" panose="02010600030101010101" pitchFamily="2" charset="-122"/>
                  <a:ea typeface="宋体" panose="02010600030101010101" pitchFamily="2" charset="-122"/>
                </a:rPr>
                <a:t>: (1)</a:t>
              </a:r>
              <a:r>
                <a:rPr lang="zh-CN" altLang="en-US" sz="5600" b="1" spc="600" dirty="0">
                  <a:solidFill>
                    <a:schemeClr val="bg1"/>
                  </a:solidFill>
                  <a:latin typeface="宋体" panose="02010600030101010101" pitchFamily="2" charset="-122"/>
                  <a:ea typeface="宋体" panose="02010600030101010101" pitchFamily="2" charset="-122"/>
                </a:rPr>
                <a:t>递推</a:t>
              </a:r>
            </a:p>
          </p:txBody>
        </p:sp>
      </p:grpSp>
    </p:spTree>
    <p:custDataLst>
      <p:tags r:id="rId1"/>
    </p:custDataLst>
    <p:extLst>
      <p:ext uri="{BB962C8B-B14F-4D97-AF65-F5344CB8AC3E}">
        <p14:creationId xmlns:p14="http://schemas.microsoft.com/office/powerpoint/2010/main" val="403849797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213673" y="4398009"/>
            <a:ext cx="20808127" cy="60413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i×10</a:t>
            </a:r>
            <a:r>
              <a:rPr lang="en-US" altLang="zh-CN" baseline="30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 = i×10</a:t>
            </a:r>
            <a:r>
              <a:rPr lang="en-US" altLang="zh-CN" baseline="30000" dirty="0">
                <a:latin typeface="Times New Roman" panose="02020603050405020304" pitchFamily="18" charset="0"/>
                <a:cs typeface="Times New Roman" panose="02020603050405020304" pitchFamily="18" charset="0"/>
              </a:rPr>
              <a:t>i-1</a:t>
            </a:r>
            <a:endParaRPr lang="en-US" altLang="zh-CN" dirty="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排列组合</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思路：从</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递增到</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，所有的字符共出现了</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en-US" altLang="zh-CN" baseline="30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0~9</a:t>
            </a:r>
            <a:r>
              <a:rPr lang="zh-CN" altLang="en-US" dirty="0">
                <a:latin typeface="Times New Roman" panose="02020603050405020304" pitchFamily="18" charset="0"/>
                <a:cs typeface="Times New Roman" panose="02020603050405020304" pitchFamily="18" charset="0"/>
              </a:rPr>
              <a:t>这</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种字符每种出现了</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en-US" altLang="zh-CN" baseline="30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次。</a:t>
            </a:r>
          </a:p>
        </p:txBody>
      </p:sp>
      <p:pic>
        <p:nvPicPr>
          <p:cNvPr id="5"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6" name="文本框 5"/>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31013" cy="1503"/>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dp</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r>
                <a:rPr lang="en-US" altLang="zh-CN" sz="5600" b="1" spc="600" dirty="0" smtClean="0">
                  <a:solidFill>
                    <a:schemeClr val="bg1"/>
                  </a:solidFill>
                  <a:latin typeface="宋体" panose="02010600030101010101" pitchFamily="2" charset="-122"/>
                  <a:ea typeface="宋体" panose="02010600030101010101" pitchFamily="2" charset="-122"/>
                </a:rPr>
                <a:t>: (2)</a:t>
              </a:r>
              <a:r>
                <a:rPr lang="zh-CN" altLang="en-US" sz="5600" b="1" spc="600" dirty="0" smtClean="0">
                  <a:solidFill>
                    <a:schemeClr val="bg1"/>
                  </a:solidFill>
                  <a:latin typeface="宋体" panose="02010600030101010101" pitchFamily="2" charset="-122"/>
                  <a:ea typeface="宋体" panose="02010600030101010101" pitchFamily="2" charset="-122"/>
                </a:rPr>
                <a:t>排列组合</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2403148795"/>
      </p:ext>
    </p:extLst>
  </p:cSld>
  <p:clrMapOvr>
    <a:masterClrMapping/>
  </p:clrMapOvr>
  <p:transition spd="slow" advClick="0" advTm="1000">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683026" y="2526940"/>
            <a:ext cx="22330153" cy="1087100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计算</a:t>
            </a:r>
            <a:r>
              <a:rPr lang="en-US" altLang="zh-CN" dirty="0"/>
              <a:t>[1, 367]</a:t>
            </a:r>
            <a:r>
              <a:rPr lang="zh-CN" altLang="en-US" dirty="0"/>
              <a:t>中，每种数码一共有多少个。</a:t>
            </a:r>
            <a:r>
              <a:rPr lang="zh-CN" altLang="en-US" dirty="0" smtClean="0"/>
              <a:t>数码有</a:t>
            </a:r>
            <a:r>
              <a:rPr lang="en-US" altLang="zh-CN" dirty="0"/>
              <a:t>10</a:t>
            </a:r>
            <a:r>
              <a:rPr lang="zh-CN" altLang="en-US" dirty="0" smtClean="0"/>
              <a:t>种：</a:t>
            </a:r>
            <a:r>
              <a:rPr lang="en-US" altLang="zh-CN" dirty="0" smtClean="0"/>
              <a:t>0</a:t>
            </a:r>
            <a:r>
              <a:rPr lang="zh-CN" altLang="en-US" dirty="0" smtClean="0"/>
              <a:t>、</a:t>
            </a:r>
            <a:r>
              <a:rPr lang="en-US" altLang="zh-CN" dirty="0" smtClean="0"/>
              <a:t>1</a:t>
            </a:r>
            <a:r>
              <a:rPr lang="zh-CN" altLang="en-US" dirty="0" smtClean="0"/>
              <a:t>、</a:t>
            </a:r>
            <a:r>
              <a:rPr lang="en-US" altLang="zh-CN" dirty="0"/>
              <a:t>…</a:t>
            </a:r>
            <a:r>
              <a:rPr lang="zh-CN" altLang="en-US" dirty="0" smtClean="0"/>
              <a:t>、</a:t>
            </a:r>
            <a:r>
              <a:rPr lang="en-US" altLang="zh-CN" dirty="0" smtClean="0"/>
              <a:t>9</a:t>
            </a:r>
            <a:r>
              <a:rPr lang="zh-CN" altLang="en-US" dirty="0" smtClean="0"/>
              <a:t>。</a:t>
            </a:r>
            <a:endParaRPr lang="en-US" altLang="zh-CN" dirty="0" smtClean="0"/>
          </a:p>
          <a:p>
            <a:pPr marL="0" indent="0">
              <a:lnSpc>
                <a:spcPct val="150000"/>
              </a:lnSpc>
              <a:spcBef>
                <a:spcPts val="0"/>
              </a:spcBef>
              <a:buNone/>
            </a:pPr>
            <a:r>
              <a:rPr lang="en-US" altLang="zh-CN" dirty="0"/>
              <a:t> </a:t>
            </a:r>
            <a:r>
              <a:rPr lang="en-US" altLang="zh-CN" dirty="0" smtClean="0"/>
              <a:t>     </a:t>
            </a:r>
            <a:r>
              <a:rPr lang="zh-CN" altLang="en-US" dirty="0" smtClean="0"/>
              <a:t>“</a:t>
            </a:r>
            <a:r>
              <a:rPr lang="en-US" altLang="zh-CN" dirty="0" smtClean="0"/>
              <a:t>0”</a:t>
            </a:r>
            <a:r>
              <a:rPr lang="zh-CN" altLang="en-US" dirty="0"/>
              <a:t>是特殊的</a:t>
            </a:r>
            <a:r>
              <a:rPr lang="zh-CN" altLang="en-US" dirty="0" smtClean="0"/>
              <a:t>，需要</a:t>
            </a:r>
            <a:r>
              <a:rPr lang="zh-CN" altLang="en-US" dirty="0"/>
              <a:t>去掉</a:t>
            </a:r>
            <a:r>
              <a:rPr lang="zh-CN" altLang="en-US" dirty="0">
                <a:solidFill>
                  <a:srgbClr val="FF0000"/>
                </a:solidFill>
              </a:rPr>
              <a:t>“前导</a:t>
            </a:r>
            <a:r>
              <a:rPr lang="en-US" altLang="zh-CN" dirty="0">
                <a:solidFill>
                  <a:srgbClr val="FF0000"/>
                </a:solidFill>
              </a:rPr>
              <a:t>0</a:t>
            </a:r>
            <a:r>
              <a:rPr lang="en-US" altLang="zh-CN" dirty="0"/>
              <a:t>”</a:t>
            </a:r>
            <a:r>
              <a:rPr lang="zh-CN" altLang="en-US" dirty="0"/>
              <a:t>。</a:t>
            </a:r>
          </a:p>
          <a:p>
            <a:pPr>
              <a:lnSpc>
                <a:spcPct val="150000"/>
              </a:lnSpc>
              <a:spcBef>
                <a:spcPts val="0"/>
              </a:spcBef>
            </a:pPr>
            <a:r>
              <a:rPr lang="zh-CN" altLang="en-US" dirty="0" smtClean="0"/>
              <a:t>把</a:t>
            </a:r>
            <a:r>
              <a:rPr lang="en-US" altLang="zh-CN" dirty="0"/>
              <a:t>[0, 367]</a:t>
            </a:r>
            <a:r>
              <a:rPr lang="zh-CN" altLang="en-US" dirty="0" smtClean="0"/>
              <a:t>分成小</a:t>
            </a:r>
            <a:r>
              <a:rPr lang="zh-CN" altLang="en-US" dirty="0"/>
              <a:t>区间：</a:t>
            </a:r>
            <a:r>
              <a:rPr lang="en-US" altLang="zh-CN" dirty="0"/>
              <a:t>[000, 099]</a:t>
            </a:r>
            <a:r>
              <a:rPr lang="zh-CN" altLang="en-US" dirty="0"/>
              <a:t>、</a:t>
            </a:r>
            <a:r>
              <a:rPr lang="en-US" altLang="zh-CN" dirty="0"/>
              <a:t>[100, 199]</a:t>
            </a:r>
            <a:r>
              <a:rPr lang="zh-CN" altLang="en-US" dirty="0"/>
              <a:t>、</a:t>
            </a:r>
            <a:r>
              <a:rPr lang="en-US" altLang="zh-CN" dirty="0"/>
              <a:t>[200, 299]</a:t>
            </a:r>
            <a:r>
              <a:rPr lang="zh-CN" altLang="en-US" dirty="0"/>
              <a:t>、</a:t>
            </a:r>
            <a:r>
              <a:rPr lang="en-US" altLang="zh-CN" dirty="0"/>
              <a:t>[300, 367]</a:t>
            </a:r>
            <a:r>
              <a:rPr lang="zh-CN" altLang="en-US" dirty="0"/>
              <a:t>。</a:t>
            </a:r>
          </a:p>
          <a:p>
            <a:pPr marL="0" indent="0">
              <a:lnSpc>
                <a:spcPct val="150000"/>
              </a:lnSpc>
              <a:spcBef>
                <a:spcPts val="0"/>
              </a:spcBef>
              <a:buNone/>
            </a:pPr>
            <a:r>
              <a:rPr lang="zh-CN" altLang="en-US" dirty="0"/>
              <a:t>（</a:t>
            </a:r>
            <a:r>
              <a:rPr lang="en-US" altLang="zh-CN" dirty="0"/>
              <a:t>1</a:t>
            </a:r>
            <a:r>
              <a:rPr lang="zh-CN" altLang="en-US" dirty="0"/>
              <a:t>）在这些小区间中，</a:t>
            </a:r>
            <a:r>
              <a:rPr lang="en-US" altLang="zh-CN" dirty="0"/>
              <a:t>[000, 099]</a:t>
            </a:r>
            <a:r>
              <a:rPr lang="zh-CN" altLang="en-US" dirty="0"/>
              <a:t>、</a:t>
            </a:r>
            <a:r>
              <a:rPr lang="en-US" altLang="zh-CN" dirty="0"/>
              <a:t>[100, 199]</a:t>
            </a:r>
            <a:r>
              <a:rPr lang="zh-CN" altLang="en-US" dirty="0"/>
              <a:t>、</a:t>
            </a:r>
            <a:r>
              <a:rPr lang="en-US" altLang="zh-CN" dirty="0"/>
              <a:t>[200, 299]</a:t>
            </a:r>
            <a:r>
              <a:rPr lang="zh-CN" altLang="en-US" dirty="0"/>
              <a:t>都可以利用</a:t>
            </a:r>
            <a:r>
              <a:rPr lang="en-US" altLang="zh-CN" dirty="0" err="1"/>
              <a:t>dp</a:t>
            </a:r>
            <a:r>
              <a:rPr lang="en-US" altLang="zh-CN" dirty="0"/>
              <a:t>[2]</a:t>
            </a:r>
            <a:r>
              <a:rPr lang="zh-CN" altLang="en-US" dirty="0"/>
              <a:t>，即</a:t>
            </a:r>
            <a:r>
              <a:rPr lang="en-US" altLang="zh-CN" dirty="0"/>
              <a:t>[00, 99]</a:t>
            </a:r>
            <a:r>
              <a:rPr lang="zh-CN" altLang="en-US" dirty="0"/>
              <a:t>的结果。最后的</a:t>
            </a:r>
            <a:r>
              <a:rPr lang="en-US" altLang="zh-CN" dirty="0"/>
              <a:t>[300, 367]</a:t>
            </a:r>
            <a:r>
              <a:rPr lang="zh-CN" altLang="en-US" dirty="0"/>
              <a:t>需要特别计算。</a:t>
            </a:r>
          </a:p>
          <a:p>
            <a:pPr marL="0" indent="0">
              <a:lnSpc>
                <a:spcPct val="150000"/>
              </a:lnSpc>
              <a:spcBef>
                <a:spcPts val="0"/>
              </a:spcBef>
              <a:buNone/>
            </a:pPr>
            <a:r>
              <a:rPr lang="zh-CN" altLang="en-US" dirty="0"/>
              <a:t>（</a:t>
            </a:r>
            <a:r>
              <a:rPr lang="en-US" altLang="zh-CN" dirty="0"/>
              <a:t>2</a:t>
            </a:r>
            <a:r>
              <a:rPr lang="zh-CN" altLang="en-US" dirty="0"/>
              <a:t>）</a:t>
            </a:r>
            <a:r>
              <a:rPr lang="zh-CN" altLang="en-US" dirty="0" smtClean="0"/>
              <a:t>“数位限制” 。</a:t>
            </a:r>
            <a:r>
              <a:rPr lang="zh-CN" altLang="en-US" dirty="0"/>
              <a:t>小区间</a:t>
            </a:r>
            <a:r>
              <a:rPr lang="en-US" altLang="zh-CN" dirty="0"/>
              <a:t>[000, 099]</a:t>
            </a:r>
            <a:r>
              <a:rPr lang="zh-CN" altLang="en-US" dirty="0"/>
              <a:t>的最高位是“</a:t>
            </a:r>
            <a:r>
              <a:rPr lang="en-US" altLang="zh-CN" dirty="0"/>
              <a:t>0”</a:t>
            </a:r>
            <a:r>
              <a:rPr lang="zh-CN" altLang="en-US" dirty="0"/>
              <a:t>，出现了</a:t>
            </a:r>
            <a:r>
              <a:rPr lang="en-US" altLang="zh-CN" dirty="0"/>
              <a:t>100</a:t>
            </a:r>
            <a:r>
              <a:rPr lang="zh-CN" altLang="en-US" dirty="0"/>
              <a:t>次；小区间</a:t>
            </a:r>
            <a:r>
              <a:rPr lang="en-US" altLang="zh-CN" dirty="0"/>
              <a:t>[100, 199]</a:t>
            </a:r>
            <a:r>
              <a:rPr lang="zh-CN" altLang="en-US" dirty="0"/>
              <a:t>的最高位是“</a:t>
            </a:r>
            <a:r>
              <a:rPr lang="en-US" altLang="zh-CN" dirty="0"/>
              <a:t>1”</a:t>
            </a:r>
            <a:r>
              <a:rPr lang="zh-CN" altLang="en-US" dirty="0"/>
              <a:t>，出现了</a:t>
            </a:r>
            <a:r>
              <a:rPr lang="en-US" altLang="zh-CN" dirty="0"/>
              <a:t>100</a:t>
            </a:r>
            <a:r>
              <a:rPr lang="zh-CN" altLang="en-US" dirty="0"/>
              <a:t>次；小区间</a:t>
            </a:r>
            <a:r>
              <a:rPr lang="en-US" altLang="zh-CN" dirty="0"/>
              <a:t>[200, 299]</a:t>
            </a:r>
            <a:r>
              <a:rPr lang="zh-CN" altLang="en-US" dirty="0"/>
              <a:t>的最高位是“</a:t>
            </a:r>
            <a:r>
              <a:rPr lang="en-US" altLang="zh-CN" dirty="0"/>
              <a:t>2”</a:t>
            </a:r>
            <a:r>
              <a:rPr lang="zh-CN" altLang="en-US" dirty="0"/>
              <a:t>，出现了</a:t>
            </a:r>
            <a:r>
              <a:rPr lang="en-US" altLang="zh-CN" dirty="0"/>
              <a:t>100</a:t>
            </a:r>
            <a:r>
              <a:rPr lang="zh-CN" altLang="en-US" dirty="0"/>
              <a:t>次；小区间</a:t>
            </a:r>
            <a:r>
              <a:rPr lang="en-US" altLang="zh-CN" dirty="0"/>
              <a:t>[300, 367]</a:t>
            </a:r>
            <a:r>
              <a:rPr lang="zh-CN" altLang="en-US" dirty="0"/>
              <a:t>的最高位是“</a:t>
            </a:r>
            <a:r>
              <a:rPr lang="en-US" altLang="zh-CN" dirty="0"/>
              <a:t>3”</a:t>
            </a:r>
            <a:r>
              <a:rPr lang="zh-CN" altLang="en-US" dirty="0"/>
              <a:t>，出现了</a:t>
            </a:r>
            <a:r>
              <a:rPr lang="en-US" altLang="zh-CN" dirty="0"/>
              <a:t>68</a:t>
            </a:r>
            <a:r>
              <a:rPr lang="zh-CN" altLang="en-US" dirty="0"/>
              <a:t>次。这里的最高位，称为“</a:t>
            </a:r>
            <a:r>
              <a:rPr lang="zh-CN" altLang="en-US" dirty="0">
                <a:solidFill>
                  <a:srgbClr val="FF0000"/>
                </a:solidFill>
              </a:rPr>
              <a:t>数位限制</a:t>
            </a:r>
            <a:r>
              <a:rPr lang="zh-CN" altLang="en-US" dirty="0"/>
              <a:t>”，需要特别判断。</a:t>
            </a:r>
          </a:p>
        </p:txBody>
      </p:sp>
      <p:sp>
        <p:nvSpPr>
          <p:cNvPr id="9" name="文本框 8"/>
          <p:cNvSpPr txBox="1"/>
          <p:nvPr/>
        </p:nvSpPr>
        <p:spPr>
          <a:xfrm>
            <a:off x="805146" y="924242"/>
            <a:ext cx="19692229" cy="954355"/>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前导</a:t>
            </a:r>
            <a:r>
              <a:rPr lang="en-US" altLang="zh-CN" sz="5600" b="1" spc="600" dirty="0" smtClean="0">
                <a:solidFill>
                  <a:schemeClr val="bg1"/>
                </a:solidFill>
                <a:latin typeface="宋体" panose="02010600030101010101" pitchFamily="2" charset="-122"/>
                <a:ea typeface="宋体" panose="02010600030101010101" pitchFamily="2" charset="-122"/>
              </a:rPr>
              <a:t>0</a:t>
            </a:r>
            <a:r>
              <a:rPr lang="zh-CN" altLang="en-US" sz="5600" b="1" spc="600" dirty="0" smtClean="0">
                <a:solidFill>
                  <a:schemeClr val="bg1"/>
                </a:solidFill>
                <a:latin typeface="宋体" panose="02010600030101010101" pitchFamily="2" charset="-122"/>
                <a:ea typeface="宋体" panose="02010600030101010101" pitchFamily="2" charset="-122"/>
              </a:rPr>
              <a:t>、数位限制</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497396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例题：统计所有数码的出现个数</a:t>
              </a:r>
            </a:p>
          </p:txBody>
        </p:sp>
      </p:grpSp>
      <p:sp>
        <p:nvSpPr>
          <p:cNvPr id="10" name="内容占位符 2"/>
          <p:cNvSpPr txBox="1">
            <a:spLocks/>
          </p:cNvSpPr>
          <p:nvPr/>
        </p:nvSpPr>
        <p:spPr>
          <a:xfrm>
            <a:off x="1663149" y="2973908"/>
            <a:ext cx="21598646"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solidFill>
                  <a:srgbClr val="0070C0"/>
                </a:solidFill>
              </a:rPr>
              <a:t>【</a:t>
            </a:r>
            <a:r>
              <a:rPr lang="zh-CN" altLang="en-US" dirty="0">
                <a:solidFill>
                  <a:srgbClr val="0070C0"/>
                </a:solidFill>
              </a:rPr>
              <a:t>题目描述</a:t>
            </a:r>
            <a:r>
              <a:rPr lang="en-US" altLang="zh-CN" dirty="0">
                <a:solidFill>
                  <a:srgbClr val="0070C0"/>
                </a:solidFill>
              </a:rPr>
              <a:t>】</a:t>
            </a:r>
            <a:r>
              <a:rPr lang="zh-CN" altLang="en-US" dirty="0"/>
              <a:t>统计</a:t>
            </a:r>
            <a:r>
              <a:rPr lang="en-US" altLang="zh-CN" dirty="0"/>
              <a:t>[1, b]</a:t>
            </a:r>
            <a:r>
              <a:rPr lang="zh-CN" altLang="en-US" dirty="0"/>
              <a:t>范围内，每个数码的出现次数。即统计数码</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的出现次数。</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输入格式</a:t>
            </a:r>
            <a:r>
              <a:rPr lang="en-US" altLang="zh-CN" dirty="0">
                <a:solidFill>
                  <a:srgbClr val="0070C0"/>
                </a:solidFill>
              </a:rPr>
              <a:t>】</a:t>
            </a:r>
            <a:r>
              <a:rPr lang="zh-CN" altLang="en-US" dirty="0"/>
              <a:t>输入一行包含一个整数</a:t>
            </a:r>
            <a:r>
              <a:rPr lang="en-US" altLang="zh-CN" dirty="0"/>
              <a:t>b</a:t>
            </a:r>
            <a:r>
              <a:rPr lang="zh-CN" altLang="en-US" dirty="0"/>
              <a:t>。</a:t>
            </a:r>
            <a:r>
              <a:rPr lang="en-US" altLang="zh-CN" dirty="0"/>
              <a:t>1</a:t>
            </a:r>
            <a:r>
              <a:rPr lang="zh-CN" altLang="en-US" dirty="0"/>
              <a:t>≤</a:t>
            </a:r>
            <a:r>
              <a:rPr lang="en-US" altLang="zh-CN" dirty="0"/>
              <a:t>b</a:t>
            </a:r>
            <a:r>
              <a:rPr lang="zh-CN" altLang="en-US" dirty="0"/>
              <a:t>≤</a:t>
            </a:r>
            <a:r>
              <a:rPr lang="en-US" altLang="zh-CN" dirty="0"/>
              <a:t>10</a:t>
            </a:r>
            <a:r>
              <a:rPr lang="en-US" altLang="zh-CN" baseline="30000" dirty="0"/>
              <a:t>12</a:t>
            </a:r>
            <a:r>
              <a:rPr lang="zh-CN" altLang="en-US" dirty="0"/>
              <a:t>。</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输出格式</a:t>
            </a:r>
            <a:r>
              <a:rPr lang="en-US" altLang="zh-CN" dirty="0">
                <a:solidFill>
                  <a:srgbClr val="0070C0"/>
                </a:solidFill>
              </a:rPr>
              <a:t>】</a:t>
            </a:r>
            <a:r>
              <a:rPr lang="zh-CN" altLang="en-US" dirty="0"/>
              <a:t>输出一行</a:t>
            </a:r>
            <a:r>
              <a:rPr lang="en-US" altLang="zh-CN" dirty="0"/>
              <a:t>10</a:t>
            </a:r>
            <a:r>
              <a:rPr lang="zh-CN" altLang="en-US" dirty="0"/>
              <a:t>个整数表示答案。</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输入样例</a:t>
            </a:r>
            <a:r>
              <a:rPr lang="en-US" altLang="zh-CN" dirty="0">
                <a:solidFill>
                  <a:srgbClr val="0070C0"/>
                </a:solidFill>
              </a:rPr>
              <a:t>】</a:t>
            </a:r>
            <a:endParaRPr lang="zh-CN" altLang="en-US" dirty="0">
              <a:solidFill>
                <a:srgbClr val="0070C0"/>
              </a:solidFill>
            </a:endParaRPr>
          </a:p>
          <a:p>
            <a:pPr marL="0" indent="0">
              <a:lnSpc>
                <a:spcPct val="150000"/>
              </a:lnSpc>
              <a:spcBef>
                <a:spcPts val="0"/>
              </a:spcBef>
              <a:buNone/>
            </a:pPr>
            <a:r>
              <a:rPr lang="en-US" altLang="zh-CN" dirty="0"/>
              <a:t>93</a:t>
            </a:r>
            <a:endParaRPr lang="zh-CN" altLang="en-US" dirty="0"/>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输出样例</a:t>
            </a:r>
            <a:r>
              <a:rPr lang="en-US" altLang="zh-CN" dirty="0">
                <a:solidFill>
                  <a:srgbClr val="0070C0"/>
                </a:solidFill>
              </a:rPr>
              <a:t>】</a:t>
            </a:r>
            <a:endParaRPr lang="zh-CN" altLang="en-US" dirty="0">
              <a:solidFill>
                <a:srgbClr val="0070C0"/>
              </a:solidFill>
            </a:endParaRPr>
          </a:p>
          <a:p>
            <a:pPr marL="0" indent="0">
              <a:lnSpc>
                <a:spcPct val="150000"/>
              </a:lnSpc>
              <a:spcBef>
                <a:spcPts val="0"/>
              </a:spcBef>
              <a:buNone/>
            </a:pPr>
            <a:r>
              <a:rPr lang="en-US" altLang="zh-CN" dirty="0"/>
              <a:t>9 20 20 20 19 19 19 19 19 13</a:t>
            </a:r>
            <a:endParaRPr lang="zh-CN" altLang="en-US" dirty="0"/>
          </a:p>
        </p:txBody>
      </p:sp>
    </p:spTree>
    <p:custDataLst>
      <p:tags r:id="rId1"/>
    </p:custDataLst>
    <p:extLst>
      <p:ext uri="{BB962C8B-B14F-4D97-AF65-F5344CB8AC3E}">
        <p14:creationId xmlns:p14="http://schemas.microsoft.com/office/powerpoint/2010/main" val="2120049584"/>
      </p:ext>
    </p:extLst>
  </p:cSld>
  <p:clrMapOvr>
    <a:masterClrMapping/>
  </p:clrMapOvr>
  <p:transition spd="slow" advClick="0" advTm="1000">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7510384" y="-2580083"/>
            <a:ext cx="11560512" cy="21445077"/>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3838164" y="3210510"/>
            <a:ext cx="18904952" cy="9971961"/>
          </a:xfrm>
          <a:prstGeom prst="rect">
            <a:avLst/>
          </a:prstGeom>
          <a:noFill/>
          <a:ln>
            <a:noFill/>
          </a:ln>
        </p:spPr>
        <p:txBody>
          <a:bodyPr wrap="square" rtlCol="0">
            <a:spAutoFit/>
          </a:bodyPr>
          <a:lstStyle/>
          <a:p>
            <a:pPr algn="l"/>
            <a:r>
              <a:rPr lang="en-US" altLang="zh-CN" sz="1800" dirty="0" err="1">
                <a:solidFill>
                  <a:schemeClr val="tx1"/>
                </a:solidFill>
                <a:latin typeface="宋体" panose="02010600030101010101" pitchFamily="2" charset="-122"/>
                <a:ea typeface="宋体" panose="02010600030101010101" pitchFamily="2" charset="-122"/>
              </a:rPr>
              <a:t>def</a:t>
            </a:r>
            <a:r>
              <a:rPr lang="en-US" altLang="zh-CN" sz="1800" dirty="0">
                <a:solidFill>
                  <a:schemeClr val="tx1"/>
                </a:solidFill>
                <a:latin typeface="宋体" panose="02010600030101010101" pitchFamily="2" charset="-122"/>
                <a:ea typeface="宋体" panose="02010600030101010101" pitchFamily="2" charset="-122"/>
              </a:rPr>
              <a:t> solve(x):                     #</a:t>
            </a:r>
            <a:r>
              <a:rPr lang="zh-CN" altLang="en-US" sz="1800" dirty="0">
                <a:solidFill>
                  <a:schemeClr val="tx1"/>
                </a:solidFill>
                <a:latin typeface="宋体" panose="02010600030101010101" pitchFamily="2" charset="-122"/>
                <a:ea typeface="宋体" panose="02010600030101010101" pitchFamily="2" charset="-122"/>
              </a:rPr>
              <a:t>计算</a:t>
            </a:r>
            <a:r>
              <a:rPr lang="en-US" altLang="zh-CN" sz="1800" dirty="0">
                <a:solidFill>
                  <a:schemeClr val="tx1"/>
                </a:solidFill>
                <a:latin typeface="宋体" panose="02010600030101010101" pitchFamily="2" charset="-122"/>
                <a:ea typeface="宋体" panose="02010600030101010101" pitchFamily="2" charset="-122"/>
              </a:rPr>
              <a:t>[1, x]</a:t>
            </a:r>
            <a:r>
              <a:rPr lang="zh-CN" altLang="en-US" sz="1800" dirty="0">
                <a:solidFill>
                  <a:schemeClr val="tx1"/>
                </a:solidFill>
                <a:latin typeface="宋体" panose="02010600030101010101" pitchFamily="2" charset="-122"/>
                <a:ea typeface="宋体" panose="02010600030101010101" pitchFamily="2" charset="-122"/>
              </a:rPr>
              <a:t>中每个数码的个数</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n = tuple(map(</a:t>
            </a:r>
            <a:r>
              <a:rPr lang="en-US" altLang="zh-CN" sz="1800" dirty="0" err="1">
                <a:solidFill>
                  <a:schemeClr val="tx1"/>
                </a:solidFill>
                <a:latin typeface="宋体" panose="02010600030101010101" pitchFamily="2" charset="-122"/>
                <a:ea typeface="宋体" panose="02010600030101010101" pitchFamily="2" charset="-122"/>
              </a:rPr>
              <a:t>int,str</a:t>
            </a:r>
            <a:r>
              <a:rPr lang="en-US" altLang="zh-CN" sz="1800" dirty="0">
                <a:solidFill>
                  <a:schemeClr val="tx1"/>
                </a:solidFill>
                <a:latin typeface="宋体" panose="02010600030101010101" pitchFamily="2" charset="-122"/>
                <a:ea typeface="宋体" panose="02010600030101010101" pitchFamily="2" charset="-122"/>
              </a:rPr>
              <a:t>(x)))    #</a:t>
            </a:r>
            <a:r>
              <a:rPr lang="zh-CN" altLang="en-US" sz="1800" dirty="0">
                <a:solidFill>
                  <a:schemeClr val="tx1"/>
                </a:solidFill>
                <a:latin typeface="宋体" panose="02010600030101010101" pitchFamily="2" charset="-122"/>
                <a:ea typeface="宋体" panose="02010600030101010101" pitchFamily="2" charset="-122"/>
              </a:rPr>
              <a:t>把一个数字按位分解</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n = n[::-1]                   #</a:t>
            </a:r>
            <a:r>
              <a:rPr lang="zh-CN" altLang="en-US" sz="1800" dirty="0">
                <a:solidFill>
                  <a:schemeClr val="tx1"/>
                </a:solidFill>
                <a:latin typeface="宋体" panose="02010600030101010101" pitchFamily="2" charset="-122"/>
                <a:ea typeface="宋体" panose="02010600030101010101" pitchFamily="2" charset="-122"/>
              </a:rPr>
              <a:t>倒过来</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a:t>
            </a:r>
            <a:r>
              <a:rPr lang="en-US" altLang="zh-CN" sz="1800" dirty="0" err="1">
                <a:solidFill>
                  <a:schemeClr val="tx1"/>
                </a:solidFill>
                <a:latin typeface="宋体" panose="02010600030101010101" pitchFamily="2" charset="-122"/>
                <a:ea typeface="宋体" panose="02010600030101010101" pitchFamily="2" charset="-122"/>
              </a:rPr>
              <a:t>len</a:t>
            </a:r>
            <a:r>
              <a:rPr lang="en-US" altLang="zh-CN" sz="1800" dirty="0">
                <a:solidFill>
                  <a:schemeClr val="tx1"/>
                </a:solidFill>
                <a:latin typeface="宋体" panose="02010600030101010101" pitchFamily="2" charset="-122"/>
                <a:ea typeface="宋体" panose="02010600030101010101" pitchFamily="2" charset="-122"/>
              </a:rPr>
              <a:t>(n)-1,-1,-1):  #</a:t>
            </a:r>
            <a:r>
              <a:rPr lang="zh-CN" altLang="en-US" sz="1800" dirty="0">
                <a:solidFill>
                  <a:schemeClr val="tx1"/>
                </a:solidFill>
                <a:latin typeface="宋体" panose="02010600030101010101" pitchFamily="2" charset="-122"/>
                <a:ea typeface="宋体" panose="02010600030101010101" pitchFamily="2" charset="-122"/>
              </a:rPr>
              <a:t>从高到低处理</a:t>
            </a:r>
            <a:r>
              <a:rPr lang="en-US" altLang="zh-CN" sz="1800" dirty="0">
                <a:solidFill>
                  <a:schemeClr val="tx1"/>
                </a:solidFill>
                <a:latin typeface="宋体" panose="02010600030101010101" pitchFamily="2" charset="-122"/>
                <a:ea typeface="宋体" panose="02010600030101010101" pitchFamily="2" charset="-122"/>
              </a:rPr>
              <a:t>x</a:t>
            </a:r>
            <a:r>
              <a:rPr lang="zh-CN" altLang="en-US" sz="1800" dirty="0">
                <a:solidFill>
                  <a:schemeClr val="tx1"/>
                </a:solidFill>
                <a:latin typeface="宋体" panose="02010600030101010101" pitchFamily="2" charset="-122"/>
                <a:ea typeface="宋体" panose="02010600030101010101" pitchFamily="2" charset="-122"/>
              </a:rPr>
              <a:t>的每一位</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for j in range(10):     </a:t>
            </a:r>
            <a:r>
              <a:rPr lang="en-US" altLang="zh-CN" sz="1800" dirty="0" err="1">
                <a:solidFill>
                  <a:schemeClr val="tx1"/>
                </a:solidFill>
                <a:latin typeface="宋体" panose="02010600030101010101" pitchFamily="2" charset="-122"/>
                <a:ea typeface="宋体" panose="02010600030101010101" pitchFamily="2" charset="-122"/>
              </a:rPr>
              <a:t>cnt</a:t>
            </a:r>
            <a:r>
              <a:rPr lang="en-US" altLang="zh-CN" sz="1800" dirty="0">
                <a:solidFill>
                  <a:schemeClr val="tx1"/>
                </a:solidFill>
                <a:latin typeface="宋体" panose="02010600030101010101" pitchFamily="2" charset="-122"/>
                <a:ea typeface="宋体" panose="02010600030101010101" pitchFamily="2" charset="-122"/>
              </a:rPr>
              <a:t>[j] += </a:t>
            </a:r>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for j in range(n[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cnt</a:t>
            </a:r>
            <a:r>
              <a:rPr lang="en-US" altLang="zh-CN" sz="1800" dirty="0">
                <a:solidFill>
                  <a:schemeClr val="tx1"/>
                </a:solidFill>
                <a:latin typeface="宋体" panose="02010600030101010101" pitchFamily="2" charset="-122"/>
                <a:ea typeface="宋体" panose="02010600030101010101" pitchFamily="2" charset="-122"/>
              </a:rPr>
              <a:t>[j] += ten[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特判最高位比</a:t>
            </a:r>
            <a:r>
              <a:rPr lang="en-US" altLang="zh-CN" sz="1800" dirty="0">
                <a:solidFill>
                  <a:schemeClr val="tx1"/>
                </a:solidFill>
                <a:latin typeface="宋体" panose="02010600030101010101" pitchFamily="2" charset="-122"/>
                <a:ea typeface="宋体" panose="02010600030101010101" pitchFamily="2" charset="-122"/>
              </a:rPr>
              <a:t>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小的数字</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u = 0</a:t>
            </a:r>
          </a:p>
          <a:p>
            <a:pPr algn="l"/>
            <a:r>
              <a:rPr lang="en-US" altLang="zh-CN" sz="1800" dirty="0">
                <a:solidFill>
                  <a:schemeClr val="tx1"/>
                </a:solidFill>
                <a:latin typeface="宋体" panose="02010600030101010101" pitchFamily="2" charset="-122"/>
                <a:ea typeface="宋体" panose="02010600030101010101" pitchFamily="2" charset="-122"/>
              </a:rPr>
              <a:t>        for j in range(i-1,-1,-1): u = u*10+n[j]</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cnt</a:t>
            </a:r>
            <a:r>
              <a:rPr lang="en-US" altLang="zh-CN" sz="1800" dirty="0">
                <a:solidFill>
                  <a:schemeClr val="tx1"/>
                </a:solidFill>
                <a:latin typeface="宋体" panose="02010600030101010101" pitchFamily="2" charset="-122"/>
                <a:ea typeface="宋体" panose="02010600030101010101" pitchFamily="2" charset="-122"/>
              </a:rPr>
              <a:t>[n[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 u+1          #</a:t>
            </a:r>
            <a:r>
              <a:rPr lang="zh-CN" altLang="en-US" sz="1800" dirty="0">
                <a:solidFill>
                  <a:schemeClr val="tx1"/>
                </a:solidFill>
                <a:latin typeface="宋体" panose="02010600030101010101" pitchFamily="2" charset="-122"/>
                <a:ea typeface="宋体" panose="02010600030101010101" pitchFamily="2" charset="-122"/>
              </a:rPr>
              <a:t>特判最高位的数字</a:t>
            </a:r>
            <a:r>
              <a:rPr lang="en-US" altLang="zh-CN" sz="1800" dirty="0">
                <a:solidFill>
                  <a:schemeClr val="tx1"/>
                </a:solidFill>
                <a:latin typeface="宋体" panose="02010600030101010101" pitchFamily="2" charset="-122"/>
                <a:ea typeface="宋体" panose="02010600030101010101" pitchFamily="2" charset="-122"/>
              </a:rPr>
              <a:t>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cnt</a:t>
            </a:r>
            <a:r>
              <a:rPr lang="en-US" altLang="zh-CN" sz="1800" dirty="0">
                <a:solidFill>
                  <a:schemeClr val="tx1"/>
                </a:solidFill>
                <a:latin typeface="宋体" panose="02010600030101010101" pitchFamily="2" charset="-122"/>
                <a:ea typeface="宋体" panose="02010600030101010101" pitchFamily="2" charset="-122"/>
              </a:rPr>
              <a:t>[0] -= ten[</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特判前导</a:t>
            </a:r>
            <a:r>
              <a:rPr lang="en-US" altLang="zh-CN" sz="1800" dirty="0" smtClean="0">
                <a:solidFill>
                  <a:schemeClr val="tx1"/>
                </a:solidFill>
                <a:latin typeface="宋体" panose="02010600030101010101" pitchFamily="2" charset="-122"/>
                <a:ea typeface="宋体" panose="02010600030101010101" pitchFamily="2" charset="-122"/>
              </a:rPr>
              <a:t>0</a:t>
            </a:r>
            <a:r>
              <a:rPr lang="en-US" altLang="zh-CN" sz="4000" dirty="0" smtClean="0">
                <a:solidFill>
                  <a:schemeClr val="tx1"/>
                </a:solidFill>
                <a:latin typeface="宋体" panose="02010600030101010101" pitchFamily="2" charset="-122"/>
                <a:ea typeface="宋体" panose="02010600030101010101" pitchFamily="2" charset="-122"/>
              </a:rPr>
              <a:t>        </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ten = [0]*15</a:t>
            </a:r>
          </a:p>
          <a:p>
            <a:pPr algn="l"/>
            <a:r>
              <a:rPr lang="en-US" altLang="zh-CN" sz="4400" dirty="0">
                <a:solidFill>
                  <a:schemeClr val="tx1"/>
                </a:solidFill>
                <a:latin typeface="宋体" panose="02010600030101010101" pitchFamily="2" charset="-122"/>
                <a:ea typeface="宋体" panose="02010600030101010101" pitchFamily="2" charset="-122"/>
              </a:rPr>
              <a:t>ten[0] = 1               </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10</a:t>
            </a:r>
            <a:r>
              <a:rPr lang="zh-CN" altLang="en-US" sz="4400" dirty="0">
                <a:solidFill>
                  <a:schemeClr val="tx1"/>
                </a:solidFill>
                <a:latin typeface="宋体" panose="02010600030101010101" pitchFamily="2" charset="-122"/>
                <a:ea typeface="宋体" panose="02010600030101010101" pitchFamily="2" charset="-122"/>
              </a:rPr>
              <a:t>的</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次方</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[0]*15</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range(1,15):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预计算</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*ten[i-1]; </a:t>
            </a:r>
            <a:r>
              <a:rPr lang="en-US" altLang="zh-CN" sz="4400" dirty="0" smtClean="0">
                <a:solidFill>
                  <a:srgbClr val="FF0000"/>
                </a:solidFill>
                <a:latin typeface="宋体" panose="02010600030101010101" pitchFamily="2" charset="-122"/>
                <a:ea typeface="宋体" panose="02010600030101010101" pitchFamily="2" charset="-122"/>
              </a:rPr>
              <a:t>#</a:t>
            </a:r>
            <a:r>
              <a:rPr lang="zh-CN" altLang="en-US" sz="4400" dirty="0">
                <a:solidFill>
                  <a:srgbClr val="FF0000"/>
                </a:solidFill>
                <a:latin typeface="宋体" panose="02010600030101010101" pitchFamily="2" charset="-122"/>
                <a:ea typeface="宋体" panose="02010600030101010101" pitchFamily="2" charset="-122"/>
              </a:rPr>
              <a:t>或者递推：</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[i-1]*10+ten[i-1]</a:t>
            </a:r>
          </a:p>
          <a:p>
            <a:pPr algn="l"/>
            <a:r>
              <a:rPr lang="en-US" altLang="zh-CN" sz="4400" dirty="0">
                <a:solidFill>
                  <a:schemeClr val="tx1"/>
                </a:solidFill>
                <a:latin typeface="宋体" panose="02010600030101010101" pitchFamily="2" charset="-122"/>
                <a:ea typeface="宋体" panose="02010600030101010101" pitchFamily="2" charset="-122"/>
              </a:rPr>
              <a:t>    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ten[i-1]*10</a:t>
            </a:r>
          </a:p>
          <a:p>
            <a:pPr algn="l"/>
            <a:r>
              <a:rPr lang="en-US" altLang="zh-CN" sz="4400" dirty="0">
                <a:solidFill>
                  <a:schemeClr val="tx1"/>
                </a:solidFill>
                <a:latin typeface="宋体" panose="02010600030101010101" pitchFamily="2" charset="-122"/>
                <a:ea typeface="宋体" panose="02010600030101010101" pitchFamily="2" charset="-122"/>
              </a:rPr>
              <a:t>b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[0]*15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答案：</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，数字“</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出现了多少次</a:t>
            </a:r>
          </a:p>
          <a:p>
            <a:pPr algn="l"/>
            <a:r>
              <a:rPr lang="en-US" altLang="zh-CN" sz="4400" dirty="0">
                <a:solidFill>
                  <a:schemeClr val="tx1"/>
                </a:solidFill>
                <a:latin typeface="宋体" panose="02010600030101010101" pitchFamily="2" charset="-122"/>
                <a:ea typeface="宋体" panose="02010600030101010101" pitchFamily="2" charset="-122"/>
              </a:rPr>
              <a:t>solve(b)      </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range(10): </a:t>
            </a:r>
            <a:r>
              <a:rPr lang="en-US" altLang="zh-CN" sz="4400" dirty="0" smtClean="0">
                <a:solidFill>
                  <a:schemeClr val="tx1"/>
                </a:solidFill>
                <a:latin typeface="宋体" panose="02010600030101010101" pitchFamily="2" charset="-122"/>
                <a:ea typeface="宋体" panose="02010600030101010101" pitchFamily="2" charset="-122"/>
              </a:rPr>
              <a:t>print(</a:t>
            </a:r>
            <a:r>
              <a:rPr lang="en-US" altLang="zh-CN" sz="4400" dirty="0" err="1" smtClean="0">
                <a:solidFill>
                  <a:schemeClr val="tx1"/>
                </a:solidFill>
                <a:latin typeface="宋体" panose="02010600030101010101" pitchFamily="2" charset="-122"/>
                <a:ea typeface="宋体" panose="02010600030101010101" pitchFamily="2" charset="-122"/>
              </a:rPr>
              <a:t>cnt</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],end=' ')  #</a:t>
            </a:r>
            <a:r>
              <a:rPr lang="zh-CN" altLang="en-US" sz="4400" dirty="0">
                <a:solidFill>
                  <a:schemeClr val="tx1"/>
                </a:solidFill>
                <a:latin typeface="宋体" panose="02010600030101010101" pitchFamily="2" charset="-122"/>
                <a:ea typeface="宋体" panose="02010600030101010101" pitchFamily="2" charset="-122"/>
              </a:rPr>
              <a:t>打印每个数码出现的次数</a:t>
            </a:r>
          </a:p>
        </p:txBody>
      </p:sp>
      <p:sp>
        <p:nvSpPr>
          <p:cNvPr id="6" name="内容占位符 2"/>
          <p:cNvSpPr txBox="1">
            <a:spLocks/>
          </p:cNvSpPr>
          <p:nvPr/>
        </p:nvSpPr>
        <p:spPr>
          <a:xfrm>
            <a:off x="652746" y="449279"/>
            <a:ext cx="22926500" cy="25225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spcBef>
                <a:spcPts val="0"/>
              </a:spcBef>
            </a:pPr>
            <a:r>
              <a:rPr lang="zh-CN" altLang="en-US" dirty="0" smtClean="0">
                <a:latin typeface="Times New Roman" panose="02020603050405020304" pitchFamily="18" charset="0"/>
                <a:cs typeface="Times New Roman" panose="02020603050405020304" pitchFamily="18" charset="0"/>
              </a:rPr>
              <a:t>递</a:t>
            </a:r>
            <a:r>
              <a:rPr lang="zh-CN" altLang="en-US" dirty="0">
                <a:latin typeface="Times New Roman" panose="02020603050405020304" pitchFamily="18" charset="0"/>
                <a:cs typeface="Times New Roman" panose="02020603050405020304" pitchFamily="18" charset="0"/>
              </a:rPr>
              <a:t>推</a:t>
            </a: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[i-1]×10 + </a:t>
            </a:r>
            <a:r>
              <a:rPr lang="en-US" altLang="zh-CN" dirty="0" smtClean="0">
                <a:latin typeface="Times New Roman" panose="02020603050405020304" pitchFamily="18" charset="0"/>
                <a:cs typeface="Times New Roman" panose="02020603050405020304" pitchFamily="18" charset="0"/>
              </a:rPr>
              <a:t>10</a:t>
            </a:r>
            <a:r>
              <a:rPr lang="en-US" altLang="zh-CN" baseline="30000" dirty="0" smtClean="0">
                <a:latin typeface="Times New Roman" panose="02020603050405020304" pitchFamily="18" charset="0"/>
                <a:cs typeface="Times New Roman" panose="02020603050405020304" pitchFamily="18" charset="0"/>
              </a:rPr>
              <a:t>i-1</a:t>
            </a:r>
          </a:p>
          <a:p>
            <a:pPr>
              <a:lnSpc>
                <a:spcPct val="100000"/>
              </a:lnSpc>
              <a:spcBef>
                <a:spcPts val="0"/>
              </a:spcBef>
            </a:pPr>
            <a:r>
              <a:rPr lang="zh-CN" altLang="en-US" dirty="0" smtClean="0">
                <a:latin typeface="Times New Roman" panose="02020603050405020304" pitchFamily="18" charset="0"/>
                <a:cs typeface="Times New Roman" panose="02020603050405020304" pitchFamily="18" charset="0"/>
              </a:rPr>
              <a:t>排列组合：</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i×10</a:t>
            </a:r>
            <a:r>
              <a:rPr lang="en-US" altLang="zh-CN" baseline="30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 = i×10</a:t>
            </a:r>
            <a:r>
              <a:rPr lang="en-US" altLang="zh-CN" baseline="30000" dirty="0">
                <a:latin typeface="Times New Roman" panose="02020603050405020304" pitchFamily="18" charset="0"/>
                <a:cs typeface="Times New Roman" panose="02020603050405020304" pitchFamily="18" charset="0"/>
              </a:rPr>
              <a:t>i-1</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3418561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926517" y="-3532317"/>
            <a:ext cx="9201546" cy="2429258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549431" y="4849269"/>
            <a:ext cx="21955717" cy="9756517"/>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solve(x):                     #</a:t>
            </a:r>
            <a:r>
              <a:rPr lang="zh-CN" altLang="en-US" sz="4400" dirty="0">
                <a:solidFill>
                  <a:schemeClr val="tx1"/>
                </a:solidFill>
                <a:latin typeface="宋体" panose="02010600030101010101" pitchFamily="2" charset="-122"/>
                <a:ea typeface="宋体" panose="02010600030101010101" pitchFamily="2" charset="-122"/>
              </a:rPr>
              <a:t>计算</a:t>
            </a:r>
            <a:r>
              <a:rPr lang="en-US" altLang="zh-CN" sz="4400" dirty="0">
                <a:solidFill>
                  <a:schemeClr val="tx1"/>
                </a:solidFill>
                <a:latin typeface="宋体" panose="02010600030101010101" pitchFamily="2" charset="-122"/>
                <a:ea typeface="宋体" panose="02010600030101010101" pitchFamily="2" charset="-122"/>
              </a:rPr>
              <a:t>[1, x]</a:t>
            </a:r>
            <a:r>
              <a:rPr lang="zh-CN" altLang="en-US" sz="4400" dirty="0">
                <a:solidFill>
                  <a:schemeClr val="tx1"/>
                </a:solidFill>
                <a:latin typeface="宋体" panose="02010600030101010101" pitchFamily="2" charset="-122"/>
                <a:ea typeface="宋体" panose="02010600030101010101" pitchFamily="2" charset="-122"/>
              </a:rPr>
              <a:t>中每个数码的个数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tuple(map(</a:t>
            </a:r>
            <a:r>
              <a:rPr lang="en-US" altLang="zh-CN" sz="4400" dirty="0" err="1">
                <a:solidFill>
                  <a:schemeClr val="tx1"/>
                </a:solidFill>
                <a:latin typeface="宋体" panose="02010600030101010101" pitchFamily="2" charset="-122"/>
                <a:ea typeface="宋体" panose="02010600030101010101" pitchFamily="2" charset="-122"/>
              </a:rPr>
              <a:t>int,str</a:t>
            </a:r>
            <a:r>
              <a:rPr lang="en-US" altLang="zh-CN" sz="4400" dirty="0">
                <a:solidFill>
                  <a:schemeClr val="tx1"/>
                </a:solidFill>
                <a:latin typeface="宋体" panose="02010600030101010101" pitchFamily="2" charset="-122"/>
                <a:ea typeface="宋体" panose="02010600030101010101" pitchFamily="2" charset="-122"/>
              </a:rPr>
              <a:t>(x)))    #</a:t>
            </a:r>
            <a:r>
              <a:rPr lang="zh-CN" altLang="en-US" sz="4400" dirty="0">
                <a:solidFill>
                  <a:schemeClr val="tx1"/>
                </a:solidFill>
                <a:latin typeface="宋体" panose="02010600030101010101" pitchFamily="2" charset="-122"/>
                <a:ea typeface="宋体" panose="02010600030101010101" pitchFamily="2" charset="-122"/>
              </a:rPr>
              <a:t>把一个数字按位分解</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n[::-1]                   #</a:t>
            </a:r>
            <a:r>
              <a:rPr lang="zh-CN" altLang="en-US" sz="4400" dirty="0">
                <a:solidFill>
                  <a:schemeClr val="tx1"/>
                </a:solidFill>
                <a:latin typeface="宋体" panose="02010600030101010101" pitchFamily="2" charset="-122"/>
                <a:ea typeface="宋体" panose="02010600030101010101" pitchFamily="2" charset="-122"/>
              </a:rPr>
              <a:t>倒过来</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(n)-1,-1,-1):  #</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for j in range(10):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[j] +=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j in range(n[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特判最高位比</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小的数字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u = 0</a:t>
            </a:r>
          </a:p>
          <a:p>
            <a:pPr algn="l"/>
            <a:r>
              <a:rPr lang="en-US" altLang="zh-CN" sz="4400" dirty="0">
                <a:solidFill>
                  <a:schemeClr val="tx1"/>
                </a:solidFill>
                <a:latin typeface="宋体" panose="02010600030101010101" pitchFamily="2" charset="-122"/>
                <a:ea typeface="宋体" panose="02010600030101010101" pitchFamily="2" charset="-122"/>
              </a:rPr>
              <a:t>        for j in range(i-1,-1,-1): u = u*10+n[j]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u+1          #</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ten = [0]*15</a:t>
            </a:r>
          </a:p>
          <a:p>
            <a:pPr algn="l"/>
            <a:r>
              <a:rPr lang="en-US" altLang="zh-CN" sz="1600" dirty="0">
                <a:solidFill>
                  <a:schemeClr val="tx1"/>
                </a:solidFill>
                <a:latin typeface="宋体" panose="02010600030101010101" pitchFamily="2" charset="-122"/>
                <a:ea typeface="宋体" panose="02010600030101010101" pitchFamily="2" charset="-122"/>
              </a:rPr>
              <a:t>ten[0] = 1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10</a:t>
            </a:r>
            <a:r>
              <a:rPr lang="zh-CN" altLang="en-US" sz="1600" dirty="0">
                <a:solidFill>
                  <a:schemeClr val="tx1"/>
                </a:solidFill>
                <a:latin typeface="宋体" panose="02010600030101010101" pitchFamily="2" charset="-122"/>
                <a:ea typeface="宋体" panose="02010600030101010101" pitchFamily="2" charset="-122"/>
              </a:rPr>
              <a:t>的</a:t>
            </a:r>
            <a:r>
              <a:rPr lang="en-US" altLang="zh-CN" sz="1600" dirty="0" err="1">
                <a:solidFill>
                  <a:schemeClr val="tx1"/>
                </a:solidFill>
                <a:latin typeface="宋体" panose="02010600030101010101" pitchFamily="2" charset="-122"/>
                <a:ea typeface="宋体" panose="02010600030101010101" pitchFamily="2" charset="-122"/>
              </a:rPr>
              <a:t>i</a:t>
            </a:r>
            <a:r>
              <a:rPr lang="zh-CN" altLang="en-US" sz="1600" dirty="0">
                <a:solidFill>
                  <a:schemeClr val="tx1"/>
                </a:solidFill>
                <a:latin typeface="宋体" panose="02010600030101010101" pitchFamily="2" charset="-122"/>
                <a:ea typeface="宋体" panose="02010600030101010101" pitchFamily="2" charset="-122"/>
              </a:rPr>
              <a:t>次方</a:t>
            </a:r>
          </a:p>
          <a:p>
            <a:pPr algn="l"/>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 = [0]*15</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range(1,15):         #</a:t>
            </a:r>
            <a:r>
              <a:rPr lang="zh-CN" altLang="en-US" sz="1600" dirty="0">
                <a:solidFill>
                  <a:schemeClr val="tx1"/>
                </a:solidFill>
                <a:latin typeface="宋体" panose="02010600030101010101" pitchFamily="2" charset="-122"/>
                <a:ea typeface="宋体" panose="02010600030101010101" pitchFamily="2" charset="-122"/>
              </a:rPr>
              <a:t>预计算</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*ten[i-1];      #</a:t>
            </a:r>
            <a:r>
              <a:rPr lang="zh-CN" altLang="en-US" sz="1600" dirty="0">
                <a:solidFill>
                  <a:schemeClr val="tx1"/>
                </a:solidFill>
                <a:latin typeface="宋体" panose="02010600030101010101" pitchFamily="2" charset="-122"/>
                <a:ea typeface="宋体" panose="02010600030101010101" pitchFamily="2" charset="-122"/>
              </a:rPr>
              <a:t>或者递推：</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[i-1]*10+ten[i-1]</a:t>
            </a:r>
          </a:p>
          <a:p>
            <a:pPr algn="l"/>
            <a:r>
              <a:rPr lang="en-US" altLang="zh-CN" sz="1600" dirty="0">
                <a:solidFill>
                  <a:schemeClr val="tx1"/>
                </a:solidFill>
                <a:latin typeface="宋体" panose="02010600030101010101" pitchFamily="2" charset="-122"/>
                <a:ea typeface="宋体" panose="02010600030101010101" pitchFamily="2" charset="-122"/>
              </a:rPr>
              <a:t>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ten[i-1]*10</a:t>
            </a:r>
          </a:p>
          <a:p>
            <a:pPr algn="l"/>
            <a:r>
              <a:rPr lang="en-US" altLang="zh-CN" sz="1600" dirty="0">
                <a:solidFill>
                  <a:schemeClr val="tx1"/>
                </a:solidFill>
                <a:latin typeface="宋体" panose="02010600030101010101" pitchFamily="2" charset="-122"/>
                <a:ea typeface="宋体" panose="02010600030101010101" pitchFamily="2" charset="-122"/>
              </a:rPr>
              <a:t>b =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(input())</a:t>
            </a:r>
          </a:p>
          <a:p>
            <a:pPr algn="l"/>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 [0]*15                   #</a:t>
            </a:r>
            <a:r>
              <a:rPr lang="zh-CN" altLang="en-US" sz="1600" dirty="0">
                <a:solidFill>
                  <a:schemeClr val="tx1"/>
                </a:solidFill>
                <a:latin typeface="宋体" panose="02010600030101010101" pitchFamily="2" charset="-122"/>
                <a:ea typeface="宋体" panose="02010600030101010101" pitchFamily="2" charset="-122"/>
              </a:rPr>
              <a:t>答案：</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，数字“</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出现了多少次</a:t>
            </a:r>
          </a:p>
          <a:p>
            <a:pPr algn="l"/>
            <a:r>
              <a:rPr lang="en-US" altLang="zh-CN" sz="1600" dirty="0">
                <a:solidFill>
                  <a:schemeClr val="tx1"/>
                </a:solidFill>
                <a:latin typeface="宋体" panose="02010600030101010101" pitchFamily="2" charset="-122"/>
                <a:ea typeface="宋体" panose="02010600030101010101" pitchFamily="2" charset="-122"/>
              </a:rPr>
              <a:t>solve(b)      </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range(10):  print(</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],end=' ')  #</a:t>
            </a:r>
            <a:r>
              <a:rPr lang="zh-CN" altLang="en-US" sz="1600" dirty="0">
                <a:solidFill>
                  <a:schemeClr val="tx1"/>
                </a:solidFill>
                <a:latin typeface="宋体" panose="02010600030101010101" pitchFamily="2" charset="-122"/>
                <a:ea typeface="宋体" panose="02010600030101010101" pitchFamily="2" charset="-122"/>
              </a:rPr>
              <a:t>打印每个数码出现的次数</a:t>
            </a:r>
          </a:p>
        </p:txBody>
      </p:sp>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）普通情况。</a:t>
            </a:r>
            <a:endParaRPr lang="en-US" altLang="zh-CN" dirty="0" smtClean="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例：</a:t>
            </a:r>
            <a:r>
              <a:rPr lang="en-US" altLang="zh-CN" dirty="0" smtClean="0">
                <a:latin typeface="Times New Roman" panose="02020603050405020304" pitchFamily="18" charset="0"/>
                <a:cs typeface="Times New Roman" panose="02020603050405020304" pitchFamily="18" charset="0"/>
              </a:rPr>
              <a:t>00~99</a:t>
            </a:r>
            <a:r>
              <a:rPr lang="zh-CN" altLang="en-US" dirty="0" smtClean="0">
                <a:latin typeface="Times New Roman" panose="02020603050405020304" pitchFamily="18" charset="0"/>
                <a:cs typeface="Times New Roman" panose="02020603050405020304" pitchFamily="18" charset="0"/>
              </a:rPr>
              <a:t>共出现</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次，分别出现在</a:t>
            </a:r>
            <a:r>
              <a:rPr lang="en-US" altLang="zh-CN" dirty="0" smtClean="0">
                <a:latin typeface="Times New Roman" panose="02020603050405020304" pitchFamily="18" charset="0"/>
                <a:cs typeface="Times New Roman" panose="02020603050405020304" pitchFamily="18" charset="0"/>
              </a:rPr>
              <a:t>000~099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100~199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200~299</a:t>
            </a:r>
            <a:r>
              <a:rPr lang="zh-CN" altLang="en-US" dirty="0" smtClean="0">
                <a:latin typeface="Times New Roman" panose="02020603050405020304" pitchFamily="18" charset="0"/>
                <a:cs typeface="Times New Roman" panose="02020603050405020304" pitchFamily="18" charset="0"/>
              </a:rPr>
              <a:t>的后面</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位上。每个数字出现了</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]*n[</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[2]*3=60</a:t>
            </a:r>
            <a:r>
              <a:rPr lang="zh-CN" altLang="en-US" dirty="0" smtClean="0">
                <a:latin typeface="Times New Roman" panose="02020603050405020304" pitchFamily="18" charset="0"/>
                <a:cs typeface="Times New Roman" panose="02020603050405020304" pitchFamily="18" charset="0"/>
              </a:rPr>
              <a:t>次。</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2860945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926517" y="-3710117"/>
            <a:ext cx="9201546" cy="2429258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549431" y="4671469"/>
            <a:ext cx="21955717" cy="9756517"/>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solve(x):                     #</a:t>
            </a:r>
            <a:r>
              <a:rPr lang="zh-CN" altLang="en-US" sz="4400" dirty="0">
                <a:solidFill>
                  <a:schemeClr val="tx1"/>
                </a:solidFill>
                <a:latin typeface="宋体" panose="02010600030101010101" pitchFamily="2" charset="-122"/>
                <a:ea typeface="宋体" panose="02010600030101010101" pitchFamily="2" charset="-122"/>
              </a:rPr>
              <a:t>计算</a:t>
            </a:r>
            <a:r>
              <a:rPr lang="en-US" altLang="zh-CN" sz="4400" dirty="0">
                <a:solidFill>
                  <a:schemeClr val="tx1"/>
                </a:solidFill>
                <a:latin typeface="宋体" panose="02010600030101010101" pitchFamily="2" charset="-122"/>
                <a:ea typeface="宋体" panose="02010600030101010101" pitchFamily="2" charset="-122"/>
              </a:rPr>
              <a:t>[1, x]</a:t>
            </a:r>
            <a:r>
              <a:rPr lang="zh-CN" altLang="en-US" sz="4400" dirty="0">
                <a:solidFill>
                  <a:schemeClr val="tx1"/>
                </a:solidFill>
                <a:latin typeface="宋体" panose="02010600030101010101" pitchFamily="2" charset="-122"/>
                <a:ea typeface="宋体" panose="02010600030101010101" pitchFamily="2" charset="-122"/>
              </a:rPr>
              <a:t>中每个数码的个数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tuple(map(</a:t>
            </a:r>
            <a:r>
              <a:rPr lang="en-US" altLang="zh-CN" sz="4400" dirty="0" err="1">
                <a:solidFill>
                  <a:schemeClr val="tx1"/>
                </a:solidFill>
                <a:latin typeface="宋体" panose="02010600030101010101" pitchFamily="2" charset="-122"/>
                <a:ea typeface="宋体" panose="02010600030101010101" pitchFamily="2" charset="-122"/>
              </a:rPr>
              <a:t>int,str</a:t>
            </a:r>
            <a:r>
              <a:rPr lang="en-US" altLang="zh-CN" sz="4400" dirty="0">
                <a:solidFill>
                  <a:schemeClr val="tx1"/>
                </a:solidFill>
                <a:latin typeface="宋体" panose="02010600030101010101" pitchFamily="2" charset="-122"/>
                <a:ea typeface="宋体" panose="02010600030101010101" pitchFamily="2" charset="-122"/>
              </a:rPr>
              <a:t>(x)))    #</a:t>
            </a:r>
            <a:r>
              <a:rPr lang="zh-CN" altLang="en-US" sz="4400" dirty="0">
                <a:solidFill>
                  <a:schemeClr val="tx1"/>
                </a:solidFill>
                <a:latin typeface="宋体" panose="02010600030101010101" pitchFamily="2" charset="-122"/>
                <a:ea typeface="宋体" panose="02010600030101010101" pitchFamily="2" charset="-122"/>
              </a:rPr>
              <a:t>把一个数字按位分解</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n[::-1]                   #</a:t>
            </a:r>
            <a:r>
              <a:rPr lang="zh-CN" altLang="en-US" sz="4400" dirty="0">
                <a:solidFill>
                  <a:schemeClr val="tx1"/>
                </a:solidFill>
                <a:latin typeface="宋体" panose="02010600030101010101" pitchFamily="2" charset="-122"/>
                <a:ea typeface="宋体" panose="02010600030101010101" pitchFamily="2" charset="-122"/>
              </a:rPr>
              <a:t>倒过来</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(n)-1,-1,-1):  #</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j in range(10):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rgbClr val="FF0000"/>
                </a:solidFill>
                <a:latin typeface="宋体" panose="02010600030101010101" pitchFamily="2" charset="-122"/>
                <a:ea typeface="宋体" panose="02010600030101010101" pitchFamily="2" charset="-122"/>
              </a:rPr>
              <a:t>        for j in range(n[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[j] += ten[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特判最高位比</a:t>
            </a:r>
            <a:r>
              <a:rPr lang="en-US" altLang="zh-CN" sz="4400" dirty="0">
                <a:solidFill>
                  <a:srgbClr val="FF0000"/>
                </a:solidFill>
                <a:latin typeface="宋体" panose="02010600030101010101" pitchFamily="2" charset="-122"/>
                <a:ea typeface="宋体" panose="02010600030101010101" pitchFamily="2" charset="-122"/>
              </a:rPr>
              <a:t>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r>
              <a:rPr lang="zh-CN" altLang="en-US" sz="4400" dirty="0">
                <a:solidFill>
                  <a:srgbClr val="FF0000"/>
                </a:solidFill>
                <a:latin typeface="宋体" panose="02010600030101010101" pitchFamily="2" charset="-122"/>
                <a:ea typeface="宋体" panose="02010600030101010101" pitchFamily="2" charset="-122"/>
              </a:rPr>
              <a:t>小的数字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u = 0</a:t>
            </a:r>
          </a:p>
          <a:p>
            <a:pPr algn="l"/>
            <a:r>
              <a:rPr lang="en-US" altLang="zh-CN" sz="4400" dirty="0">
                <a:solidFill>
                  <a:schemeClr val="tx1"/>
                </a:solidFill>
                <a:latin typeface="宋体" panose="02010600030101010101" pitchFamily="2" charset="-122"/>
                <a:ea typeface="宋体" panose="02010600030101010101" pitchFamily="2" charset="-122"/>
              </a:rPr>
              <a:t>        for j in range(i-1,-1,-1): u = u*10+n[j]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u+1          #</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ten = [0]*15</a:t>
            </a:r>
          </a:p>
          <a:p>
            <a:pPr algn="l"/>
            <a:r>
              <a:rPr lang="en-US" altLang="zh-CN" sz="1600" dirty="0">
                <a:solidFill>
                  <a:schemeClr val="tx1"/>
                </a:solidFill>
                <a:latin typeface="宋体" panose="02010600030101010101" pitchFamily="2" charset="-122"/>
                <a:ea typeface="宋体" panose="02010600030101010101" pitchFamily="2" charset="-122"/>
              </a:rPr>
              <a:t>ten[0] = 1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10</a:t>
            </a:r>
            <a:r>
              <a:rPr lang="zh-CN" altLang="en-US" sz="1600" dirty="0">
                <a:solidFill>
                  <a:schemeClr val="tx1"/>
                </a:solidFill>
                <a:latin typeface="宋体" panose="02010600030101010101" pitchFamily="2" charset="-122"/>
                <a:ea typeface="宋体" panose="02010600030101010101" pitchFamily="2" charset="-122"/>
              </a:rPr>
              <a:t>的</a:t>
            </a:r>
            <a:r>
              <a:rPr lang="en-US" altLang="zh-CN" sz="1600" dirty="0" err="1">
                <a:solidFill>
                  <a:schemeClr val="tx1"/>
                </a:solidFill>
                <a:latin typeface="宋体" panose="02010600030101010101" pitchFamily="2" charset="-122"/>
                <a:ea typeface="宋体" panose="02010600030101010101" pitchFamily="2" charset="-122"/>
              </a:rPr>
              <a:t>i</a:t>
            </a:r>
            <a:r>
              <a:rPr lang="zh-CN" altLang="en-US" sz="1600" dirty="0">
                <a:solidFill>
                  <a:schemeClr val="tx1"/>
                </a:solidFill>
                <a:latin typeface="宋体" panose="02010600030101010101" pitchFamily="2" charset="-122"/>
                <a:ea typeface="宋体" panose="02010600030101010101" pitchFamily="2" charset="-122"/>
              </a:rPr>
              <a:t>次方</a:t>
            </a:r>
          </a:p>
          <a:p>
            <a:pPr algn="l"/>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 = [0]*15</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range(1,15):         #</a:t>
            </a:r>
            <a:r>
              <a:rPr lang="zh-CN" altLang="en-US" sz="1600" dirty="0">
                <a:solidFill>
                  <a:schemeClr val="tx1"/>
                </a:solidFill>
                <a:latin typeface="宋体" panose="02010600030101010101" pitchFamily="2" charset="-122"/>
                <a:ea typeface="宋体" panose="02010600030101010101" pitchFamily="2" charset="-122"/>
              </a:rPr>
              <a:t>预计算</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*ten[i-1];      #</a:t>
            </a:r>
            <a:r>
              <a:rPr lang="zh-CN" altLang="en-US" sz="1600" dirty="0">
                <a:solidFill>
                  <a:schemeClr val="tx1"/>
                </a:solidFill>
                <a:latin typeface="宋体" panose="02010600030101010101" pitchFamily="2" charset="-122"/>
                <a:ea typeface="宋体" panose="02010600030101010101" pitchFamily="2" charset="-122"/>
              </a:rPr>
              <a:t>或者递推：</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[i-1]*10+ten[i-1]</a:t>
            </a:r>
          </a:p>
          <a:p>
            <a:pPr algn="l"/>
            <a:r>
              <a:rPr lang="en-US" altLang="zh-CN" sz="1600" dirty="0">
                <a:solidFill>
                  <a:schemeClr val="tx1"/>
                </a:solidFill>
                <a:latin typeface="宋体" panose="02010600030101010101" pitchFamily="2" charset="-122"/>
                <a:ea typeface="宋体" panose="02010600030101010101" pitchFamily="2" charset="-122"/>
              </a:rPr>
              <a:t>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ten[i-1]*10</a:t>
            </a:r>
          </a:p>
          <a:p>
            <a:pPr algn="l"/>
            <a:r>
              <a:rPr lang="en-US" altLang="zh-CN" sz="1600" dirty="0">
                <a:solidFill>
                  <a:schemeClr val="tx1"/>
                </a:solidFill>
                <a:latin typeface="宋体" panose="02010600030101010101" pitchFamily="2" charset="-122"/>
                <a:ea typeface="宋体" panose="02010600030101010101" pitchFamily="2" charset="-122"/>
              </a:rPr>
              <a:t>b =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(input())</a:t>
            </a:r>
          </a:p>
          <a:p>
            <a:pPr algn="l"/>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 [0]*15                   #</a:t>
            </a:r>
            <a:r>
              <a:rPr lang="zh-CN" altLang="en-US" sz="1600" dirty="0">
                <a:solidFill>
                  <a:schemeClr val="tx1"/>
                </a:solidFill>
                <a:latin typeface="宋体" panose="02010600030101010101" pitchFamily="2" charset="-122"/>
                <a:ea typeface="宋体" panose="02010600030101010101" pitchFamily="2" charset="-122"/>
              </a:rPr>
              <a:t>答案：</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，数字“</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出现了多少次</a:t>
            </a:r>
          </a:p>
          <a:p>
            <a:pPr algn="l"/>
            <a:r>
              <a:rPr lang="en-US" altLang="zh-CN" sz="1600" dirty="0">
                <a:solidFill>
                  <a:schemeClr val="tx1"/>
                </a:solidFill>
                <a:latin typeface="宋体" panose="02010600030101010101" pitchFamily="2" charset="-122"/>
                <a:ea typeface="宋体" panose="02010600030101010101" pitchFamily="2" charset="-122"/>
              </a:rPr>
              <a:t>solve(b)      </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range(10):  print(</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],end=' ')  #</a:t>
            </a:r>
            <a:r>
              <a:rPr lang="zh-CN" altLang="en-US" sz="1600" dirty="0">
                <a:solidFill>
                  <a:schemeClr val="tx1"/>
                </a:solidFill>
                <a:latin typeface="宋体" panose="02010600030101010101" pitchFamily="2" charset="-122"/>
                <a:ea typeface="宋体" panose="02010600030101010101" pitchFamily="2" charset="-122"/>
              </a:rPr>
              <a:t>打印每个数码出现的次数</a:t>
            </a:r>
          </a:p>
        </p:txBody>
      </p:sp>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）“数位限制”</a:t>
            </a:r>
            <a:r>
              <a:rPr lang="zh-CN" altLang="en-US" dirty="0">
                <a:latin typeface="Times New Roman" panose="02020603050405020304" pitchFamily="18" charset="0"/>
                <a:cs typeface="Times New Roman" panose="02020603050405020304" pitchFamily="18" charset="0"/>
              </a:rPr>
              <a:t>。第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位上的数字有“</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是最高位的数位限制。数字“</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分别在</a:t>
            </a:r>
            <a:r>
              <a:rPr lang="en-US" altLang="zh-CN" dirty="0">
                <a:latin typeface="Times New Roman" panose="02020603050405020304" pitchFamily="18" charset="0"/>
                <a:cs typeface="Times New Roman" panose="02020603050405020304" pitchFamily="18" charset="0"/>
              </a:rPr>
              <a:t>000~099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100~199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200~299</a:t>
            </a:r>
            <a:r>
              <a:rPr lang="zh-CN" altLang="en-US" dirty="0">
                <a:latin typeface="Times New Roman" panose="02020603050405020304" pitchFamily="18" charset="0"/>
                <a:cs typeface="Times New Roman" panose="02020603050405020304" pitchFamily="18" charset="0"/>
              </a:rPr>
              <a:t>的最高位上出现了</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次，对应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19660399"/>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926517" y="-3786317"/>
            <a:ext cx="9201546" cy="2429258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549431" y="4595269"/>
            <a:ext cx="21955717" cy="9756517"/>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solve(x):                     #</a:t>
            </a:r>
            <a:r>
              <a:rPr lang="zh-CN" altLang="en-US" sz="4400" dirty="0">
                <a:solidFill>
                  <a:schemeClr val="tx1"/>
                </a:solidFill>
                <a:latin typeface="宋体" panose="02010600030101010101" pitchFamily="2" charset="-122"/>
                <a:ea typeface="宋体" panose="02010600030101010101" pitchFamily="2" charset="-122"/>
              </a:rPr>
              <a:t>计算</a:t>
            </a:r>
            <a:r>
              <a:rPr lang="en-US" altLang="zh-CN" sz="4400" dirty="0">
                <a:solidFill>
                  <a:schemeClr val="tx1"/>
                </a:solidFill>
                <a:latin typeface="宋体" panose="02010600030101010101" pitchFamily="2" charset="-122"/>
                <a:ea typeface="宋体" panose="02010600030101010101" pitchFamily="2" charset="-122"/>
              </a:rPr>
              <a:t>[1, x]</a:t>
            </a:r>
            <a:r>
              <a:rPr lang="zh-CN" altLang="en-US" sz="4400" dirty="0">
                <a:solidFill>
                  <a:schemeClr val="tx1"/>
                </a:solidFill>
                <a:latin typeface="宋体" panose="02010600030101010101" pitchFamily="2" charset="-122"/>
                <a:ea typeface="宋体" panose="02010600030101010101" pitchFamily="2" charset="-122"/>
              </a:rPr>
              <a:t>中每个数码的个数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tuple(map(</a:t>
            </a:r>
            <a:r>
              <a:rPr lang="en-US" altLang="zh-CN" sz="4400" dirty="0" err="1">
                <a:solidFill>
                  <a:schemeClr val="tx1"/>
                </a:solidFill>
                <a:latin typeface="宋体" panose="02010600030101010101" pitchFamily="2" charset="-122"/>
                <a:ea typeface="宋体" panose="02010600030101010101" pitchFamily="2" charset="-122"/>
              </a:rPr>
              <a:t>int,str</a:t>
            </a:r>
            <a:r>
              <a:rPr lang="en-US" altLang="zh-CN" sz="4400" dirty="0">
                <a:solidFill>
                  <a:schemeClr val="tx1"/>
                </a:solidFill>
                <a:latin typeface="宋体" panose="02010600030101010101" pitchFamily="2" charset="-122"/>
                <a:ea typeface="宋体" panose="02010600030101010101" pitchFamily="2" charset="-122"/>
              </a:rPr>
              <a:t>(x)))    #</a:t>
            </a:r>
            <a:r>
              <a:rPr lang="zh-CN" altLang="en-US" sz="4400" dirty="0">
                <a:solidFill>
                  <a:schemeClr val="tx1"/>
                </a:solidFill>
                <a:latin typeface="宋体" panose="02010600030101010101" pitchFamily="2" charset="-122"/>
                <a:ea typeface="宋体" panose="02010600030101010101" pitchFamily="2" charset="-122"/>
              </a:rPr>
              <a:t>把一个数字按位分解</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n[::-1]                   #</a:t>
            </a:r>
            <a:r>
              <a:rPr lang="zh-CN" altLang="en-US" sz="4400" dirty="0">
                <a:solidFill>
                  <a:schemeClr val="tx1"/>
                </a:solidFill>
                <a:latin typeface="宋体" panose="02010600030101010101" pitchFamily="2" charset="-122"/>
                <a:ea typeface="宋体" panose="02010600030101010101" pitchFamily="2" charset="-122"/>
              </a:rPr>
              <a:t>倒过来</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(n)-1,-1,-1):  #</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j in range(10):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smtClean="0">
                <a:solidFill>
                  <a:schemeClr val="tx1"/>
                </a:solidFill>
                <a:latin typeface="宋体" panose="02010600030101010101" pitchFamily="2" charset="-122"/>
                <a:ea typeface="宋体" panose="02010600030101010101" pitchFamily="2" charset="-122"/>
              </a:rPr>
              <a:t>        for j in range(n[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cnt</a:t>
            </a:r>
            <a:r>
              <a:rPr lang="en-US" altLang="zh-CN" sz="4400" dirty="0" smtClean="0">
                <a:solidFill>
                  <a:schemeClr val="tx1"/>
                </a:solidFill>
                <a:latin typeface="宋体" panose="02010600030101010101" pitchFamily="2" charset="-122"/>
                <a:ea typeface="宋体" panose="02010600030101010101" pitchFamily="2" charset="-122"/>
              </a:rPr>
              <a:t>[j] += ten[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smtClean="0">
                <a:solidFill>
                  <a:schemeClr val="tx1"/>
                </a:solidFill>
                <a:latin typeface="宋体" panose="02010600030101010101" pitchFamily="2" charset="-122"/>
                <a:ea typeface="宋体" panose="02010600030101010101" pitchFamily="2" charset="-122"/>
              </a:rPr>
              <a:t>特判最高位比</a:t>
            </a:r>
            <a:r>
              <a:rPr lang="en-US" altLang="zh-CN" sz="4400" dirty="0" smtClean="0">
                <a:solidFill>
                  <a:schemeClr val="tx1"/>
                </a:solidFill>
                <a:latin typeface="宋体" panose="02010600030101010101" pitchFamily="2" charset="-122"/>
                <a:ea typeface="宋体" panose="02010600030101010101" pitchFamily="2" charset="-122"/>
              </a:rPr>
              <a:t>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小的数字</a:t>
            </a:r>
          </a:p>
          <a:p>
            <a:pPr algn="l"/>
            <a:r>
              <a:rPr lang="zh-CN" altLang="en-US" sz="4400" dirty="0" smtClean="0">
                <a:solidFill>
                  <a:schemeClr val="tx1"/>
                </a:solidFill>
                <a:latin typeface="宋体" panose="02010600030101010101" pitchFamily="2" charset="-122"/>
                <a:ea typeface="宋体" panose="02010600030101010101" pitchFamily="2" charset="-122"/>
              </a:rPr>
              <a:t>        </a:t>
            </a:r>
            <a:r>
              <a:rPr lang="en-US" altLang="zh-CN" sz="4400" dirty="0" smtClean="0">
                <a:solidFill>
                  <a:srgbClr val="FF0000"/>
                </a:solidFill>
                <a:latin typeface="宋体" panose="02010600030101010101" pitchFamily="2" charset="-122"/>
                <a:ea typeface="宋体" panose="02010600030101010101" pitchFamily="2" charset="-122"/>
              </a:rPr>
              <a:t>u = 0</a:t>
            </a:r>
          </a:p>
          <a:p>
            <a:pPr algn="l"/>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for j in range(i-1,-1,-1): u = u*10+n[j]</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u+1          #</a:t>
            </a:r>
            <a:r>
              <a:rPr lang="zh-CN" altLang="en-US" sz="4400" dirty="0">
                <a:solidFill>
                  <a:srgbClr val="FF0000"/>
                </a:solidFill>
                <a:latin typeface="宋体" panose="02010600030101010101" pitchFamily="2" charset="-122"/>
                <a:ea typeface="宋体" panose="02010600030101010101" pitchFamily="2" charset="-122"/>
              </a:rPr>
              <a:t>特判最高位的数字</a:t>
            </a:r>
            <a:r>
              <a:rPr lang="en-US" altLang="zh-CN" sz="4400" dirty="0">
                <a:solidFill>
                  <a:srgbClr val="FF0000"/>
                </a:solidFill>
                <a:latin typeface="宋体" panose="02010600030101010101" pitchFamily="2" charset="-122"/>
                <a:ea typeface="宋体" panose="02010600030101010101" pitchFamily="2" charset="-122"/>
              </a:rPr>
              <a:t>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ten = [0]*15</a:t>
            </a:r>
          </a:p>
          <a:p>
            <a:pPr algn="l"/>
            <a:r>
              <a:rPr lang="en-US" altLang="zh-CN" sz="1600" dirty="0">
                <a:solidFill>
                  <a:schemeClr val="tx1"/>
                </a:solidFill>
                <a:latin typeface="宋体" panose="02010600030101010101" pitchFamily="2" charset="-122"/>
                <a:ea typeface="宋体" panose="02010600030101010101" pitchFamily="2" charset="-122"/>
              </a:rPr>
              <a:t>ten[0] = 1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10</a:t>
            </a:r>
            <a:r>
              <a:rPr lang="zh-CN" altLang="en-US" sz="1600" dirty="0">
                <a:solidFill>
                  <a:schemeClr val="tx1"/>
                </a:solidFill>
                <a:latin typeface="宋体" panose="02010600030101010101" pitchFamily="2" charset="-122"/>
                <a:ea typeface="宋体" panose="02010600030101010101" pitchFamily="2" charset="-122"/>
              </a:rPr>
              <a:t>的</a:t>
            </a:r>
            <a:r>
              <a:rPr lang="en-US" altLang="zh-CN" sz="1600" dirty="0" err="1">
                <a:solidFill>
                  <a:schemeClr val="tx1"/>
                </a:solidFill>
                <a:latin typeface="宋体" panose="02010600030101010101" pitchFamily="2" charset="-122"/>
                <a:ea typeface="宋体" panose="02010600030101010101" pitchFamily="2" charset="-122"/>
              </a:rPr>
              <a:t>i</a:t>
            </a:r>
            <a:r>
              <a:rPr lang="zh-CN" altLang="en-US" sz="1600" dirty="0">
                <a:solidFill>
                  <a:schemeClr val="tx1"/>
                </a:solidFill>
                <a:latin typeface="宋体" panose="02010600030101010101" pitchFamily="2" charset="-122"/>
                <a:ea typeface="宋体" panose="02010600030101010101" pitchFamily="2" charset="-122"/>
              </a:rPr>
              <a:t>次方</a:t>
            </a:r>
          </a:p>
          <a:p>
            <a:pPr algn="l"/>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 = [0]*15</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range(1,15):         #</a:t>
            </a:r>
            <a:r>
              <a:rPr lang="zh-CN" altLang="en-US" sz="1600" dirty="0">
                <a:solidFill>
                  <a:schemeClr val="tx1"/>
                </a:solidFill>
                <a:latin typeface="宋体" panose="02010600030101010101" pitchFamily="2" charset="-122"/>
                <a:ea typeface="宋体" panose="02010600030101010101" pitchFamily="2" charset="-122"/>
              </a:rPr>
              <a:t>预计算</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*ten[i-1];      #</a:t>
            </a:r>
            <a:r>
              <a:rPr lang="zh-CN" altLang="en-US" sz="1600" dirty="0">
                <a:solidFill>
                  <a:schemeClr val="tx1"/>
                </a:solidFill>
                <a:latin typeface="宋体" panose="02010600030101010101" pitchFamily="2" charset="-122"/>
                <a:ea typeface="宋体" panose="02010600030101010101" pitchFamily="2" charset="-122"/>
              </a:rPr>
              <a:t>或者递推：</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[i-1]*10+ten[i-1]</a:t>
            </a:r>
          </a:p>
          <a:p>
            <a:pPr algn="l"/>
            <a:r>
              <a:rPr lang="en-US" altLang="zh-CN" sz="1600" dirty="0">
                <a:solidFill>
                  <a:schemeClr val="tx1"/>
                </a:solidFill>
                <a:latin typeface="宋体" panose="02010600030101010101" pitchFamily="2" charset="-122"/>
                <a:ea typeface="宋体" panose="02010600030101010101" pitchFamily="2" charset="-122"/>
              </a:rPr>
              <a:t>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ten[i-1]*10</a:t>
            </a:r>
          </a:p>
          <a:p>
            <a:pPr algn="l"/>
            <a:r>
              <a:rPr lang="en-US" altLang="zh-CN" sz="1600" dirty="0">
                <a:solidFill>
                  <a:schemeClr val="tx1"/>
                </a:solidFill>
                <a:latin typeface="宋体" panose="02010600030101010101" pitchFamily="2" charset="-122"/>
                <a:ea typeface="宋体" panose="02010600030101010101" pitchFamily="2" charset="-122"/>
              </a:rPr>
              <a:t>b =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(input())</a:t>
            </a:r>
          </a:p>
          <a:p>
            <a:pPr algn="l"/>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 [0]*15                   #</a:t>
            </a:r>
            <a:r>
              <a:rPr lang="zh-CN" altLang="en-US" sz="1600" dirty="0">
                <a:solidFill>
                  <a:schemeClr val="tx1"/>
                </a:solidFill>
                <a:latin typeface="宋体" panose="02010600030101010101" pitchFamily="2" charset="-122"/>
                <a:ea typeface="宋体" panose="02010600030101010101" pitchFamily="2" charset="-122"/>
              </a:rPr>
              <a:t>答案：</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，数字“</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出现了多少次</a:t>
            </a:r>
          </a:p>
          <a:p>
            <a:pPr algn="l"/>
            <a:r>
              <a:rPr lang="en-US" altLang="zh-CN" sz="1600" dirty="0">
                <a:solidFill>
                  <a:schemeClr val="tx1"/>
                </a:solidFill>
                <a:latin typeface="宋体" panose="02010600030101010101" pitchFamily="2" charset="-122"/>
                <a:ea typeface="宋体" panose="02010600030101010101" pitchFamily="2" charset="-122"/>
              </a:rPr>
              <a:t>solve(b)      </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range(10):  print(</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],end=' ')  #</a:t>
            </a:r>
            <a:r>
              <a:rPr lang="zh-CN" altLang="en-US" sz="1600" dirty="0">
                <a:solidFill>
                  <a:schemeClr val="tx1"/>
                </a:solidFill>
                <a:latin typeface="宋体" panose="02010600030101010101" pitchFamily="2" charset="-122"/>
                <a:ea typeface="宋体" panose="02010600030101010101" pitchFamily="2" charset="-122"/>
              </a:rPr>
              <a:t>打印每个数码出现的次数</a:t>
            </a:r>
          </a:p>
        </p:txBody>
      </p:sp>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）“数位限制”</a:t>
            </a:r>
            <a:r>
              <a:rPr lang="zh-CN" altLang="en-US" dirty="0">
                <a:latin typeface="Times New Roman" panose="02020603050405020304" pitchFamily="18" charset="0"/>
                <a:cs typeface="Times New Roman" panose="02020603050405020304" pitchFamily="18" charset="0"/>
              </a:rPr>
              <a:t>。第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位上的数字有“</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是最高位的数位限制。数字“</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分别在</a:t>
            </a:r>
            <a:r>
              <a:rPr lang="en-US" altLang="zh-CN" dirty="0">
                <a:latin typeface="Times New Roman" panose="02020603050405020304" pitchFamily="18" charset="0"/>
                <a:cs typeface="Times New Roman" panose="02020603050405020304" pitchFamily="18" charset="0"/>
              </a:rPr>
              <a:t>000~099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100~199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200~299</a:t>
            </a:r>
            <a:r>
              <a:rPr lang="zh-CN" altLang="en-US" dirty="0">
                <a:latin typeface="Times New Roman" panose="02020603050405020304" pitchFamily="18" charset="0"/>
                <a:cs typeface="Times New Roman" panose="02020603050405020304" pitchFamily="18" charset="0"/>
              </a:rPr>
              <a:t>的最高位上出现了</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次</a:t>
            </a:r>
            <a:r>
              <a:rPr lang="zh-CN" altLang="en-US" dirty="0" smtClean="0">
                <a:latin typeface="Times New Roman" panose="02020603050405020304" pitchFamily="18" charset="0"/>
                <a:cs typeface="Times New Roman" panose="02020603050405020304" pitchFamily="18" charset="0"/>
              </a:rPr>
              <a:t>，数字</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300~324</a:t>
            </a:r>
            <a:r>
              <a:rPr lang="zh-CN" altLang="en-US" dirty="0">
                <a:latin typeface="Times New Roman" panose="02020603050405020304" pitchFamily="18" charset="0"/>
                <a:cs typeface="Times New Roman" panose="02020603050405020304" pitchFamily="18" charset="0"/>
              </a:rPr>
              <a:t>中出现了</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次，对应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565069876"/>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926517" y="-4294317"/>
            <a:ext cx="9201546" cy="2429258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549431" y="4087269"/>
            <a:ext cx="21955717" cy="9756517"/>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solve(x):                     #</a:t>
            </a:r>
            <a:r>
              <a:rPr lang="zh-CN" altLang="en-US" sz="4400" dirty="0">
                <a:solidFill>
                  <a:schemeClr val="tx1"/>
                </a:solidFill>
                <a:latin typeface="宋体" panose="02010600030101010101" pitchFamily="2" charset="-122"/>
                <a:ea typeface="宋体" panose="02010600030101010101" pitchFamily="2" charset="-122"/>
              </a:rPr>
              <a:t>计算</a:t>
            </a:r>
            <a:r>
              <a:rPr lang="en-US" altLang="zh-CN" sz="4400" dirty="0">
                <a:solidFill>
                  <a:schemeClr val="tx1"/>
                </a:solidFill>
                <a:latin typeface="宋体" panose="02010600030101010101" pitchFamily="2" charset="-122"/>
                <a:ea typeface="宋体" panose="02010600030101010101" pitchFamily="2" charset="-122"/>
              </a:rPr>
              <a:t>[1, x]</a:t>
            </a:r>
            <a:r>
              <a:rPr lang="zh-CN" altLang="en-US" sz="4400" dirty="0">
                <a:solidFill>
                  <a:schemeClr val="tx1"/>
                </a:solidFill>
                <a:latin typeface="宋体" panose="02010600030101010101" pitchFamily="2" charset="-122"/>
                <a:ea typeface="宋体" panose="02010600030101010101" pitchFamily="2" charset="-122"/>
              </a:rPr>
              <a:t>中每个数码的个数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tuple(map(</a:t>
            </a:r>
            <a:r>
              <a:rPr lang="en-US" altLang="zh-CN" sz="4400" dirty="0" err="1">
                <a:solidFill>
                  <a:schemeClr val="tx1"/>
                </a:solidFill>
                <a:latin typeface="宋体" panose="02010600030101010101" pitchFamily="2" charset="-122"/>
                <a:ea typeface="宋体" panose="02010600030101010101" pitchFamily="2" charset="-122"/>
              </a:rPr>
              <a:t>int,str</a:t>
            </a:r>
            <a:r>
              <a:rPr lang="en-US" altLang="zh-CN" sz="4400" dirty="0">
                <a:solidFill>
                  <a:schemeClr val="tx1"/>
                </a:solidFill>
                <a:latin typeface="宋体" panose="02010600030101010101" pitchFamily="2" charset="-122"/>
                <a:ea typeface="宋体" panose="02010600030101010101" pitchFamily="2" charset="-122"/>
              </a:rPr>
              <a:t>(x)))    #</a:t>
            </a:r>
            <a:r>
              <a:rPr lang="zh-CN" altLang="en-US" sz="4400" dirty="0">
                <a:solidFill>
                  <a:schemeClr val="tx1"/>
                </a:solidFill>
                <a:latin typeface="宋体" panose="02010600030101010101" pitchFamily="2" charset="-122"/>
                <a:ea typeface="宋体" panose="02010600030101010101" pitchFamily="2" charset="-122"/>
              </a:rPr>
              <a:t>把一个数字按位分解</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 n[::-1]                   #</a:t>
            </a:r>
            <a:r>
              <a:rPr lang="zh-CN" altLang="en-US" sz="4400" dirty="0">
                <a:solidFill>
                  <a:schemeClr val="tx1"/>
                </a:solidFill>
                <a:latin typeface="宋体" panose="02010600030101010101" pitchFamily="2" charset="-122"/>
                <a:ea typeface="宋体" panose="02010600030101010101" pitchFamily="2" charset="-122"/>
              </a:rPr>
              <a:t>倒过来</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(n)-1,-1,-1):  #</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j in range(10):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smtClean="0">
                <a:solidFill>
                  <a:schemeClr val="tx1"/>
                </a:solidFill>
                <a:latin typeface="宋体" panose="02010600030101010101" pitchFamily="2" charset="-122"/>
                <a:ea typeface="宋体" panose="02010600030101010101" pitchFamily="2" charset="-122"/>
              </a:rPr>
              <a:t>        for j in range(n[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cnt</a:t>
            </a:r>
            <a:r>
              <a:rPr lang="en-US" altLang="zh-CN" sz="4400" dirty="0" smtClean="0">
                <a:solidFill>
                  <a:schemeClr val="tx1"/>
                </a:solidFill>
                <a:latin typeface="宋体" panose="02010600030101010101" pitchFamily="2" charset="-122"/>
                <a:ea typeface="宋体" panose="02010600030101010101" pitchFamily="2" charset="-122"/>
              </a:rPr>
              <a:t>[j] += ten[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smtClean="0">
                <a:solidFill>
                  <a:schemeClr val="tx1"/>
                </a:solidFill>
                <a:latin typeface="宋体" panose="02010600030101010101" pitchFamily="2" charset="-122"/>
                <a:ea typeface="宋体" panose="02010600030101010101" pitchFamily="2" charset="-122"/>
              </a:rPr>
              <a:t>特判最高位比</a:t>
            </a:r>
            <a:r>
              <a:rPr lang="en-US" altLang="zh-CN" sz="4400" dirty="0" smtClean="0">
                <a:solidFill>
                  <a:schemeClr val="tx1"/>
                </a:solidFill>
                <a:latin typeface="宋体" panose="02010600030101010101" pitchFamily="2" charset="-122"/>
                <a:ea typeface="宋体" panose="02010600030101010101" pitchFamily="2" charset="-122"/>
              </a:rPr>
              <a:t>n[</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小的数字</a:t>
            </a:r>
          </a:p>
          <a:p>
            <a:pPr algn="l"/>
            <a:r>
              <a:rPr lang="zh-CN" altLang="en-US" sz="4400" dirty="0" smtClean="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u = 0</a:t>
            </a:r>
          </a:p>
          <a:p>
            <a:pPr algn="l"/>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 j in range(i-1,-1,-1): u = u*10+n[j]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u+1          #</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[0] -= ten[</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特判前导</a:t>
            </a:r>
            <a:r>
              <a:rPr lang="en-US" altLang="zh-CN" sz="4400" dirty="0">
                <a:solidFill>
                  <a:srgbClr val="FF0000"/>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ten = [0]*15</a:t>
            </a:r>
          </a:p>
          <a:p>
            <a:pPr algn="l"/>
            <a:r>
              <a:rPr lang="en-US" altLang="zh-CN" sz="1600" dirty="0">
                <a:solidFill>
                  <a:schemeClr val="tx1"/>
                </a:solidFill>
                <a:latin typeface="宋体" panose="02010600030101010101" pitchFamily="2" charset="-122"/>
                <a:ea typeface="宋体" panose="02010600030101010101" pitchFamily="2" charset="-122"/>
              </a:rPr>
              <a:t>ten[0] = 1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10</a:t>
            </a:r>
            <a:r>
              <a:rPr lang="zh-CN" altLang="en-US" sz="1600" dirty="0">
                <a:solidFill>
                  <a:schemeClr val="tx1"/>
                </a:solidFill>
                <a:latin typeface="宋体" panose="02010600030101010101" pitchFamily="2" charset="-122"/>
                <a:ea typeface="宋体" panose="02010600030101010101" pitchFamily="2" charset="-122"/>
              </a:rPr>
              <a:t>的</a:t>
            </a:r>
            <a:r>
              <a:rPr lang="en-US" altLang="zh-CN" sz="1600" dirty="0" err="1">
                <a:solidFill>
                  <a:schemeClr val="tx1"/>
                </a:solidFill>
                <a:latin typeface="宋体" panose="02010600030101010101" pitchFamily="2" charset="-122"/>
                <a:ea typeface="宋体" panose="02010600030101010101" pitchFamily="2" charset="-122"/>
              </a:rPr>
              <a:t>i</a:t>
            </a:r>
            <a:r>
              <a:rPr lang="zh-CN" altLang="en-US" sz="1600" dirty="0">
                <a:solidFill>
                  <a:schemeClr val="tx1"/>
                </a:solidFill>
                <a:latin typeface="宋体" panose="02010600030101010101" pitchFamily="2" charset="-122"/>
                <a:ea typeface="宋体" panose="02010600030101010101" pitchFamily="2" charset="-122"/>
              </a:rPr>
              <a:t>次方</a:t>
            </a:r>
          </a:p>
          <a:p>
            <a:pPr algn="l"/>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 = [0]*15</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range(1,15):         #</a:t>
            </a:r>
            <a:r>
              <a:rPr lang="zh-CN" altLang="en-US" sz="1600" dirty="0">
                <a:solidFill>
                  <a:schemeClr val="tx1"/>
                </a:solidFill>
                <a:latin typeface="宋体" panose="02010600030101010101" pitchFamily="2" charset="-122"/>
                <a:ea typeface="宋体" panose="02010600030101010101" pitchFamily="2" charset="-122"/>
              </a:rPr>
              <a:t>预计算</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*ten[i-1];      #</a:t>
            </a:r>
            <a:r>
              <a:rPr lang="zh-CN" altLang="en-US" sz="1600" dirty="0">
                <a:solidFill>
                  <a:schemeClr val="tx1"/>
                </a:solidFill>
                <a:latin typeface="宋体" panose="02010600030101010101" pitchFamily="2" charset="-122"/>
                <a:ea typeface="宋体" panose="02010600030101010101" pitchFamily="2" charset="-122"/>
              </a:rPr>
              <a:t>或者递推：</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[i-1]*10+ten[i-1]</a:t>
            </a:r>
          </a:p>
          <a:p>
            <a:pPr algn="l"/>
            <a:r>
              <a:rPr lang="en-US" altLang="zh-CN" sz="1600" dirty="0">
                <a:solidFill>
                  <a:schemeClr val="tx1"/>
                </a:solidFill>
                <a:latin typeface="宋体" panose="02010600030101010101" pitchFamily="2" charset="-122"/>
                <a:ea typeface="宋体" panose="02010600030101010101" pitchFamily="2" charset="-122"/>
              </a:rPr>
              <a:t>    ten[</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ten[i-1]*10</a:t>
            </a:r>
          </a:p>
          <a:p>
            <a:pPr algn="l"/>
            <a:r>
              <a:rPr lang="en-US" altLang="zh-CN" sz="1600" dirty="0">
                <a:solidFill>
                  <a:schemeClr val="tx1"/>
                </a:solidFill>
                <a:latin typeface="宋体" panose="02010600030101010101" pitchFamily="2" charset="-122"/>
                <a:ea typeface="宋体" panose="02010600030101010101" pitchFamily="2" charset="-122"/>
              </a:rPr>
              <a:t>b =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(input())</a:t>
            </a:r>
          </a:p>
          <a:p>
            <a:pPr algn="l"/>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 [0]*15                   #</a:t>
            </a:r>
            <a:r>
              <a:rPr lang="zh-CN" altLang="en-US" sz="1600" dirty="0">
                <a:solidFill>
                  <a:schemeClr val="tx1"/>
                </a:solidFill>
                <a:latin typeface="宋体" panose="02010600030101010101" pitchFamily="2" charset="-122"/>
                <a:ea typeface="宋体" panose="02010600030101010101" pitchFamily="2" charset="-122"/>
              </a:rPr>
              <a:t>答案：</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，数字“</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出现了多少次</a:t>
            </a:r>
          </a:p>
          <a:p>
            <a:pPr algn="l"/>
            <a:r>
              <a:rPr lang="en-US" altLang="zh-CN" sz="1600" dirty="0">
                <a:solidFill>
                  <a:schemeClr val="tx1"/>
                </a:solidFill>
                <a:latin typeface="宋体" panose="02010600030101010101" pitchFamily="2" charset="-122"/>
                <a:ea typeface="宋体" panose="02010600030101010101" pitchFamily="2" charset="-122"/>
              </a:rPr>
              <a:t>solve(b)      </a:t>
            </a:r>
          </a:p>
          <a:p>
            <a:pPr algn="l"/>
            <a:r>
              <a:rPr lang="en-US" altLang="zh-CN" sz="1600" dirty="0">
                <a:solidFill>
                  <a:schemeClr val="tx1"/>
                </a:solidFill>
                <a:latin typeface="宋体" panose="02010600030101010101" pitchFamily="2" charset="-122"/>
                <a:ea typeface="宋体" panose="02010600030101010101" pitchFamily="2" charset="-122"/>
              </a:rPr>
              <a:t>for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in range(10):  print(</a:t>
            </a:r>
            <a:r>
              <a:rPr lang="en-US" altLang="zh-CN" sz="1600" dirty="0" err="1">
                <a:solidFill>
                  <a:schemeClr val="tx1"/>
                </a:solidFill>
                <a:latin typeface="宋体" panose="02010600030101010101" pitchFamily="2" charset="-122"/>
                <a:ea typeface="宋体" panose="02010600030101010101" pitchFamily="2" charset="-122"/>
              </a:rPr>
              <a:t>cnt</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],end=' ')  #</a:t>
            </a:r>
            <a:r>
              <a:rPr lang="zh-CN" altLang="en-US" sz="1600" dirty="0">
                <a:solidFill>
                  <a:schemeClr val="tx1"/>
                </a:solidFill>
                <a:latin typeface="宋体" panose="02010600030101010101" pitchFamily="2" charset="-122"/>
                <a:ea typeface="宋体" panose="02010600030101010101" pitchFamily="2" charset="-122"/>
              </a:rPr>
              <a:t>打印每个数码出现的次数</a:t>
            </a:r>
          </a:p>
        </p:txBody>
      </p:sp>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）特判前导</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。在前面的计算中，都把“</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和其他数字一样看待，但前导</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应该去掉。对应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86370096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7.2 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295318" y="300178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342900" lvl="0" indent="-342900" defTabSz="914400" eaLnBrk="0" fontAlgn="base" hangingPunct="0">
              <a:lnSpc>
                <a:spcPct val="100000"/>
              </a:lnSpc>
              <a:spcBef>
                <a:spcPct val="20000"/>
              </a:spcBef>
              <a:spcAft>
                <a:spcPct val="0"/>
              </a:spcAft>
              <a:buNone/>
              <a:defRPr/>
            </a:pPr>
            <a:r>
              <a:rPr lang="en-US" altLang="zh-CN" sz="4800" dirty="0" smtClean="0">
                <a:solidFill>
                  <a:srgbClr val="FF0000"/>
                </a:solidFill>
                <a:latin typeface="+mn-ea"/>
              </a:rPr>
              <a:t>DP</a:t>
            </a:r>
            <a:r>
              <a:rPr lang="zh-CN" altLang="en-US" sz="4800" dirty="0" smtClean="0">
                <a:solidFill>
                  <a:srgbClr val="FF0000"/>
                </a:solidFill>
                <a:latin typeface="+mn-ea"/>
              </a:rPr>
              <a:t>求解过程</a:t>
            </a:r>
            <a:endParaRPr lang="zh-CN" altLang="en-US" sz="4800" dirty="0">
              <a:solidFill>
                <a:srgbClr val="FF0000"/>
              </a:solidFill>
              <a:latin typeface="+mn-ea"/>
            </a:endParaRPr>
          </a:p>
        </p:txBody>
      </p:sp>
      <p:pic>
        <p:nvPicPr>
          <p:cNvPr id="2" name="图片 1"/>
          <p:cNvPicPr>
            <a:picLocks noChangeAspect="1"/>
          </p:cNvPicPr>
          <p:nvPr/>
        </p:nvPicPr>
        <p:blipFill>
          <a:blip r:embed="rId5"/>
          <a:stretch>
            <a:fillRect/>
          </a:stretch>
        </p:blipFill>
        <p:spPr>
          <a:xfrm>
            <a:off x="5031518" y="3804415"/>
            <a:ext cx="14488933" cy="8455999"/>
          </a:xfrm>
          <a:prstGeom prst="rect">
            <a:avLst/>
          </a:prstGeom>
        </p:spPr>
      </p:pic>
    </p:spTree>
    <p:custDataLst>
      <p:tags r:id="rId1"/>
    </p:custDataLst>
    <p:extLst>
      <p:ext uri="{BB962C8B-B14F-4D97-AF65-F5344CB8AC3E}">
        <p14:creationId xmlns:p14="http://schemas.microsoft.com/office/powerpoint/2010/main" val="1320378864"/>
      </p:ext>
    </p:extLst>
  </p:cSld>
  <p:clrMapOvr>
    <a:masterClrMapping/>
  </p:clrMapOvr>
  <p:transition spd="slow" advClick="0" advTm="1000">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最经典的</a:t>
              </a:r>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问题： </a:t>
              </a:r>
              <a:r>
                <a:rPr lang="en-US" altLang="zh-CN" sz="5600" b="1" spc="600" dirty="0" smtClean="0">
                  <a:solidFill>
                    <a:schemeClr val="bg1"/>
                  </a:solidFill>
                  <a:latin typeface="宋体" panose="02010600030101010101" pitchFamily="2" charset="-122"/>
                  <a:ea typeface="宋体" panose="02010600030101010101" pitchFamily="2" charset="-122"/>
                </a:rPr>
                <a:t>0/1</a:t>
              </a:r>
              <a:r>
                <a:rPr lang="zh-CN" altLang="en-US" sz="5600" b="1" spc="600" dirty="0" smtClean="0">
                  <a:solidFill>
                    <a:schemeClr val="bg1"/>
                  </a:solidFill>
                  <a:latin typeface="宋体" panose="02010600030101010101" pitchFamily="2" charset="-122"/>
                  <a:ea typeface="宋体" panose="02010600030101010101" pitchFamily="2" charset="-122"/>
                </a:rPr>
                <a:t>背包</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308100" y="3952330"/>
            <a:ext cx="15170977"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gn="just" eaLnBrk="0" hangingPunct="0">
              <a:spcBef>
                <a:spcPct val="50000"/>
              </a:spcBef>
            </a:pPr>
            <a:r>
              <a:rPr lang="zh-CN" altLang="en-US" dirty="0">
                <a:solidFill>
                  <a:srgbClr val="000000"/>
                </a:solidFill>
              </a:rPr>
              <a:t>给定</a:t>
            </a:r>
            <a:r>
              <a:rPr lang="en-US" altLang="zh-CN" dirty="0">
                <a:solidFill>
                  <a:srgbClr val="000000"/>
                </a:solidFill>
              </a:rPr>
              <a:t>n</a:t>
            </a:r>
            <a:r>
              <a:rPr lang="zh-CN" altLang="en-US" dirty="0">
                <a:solidFill>
                  <a:srgbClr val="000000"/>
                </a:solidFill>
              </a:rPr>
              <a:t>种物品和一个背包，物品</a:t>
            </a:r>
            <a:r>
              <a:rPr lang="en-US" altLang="zh-CN" dirty="0" err="1">
                <a:solidFill>
                  <a:srgbClr val="000000"/>
                </a:solidFill>
              </a:rPr>
              <a:t>i</a:t>
            </a:r>
            <a:r>
              <a:rPr lang="zh-CN" altLang="en-US" dirty="0">
                <a:solidFill>
                  <a:srgbClr val="000000"/>
                </a:solidFill>
              </a:rPr>
              <a:t>的重量是</a:t>
            </a:r>
            <a:r>
              <a:rPr lang="en-US" altLang="zh-CN" dirty="0" err="1">
                <a:solidFill>
                  <a:srgbClr val="000000"/>
                </a:solidFill>
              </a:rPr>
              <a:t>w</a:t>
            </a:r>
            <a:r>
              <a:rPr lang="en-US" altLang="zh-CN" baseline="-25000" dirty="0" err="1">
                <a:solidFill>
                  <a:srgbClr val="000000"/>
                </a:solidFill>
              </a:rPr>
              <a:t>i</a:t>
            </a:r>
            <a:r>
              <a:rPr lang="zh-CN" altLang="en-US" dirty="0">
                <a:solidFill>
                  <a:srgbClr val="000000"/>
                </a:solidFill>
              </a:rPr>
              <a:t>，其价值为</a:t>
            </a:r>
            <a:r>
              <a:rPr lang="en-US" altLang="zh-CN" dirty="0">
                <a:solidFill>
                  <a:srgbClr val="000000"/>
                </a:solidFill>
              </a:rPr>
              <a:t>v</a:t>
            </a:r>
            <a:r>
              <a:rPr lang="en-US" altLang="zh-CN" baseline="-25000" dirty="0">
                <a:solidFill>
                  <a:srgbClr val="000000"/>
                </a:solidFill>
              </a:rPr>
              <a:t>i</a:t>
            </a:r>
            <a:r>
              <a:rPr lang="zh-CN" altLang="en-US" dirty="0">
                <a:solidFill>
                  <a:srgbClr val="000000"/>
                </a:solidFill>
              </a:rPr>
              <a:t>，背包的容量为</a:t>
            </a:r>
            <a:r>
              <a:rPr lang="en-US" altLang="zh-CN" dirty="0">
                <a:solidFill>
                  <a:srgbClr val="000000"/>
                </a:solidFill>
              </a:rPr>
              <a:t>C</a:t>
            </a:r>
            <a:r>
              <a:rPr lang="zh-CN" altLang="en-US" dirty="0">
                <a:solidFill>
                  <a:srgbClr val="000000"/>
                </a:solidFill>
              </a:rPr>
              <a:t>。</a:t>
            </a:r>
          </a:p>
          <a:p>
            <a:pPr algn="just" eaLnBrk="0" hangingPunct="0">
              <a:spcBef>
                <a:spcPct val="50000"/>
              </a:spcBef>
            </a:pPr>
            <a:r>
              <a:rPr lang="zh-CN" altLang="en-US" dirty="0">
                <a:solidFill>
                  <a:srgbClr val="FF0000"/>
                </a:solidFill>
              </a:rPr>
              <a:t>背包</a:t>
            </a:r>
            <a:r>
              <a:rPr lang="zh-CN" altLang="en-US" dirty="0" smtClean="0">
                <a:solidFill>
                  <a:srgbClr val="FF0000"/>
                </a:solidFill>
              </a:rPr>
              <a:t>问题</a:t>
            </a:r>
            <a:r>
              <a:rPr lang="zh-CN" altLang="en-US" dirty="0" smtClean="0">
                <a:solidFill>
                  <a:srgbClr val="000000"/>
                </a:solidFill>
              </a:rPr>
              <a:t>：选择</a:t>
            </a:r>
            <a:r>
              <a:rPr lang="zh-CN" altLang="en-US" dirty="0">
                <a:solidFill>
                  <a:srgbClr val="000000"/>
                </a:solidFill>
              </a:rPr>
              <a:t>装入背包的物品，使得装入背包中物品的总价值</a:t>
            </a:r>
            <a:r>
              <a:rPr lang="zh-CN" altLang="en-US" dirty="0" smtClean="0">
                <a:solidFill>
                  <a:srgbClr val="000000"/>
                </a:solidFill>
              </a:rPr>
              <a:t>最大</a:t>
            </a:r>
            <a:endParaRPr lang="en-US" altLang="zh-CN" dirty="0" smtClean="0">
              <a:solidFill>
                <a:srgbClr val="000000"/>
              </a:solidFill>
            </a:endParaRPr>
          </a:p>
          <a:p>
            <a:pPr algn="just" eaLnBrk="0" hangingPunct="0">
              <a:spcBef>
                <a:spcPct val="50000"/>
              </a:spcBef>
            </a:pPr>
            <a:endParaRPr lang="en-US" altLang="zh-CN" dirty="0">
              <a:solidFill>
                <a:srgbClr val="000000"/>
              </a:solidFill>
            </a:endParaRPr>
          </a:p>
          <a:p>
            <a:pPr algn="just" eaLnBrk="0" hangingPunct="0">
              <a:spcBef>
                <a:spcPct val="50000"/>
              </a:spcBef>
            </a:pPr>
            <a:r>
              <a:rPr lang="zh-CN" altLang="en-US" dirty="0">
                <a:solidFill>
                  <a:srgbClr val="000000"/>
                </a:solidFill>
              </a:rPr>
              <a:t>如果在选择装入背包的物品时，对每种物品</a:t>
            </a:r>
            <a:r>
              <a:rPr lang="en-US" altLang="zh-CN" dirty="0" err="1">
                <a:solidFill>
                  <a:srgbClr val="000000"/>
                </a:solidFill>
              </a:rPr>
              <a:t>i</a:t>
            </a:r>
            <a:r>
              <a:rPr lang="zh-CN" altLang="en-US" dirty="0">
                <a:solidFill>
                  <a:srgbClr val="000000"/>
                </a:solidFill>
              </a:rPr>
              <a:t>只有两种选择：装入背包或不装入背包</a:t>
            </a:r>
            <a:r>
              <a:rPr lang="zh-CN" altLang="en-US" dirty="0" smtClean="0">
                <a:solidFill>
                  <a:srgbClr val="000000"/>
                </a:solidFill>
              </a:rPr>
              <a:t>，称为</a:t>
            </a:r>
            <a:r>
              <a:rPr lang="en-US" altLang="zh-CN" dirty="0">
                <a:solidFill>
                  <a:srgbClr val="FF0000"/>
                </a:solidFill>
              </a:rPr>
              <a:t>0/1</a:t>
            </a:r>
            <a:r>
              <a:rPr lang="zh-CN" altLang="en-US" dirty="0">
                <a:solidFill>
                  <a:srgbClr val="FF0000"/>
                </a:solidFill>
              </a:rPr>
              <a:t>背包问题</a:t>
            </a:r>
            <a:r>
              <a:rPr lang="zh-CN" altLang="en-US" dirty="0">
                <a:solidFill>
                  <a:srgbClr val="000000"/>
                </a:solidFill>
              </a:rPr>
              <a:t>。</a:t>
            </a:r>
          </a:p>
        </p:txBody>
      </p:sp>
      <p:pic>
        <p:nvPicPr>
          <p:cNvPr id="9" name="图片 8"/>
          <p:cNvPicPr>
            <a:picLocks noChangeAspect="1"/>
          </p:cNvPicPr>
          <p:nvPr/>
        </p:nvPicPr>
        <p:blipFill>
          <a:blip r:embed="rId5"/>
          <a:stretch>
            <a:fillRect/>
          </a:stretch>
        </p:blipFill>
        <p:spPr>
          <a:xfrm>
            <a:off x="17615694" y="4968081"/>
            <a:ext cx="5522602" cy="6125358"/>
          </a:xfrm>
          <a:prstGeom prst="rect">
            <a:avLst/>
          </a:prstGeom>
          <a:noFill/>
          <a:ln w="38100" cap="flat" cmpd="sng">
            <a:solidFill>
              <a:schemeClr val="hlink"/>
            </a:solidFill>
            <a:prstDash val="solid"/>
            <a:miter/>
            <a:headEnd type="none" w="med" len="med"/>
            <a:tailEnd type="none" w="med" len="med"/>
          </a:ln>
        </p:spPr>
      </p:pic>
    </p:spTree>
    <p:custDataLst>
      <p:tags r:id="rId1"/>
    </p:custDataLst>
    <p:extLst>
      <p:ext uri="{BB962C8B-B14F-4D97-AF65-F5344CB8AC3E}">
        <p14:creationId xmlns:p14="http://schemas.microsoft.com/office/powerpoint/2010/main" val="3037125806"/>
      </p:ext>
    </p:extLst>
  </p:cSld>
  <p:clrMapOvr>
    <a:masterClrMapping/>
  </p:clrMapOvr>
  <p:transition spd="slow" advClick="0" advTm="1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302798" y="2740434"/>
            <a:ext cx="16289463" cy="895629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装入背包的情况</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indent="0"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4800" baseline="-30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没有被装入</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indent="0"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4800" baseline="-30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被装入</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约束条件：</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目标函数</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 name="组合 11"/>
          <p:cNvGrpSpPr/>
          <p:nvPr/>
        </p:nvGrpSpPr>
        <p:grpSpPr>
          <a:xfrm>
            <a:off x="5828337" y="6695392"/>
            <a:ext cx="11923747" cy="2755491"/>
            <a:chOff x="0" y="0"/>
            <a:chExt cx="4114" cy="879"/>
          </a:xfrm>
        </p:grpSpPr>
        <p:pic>
          <p:nvPicPr>
            <p:cNvPr id="15" name="图片 14"/>
            <p:cNvPicPr/>
            <p:nvPr/>
          </p:nvPicPr>
          <p:blipFill>
            <a:blip r:embed="rId5"/>
            <a:stretch>
              <a:fillRect/>
            </a:stretch>
          </p:blipFill>
          <p:spPr>
            <a:xfrm>
              <a:off x="0" y="0"/>
              <a:ext cx="2100" cy="879"/>
            </a:xfrm>
            <a:prstGeom prst="rect">
              <a:avLst/>
            </a:prstGeom>
            <a:noFill/>
            <a:ln w="38100">
              <a:noFill/>
              <a:miter/>
            </a:ln>
          </p:spPr>
        </p:pic>
        <p:sp>
          <p:nvSpPr>
            <p:cNvPr id="16" name="Text Box 48"/>
            <p:cNvSpPr txBox="1"/>
            <p:nvPr/>
          </p:nvSpPr>
          <p:spPr>
            <a:xfrm>
              <a:off x="3074" y="310"/>
              <a:ext cx="1040" cy="360"/>
            </a:xfrm>
            <a:prstGeom prst="rect">
              <a:avLst/>
            </a:prstGeom>
            <a:noFill/>
            <a:ln w="9525">
              <a:noFill/>
            </a:ln>
          </p:spPr>
          <p:txBody>
            <a:bodyPr lIns="0" tIns="0" rIns="0" bIns="0"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just" eaLnBrk="0" hangingPunct="0"/>
              <a:endParaRPr lang="zh-CN" altLang="en-US" dirty="0">
                <a:latin typeface="Times New Roman" panose="02020603050405020304" pitchFamily="18" charset="0"/>
                <a:ea typeface="宋体" panose="02010600030101010101" pitchFamily="2" charset="-122"/>
              </a:endParaRPr>
            </a:p>
          </p:txBody>
        </p:sp>
      </p:grpSp>
      <p:grpSp>
        <p:nvGrpSpPr>
          <p:cNvPr id="20" name="组合 19"/>
          <p:cNvGrpSpPr/>
          <p:nvPr/>
        </p:nvGrpSpPr>
        <p:grpSpPr>
          <a:xfrm>
            <a:off x="5694560" y="10082074"/>
            <a:ext cx="11102570" cy="2078508"/>
            <a:chOff x="0" y="0"/>
            <a:chExt cx="3914" cy="680"/>
          </a:xfrm>
        </p:grpSpPr>
        <p:pic>
          <p:nvPicPr>
            <p:cNvPr id="21" name="图片 20"/>
            <p:cNvPicPr/>
            <p:nvPr/>
          </p:nvPicPr>
          <p:blipFill>
            <a:blip r:embed="rId6"/>
            <a:stretch>
              <a:fillRect/>
            </a:stretch>
          </p:blipFill>
          <p:spPr>
            <a:xfrm>
              <a:off x="0" y="0"/>
              <a:ext cx="1160" cy="680"/>
            </a:xfrm>
            <a:prstGeom prst="rect">
              <a:avLst/>
            </a:prstGeom>
            <a:noFill/>
            <a:ln w="38100">
              <a:noFill/>
              <a:miter/>
            </a:ln>
          </p:spPr>
        </p:pic>
        <p:sp>
          <p:nvSpPr>
            <p:cNvPr id="22" name="Text Box 51"/>
            <p:cNvSpPr txBox="1"/>
            <p:nvPr/>
          </p:nvSpPr>
          <p:spPr>
            <a:xfrm>
              <a:off x="2874" y="114"/>
              <a:ext cx="1040" cy="360"/>
            </a:xfrm>
            <a:prstGeom prst="rect">
              <a:avLst/>
            </a:prstGeom>
            <a:noFill/>
            <a:ln w="9525">
              <a:noFill/>
            </a:ln>
          </p:spPr>
          <p:txBody>
            <a:bodyPr lIns="0" tIns="0" rIns="0" bIns="0"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just" eaLnBrk="0" hangingPunct="0"/>
              <a:endParaRPr lang="zh-CN" altLang="en-US" sz="2000" dirty="0">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1708276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5334793" y="6737350"/>
            <a:ext cx="10362407" cy="4943534"/>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81906" y="2793881"/>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smtClean="0">
                <a:latin typeface="宋体" panose="02010600030101010101" pitchFamily="2" charset="-122"/>
                <a:ea typeface="宋体" panose="02010600030101010101" pitchFamily="2" charset="-122"/>
              </a:rPr>
              <a:t>例</a:t>
            </a:r>
            <a:r>
              <a:rPr lang="zh-CN" altLang="en-US" sz="4000" dirty="0" smtClean="0">
                <a:latin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有</a:t>
            </a:r>
            <a:r>
              <a:rPr lang="en-US" altLang="zh-CN" sz="4000" dirty="0">
                <a:latin typeface="Times New Roman" panose="02020603050405020304" pitchFamily="18" charset="0"/>
                <a:ea typeface="宋体" panose="02010600030101010101" pitchFamily="2" charset="-122"/>
              </a:rPr>
              <a:t>5</a:t>
            </a:r>
            <a:r>
              <a:rPr lang="zh-CN" altLang="en-US" sz="4000" dirty="0">
                <a:latin typeface="宋体" panose="02010600030101010101" pitchFamily="2" charset="-122"/>
                <a:ea typeface="宋体" panose="02010600030101010101" pitchFamily="2" charset="-122"/>
              </a:rPr>
              <a:t>个物品</a:t>
            </a:r>
            <a:r>
              <a:rPr lang="zh-CN" altLang="en-US" sz="4000" dirty="0" smtClean="0">
                <a:latin typeface="宋体" panose="02010600030101010101" pitchFamily="2" charset="-122"/>
                <a:ea typeface="宋体" panose="02010600030101010101" pitchFamily="2" charset="-122"/>
              </a:rPr>
              <a:t>，重量</a:t>
            </a:r>
            <a:r>
              <a:rPr lang="zh-CN" altLang="en-US" sz="4000" dirty="0">
                <a:latin typeface="宋体" panose="02010600030101010101" pitchFamily="2" charset="-122"/>
                <a:ea typeface="宋体" panose="02010600030101010101" pitchFamily="2" charset="-122"/>
              </a:rPr>
              <a:t>分别是</a:t>
            </a:r>
            <a:r>
              <a:rPr lang="en-US" altLang="zh-CN" sz="4000" dirty="0">
                <a:latin typeface="Times New Roman" panose="02020603050405020304" pitchFamily="18" charset="0"/>
                <a:ea typeface="宋体" panose="02010600030101010101" pitchFamily="2" charset="-122"/>
              </a:rPr>
              <a:t>{2, 2, 6, 5, 4}</a:t>
            </a:r>
            <a:r>
              <a:rPr lang="zh-CN" altLang="en-US" sz="4000" dirty="0">
                <a:latin typeface="宋体" panose="02010600030101010101" pitchFamily="2" charset="-122"/>
                <a:ea typeface="宋体" panose="02010600030101010101" pitchFamily="2" charset="-122"/>
              </a:rPr>
              <a:t>，价值分别为</a:t>
            </a:r>
            <a:r>
              <a:rPr lang="en-US" altLang="zh-CN" sz="4000" dirty="0">
                <a:latin typeface="Times New Roman" panose="02020603050405020304" pitchFamily="18" charset="0"/>
                <a:ea typeface="宋体" panose="02010600030101010101" pitchFamily="2" charset="-122"/>
              </a:rPr>
              <a:t>{6, 3, 5, 4, 6}</a:t>
            </a:r>
            <a:r>
              <a:rPr lang="zh-CN" altLang="en-US" sz="4000" dirty="0">
                <a:latin typeface="宋体" panose="02010600030101010101" pitchFamily="2" charset="-122"/>
                <a:ea typeface="宋体" panose="02010600030101010101" pitchFamily="2" charset="-122"/>
              </a:rPr>
              <a:t>，背包的容量为</a:t>
            </a:r>
            <a:r>
              <a:rPr lang="en-US" altLang="zh-CN" sz="4000" dirty="0">
                <a:latin typeface="Times New Roman" panose="02020603050405020304" pitchFamily="18" charset="0"/>
                <a:ea typeface="宋体" panose="02010600030101010101" pitchFamily="2" charset="-122"/>
              </a:rPr>
              <a:t>10</a:t>
            </a:r>
            <a:r>
              <a:rPr lang="zh-CN" altLang="en-US" sz="4000" dirty="0" smtClean="0">
                <a:latin typeface="宋体" panose="02010600030101010101" pitchFamily="2" charset="-122"/>
                <a:ea typeface="宋体" panose="02010600030101010101" pitchFamily="2" charset="-122"/>
              </a:rPr>
              <a:t>。</a:t>
            </a:r>
            <a:endParaRPr lang="en-US" altLang="zh-CN" sz="4000" dirty="0" smtClean="0">
              <a:latin typeface="宋体" panose="02010600030101010101" pitchFamily="2" charset="-122"/>
              <a:ea typeface="宋体" panose="02010600030101010101" pitchFamily="2" charset="-122"/>
            </a:endParaRPr>
          </a:p>
          <a:p>
            <a:pPr eaLnBrk="0" hangingPunct="0">
              <a:spcBef>
                <a:spcPct val="50000"/>
              </a:spcBef>
            </a:pPr>
            <a:r>
              <a:rPr lang="zh-CN" altLang="en-US" sz="4000" dirty="0" smtClean="0">
                <a:latin typeface="宋体" panose="02010600030101010101" pitchFamily="2" charset="-122"/>
              </a:rPr>
              <a:t>定义一</a:t>
            </a:r>
            <a:r>
              <a:rPr lang="zh-CN" altLang="en-US" sz="4000" dirty="0">
                <a:latin typeface="宋体" panose="02010600030101010101" pitchFamily="2" charset="-122"/>
              </a:rPr>
              <a:t>个</a:t>
            </a:r>
            <a:r>
              <a:rPr lang="en-US" altLang="zh-CN" sz="4000" dirty="0">
                <a:latin typeface="Times New Roman" panose="02020603050405020304" pitchFamily="18" charset="0"/>
              </a:rPr>
              <a:t>(n+1)</a:t>
            </a:r>
            <a:r>
              <a:rPr lang="en-US" altLang="zh-CN" sz="4000" dirty="0">
                <a:latin typeface="宋体" panose="02010600030101010101" pitchFamily="2" charset="-122"/>
              </a:rPr>
              <a:t>×</a:t>
            </a:r>
            <a:r>
              <a:rPr lang="en-US" altLang="zh-CN" sz="4000" dirty="0">
                <a:latin typeface="Times New Roman" panose="02020603050405020304" pitchFamily="18" charset="0"/>
              </a:rPr>
              <a:t>(C+1)</a:t>
            </a:r>
            <a:r>
              <a:rPr lang="zh-CN" altLang="en-US" sz="4000" dirty="0">
                <a:latin typeface="宋体" panose="02010600030101010101" pitchFamily="2" charset="-122"/>
              </a:rPr>
              <a:t>的二维表</a:t>
            </a:r>
            <a:r>
              <a:rPr lang="en-US" altLang="zh-CN" sz="4000" dirty="0" err="1">
                <a:latin typeface="Times New Roman" panose="02020603050405020304" pitchFamily="18" charset="0"/>
              </a:rPr>
              <a:t>dp</a:t>
            </a:r>
            <a:r>
              <a:rPr lang="en-US" altLang="zh-CN" sz="4000" dirty="0" smtClean="0">
                <a:latin typeface="Times New Roman" panose="02020603050405020304" pitchFamily="18" charset="0"/>
              </a:rPr>
              <a:t>[][]</a:t>
            </a:r>
            <a:endParaRPr lang="en-US" altLang="zh-CN" sz="4000" dirty="0" smtClean="0">
              <a:latin typeface="宋体" panose="02010600030101010101" pitchFamily="2" charset="-122"/>
            </a:endParaRPr>
          </a:p>
          <a:p>
            <a:pPr eaLnBrk="0" hangingPunct="0">
              <a:spcBef>
                <a:spcPct val="50000"/>
              </a:spcBef>
            </a:pPr>
            <a:r>
              <a:rPr lang="en-US" altLang="zh-CN" sz="4000" dirty="0" err="1" smtClean="0">
                <a:latin typeface="Times New Roman" panose="02020603050405020304" pitchFamily="18" charset="0"/>
              </a:rPr>
              <a:t>dp</a:t>
            </a:r>
            <a:r>
              <a:rPr lang="en-US" altLang="zh-CN" sz="4000" dirty="0" smtClean="0">
                <a:latin typeface="Times New Roman" panose="02020603050405020304" pitchFamily="18" charset="0"/>
              </a:rPr>
              <a:t>[</a:t>
            </a:r>
            <a:r>
              <a:rPr lang="en-US" altLang="zh-CN" sz="4000" dirty="0" err="1" smtClean="0">
                <a:latin typeface="Times New Roman" panose="02020603050405020304" pitchFamily="18" charset="0"/>
              </a:rPr>
              <a:t>i</a:t>
            </a:r>
            <a:r>
              <a:rPr lang="en-US" altLang="zh-CN" sz="4000" dirty="0">
                <a:latin typeface="Times New Roman" panose="02020603050405020304" pitchFamily="18" charset="0"/>
              </a:rPr>
              <a:t>][j]</a:t>
            </a:r>
            <a:r>
              <a:rPr lang="zh-CN" altLang="en-US" sz="4000" dirty="0">
                <a:latin typeface="宋体" panose="02010600030101010101" pitchFamily="2" charset="-122"/>
              </a:rPr>
              <a:t>表示把前</a:t>
            </a:r>
            <a:r>
              <a:rPr lang="en-US" altLang="zh-CN" sz="4000" dirty="0" err="1">
                <a:latin typeface="Times New Roman" panose="02020603050405020304" pitchFamily="18" charset="0"/>
              </a:rPr>
              <a:t>i</a:t>
            </a:r>
            <a:r>
              <a:rPr lang="zh-CN" altLang="en-US" sz="4000" dirty="0">
                <a:latin typeface="宋体" panose="02010600030101010101" pitchFamily="2" charset="-122"/>
              </a:rPr>
              <a:t>个物品装入容量为</a:t>
            </a:r>
            <a:r>
              <a:rPr lang="en-US" altLang="zh-CN" sz="4000" dirty="0">
                <a:latin typeface="Times New Roman" panose="02020603050405020304" pitchFamily="18" charset="0"/>
              </a:rPr>
              <a:t>j</a:t>
            </a:r>
            <a:r>
              <a:rPr lang="zh-CN" altLang="en-US" sz="4000" dirty="0">
                <a:latin typeface="宋体" panose="02010600030101010101" pitchFamily="2" charset="-122"/>
              </a:rPr>
              <a:t>的背包中获得的最大价值。</a:t>
            </a:r>
            <a:r>
              <a:rPr lang="zh-CN" altLang="en-US" sz="4000" dirty="0">
                <a:latin typeface="Times New Roman" panose="02020603050405020304" pitchFamily="18" charset="0"/>
              </a:rPr>
              <a:t> </a:t>
            </a:r>
            <a:endParaRPr lang="zh-CN" altLang="en-US" sz="4000" dirty="0">
              <a:latin typeface="Times New Roman" panose="02020603050405020304" pitchFamily="18" charset="0"/>
              <a:ea typeface="宋体" panose="02010600030101010101" pitchFamily="2" charset="-122"/>
            </a:endParaRPr>
          </a:p>
        </p:txBody>
      </p:sp>
      <p:sp>
        <p:nvSpPr>
          <p:cNvPr id="158" name="直接连接符 157"/>
          <p:cNvSpPr/>
          <p:nvPr/>
        </p:nvSpPr>
        <p:spPr>
          <a:xfrm>
            <a:off x="2802835" y="5348426"/>
            <a:ext cx="5426766" cy="2563122"/>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3214191532"/>
      </p:ext>
    </p:extLst>
  </p:cSld>
  <p:clrMapOvr>
    <a:masterClrMapping/>
  </p:clrMapOvr>
  <p:transition spd="slow" advClick="0" advTm="1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24676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smtClean="0">
                <a:latin typeface="Times New Roman" panose="02020603050405020304" pitchFamily="18" charset="0"/>
              </a:rPr>
              <a:t>填表：按</a:t>
            </a:r>
            <a:r>
              <a:rPr lang="zh-CN" altLang="en-US" sz="4000" dirty="0">
                <a:latin typeface="Times New Roman" panose="02020603050405020304" pitchFamily="18" charset="0"/>
              </a:rPr>
              <a:t>只放第1个物品、只放前2个、只放前3个......一直到放完，这样的顺序考虑。(从小问题扩展到大问题)</a:t>
            </a:r>
          </a:p>
          <a:p>
            <a:pPr eaLnBrk="0" hangingPunct="0">
              <a:spcBef>
                <a:spcPct val="50000"/>
              </a:spcBef>
            </a:pPr>
            <a:r>
              <a:rPr lang="zh-CN" altLang="en-US" sz="4000" dirty="0">
                <a:latin typeface="Times New Roman" panose="02020603050405020304" pitchFamily="18" charset="0"/>
              </a:rPr>
              <a:t>1、只装第1个物品。(</a:t>
            </a:r>
            <a:r>
              <a:rPr lang="zh-CN" altLang="en-US" sz="4000" dirty="0">
                <a:solidFill>
                  <a:srgbClr val="CC0000"/>
                </a:solidFill>
                <a:latin typeface="Times New Roman" panose="02020603050405020304" pitchFamily="18" charset="0"/>
              </a:rPr>
              <a:t>横向</a:t>
            </a:r>
            <a:r>
              <a:rPr lang="zh-CN" altLang="en-US" sz="4000" dirty="0">
                <a:latin typeface="Times New Roman" panose="02020603050405020304" pitchFamily="18" charset="0"/>
              </a:rPr>
              <a:t>是递增的背包容量)</a:t>
            </a:r>
          </a:p>
        </p:txBody>
      </p:sp>
      <p:pic>
        <p:nvPicPr>
          <p:cNvPr id="3" name="图片 2"/>
          <p:cNvPicPr>
            <a:picLocks noChangeAspect="1"/>
          </p:cNvPicPr>
          <p:nvPr/>
        </p:nvPicPr>
        <p:blipFill>
          <a:blip r:embed="rId5"/>
          <a:stretch>
            <a:fillRect/>
          </a:stretch>
        </p:blipFill>
        <p:spPr>
          <a:xfrm>
            <a:off x="3985233" y="6470590"/>
            <a:ext cx="11257334" cy="5453683"/>
          </a:xfrm>
          <a:prstGeom prst="rect">
            <a:avLst/>
          </a:prstGeom>
        </p:spPr>
      </p:pic>
    </p:spTree>
    <p:custDataLst>
      <p:tags r:id="rId1"/>
    </p:custDataLst>
    <p:extLst>
      <p:ext uri="{BB962C8B-B14F-4D97-AF65-F5344CB8AC3E}">
        <p14:creationId xmlns:p14="http://schemas.microsoft.com/office/powerpoint/2010/main" val="830916920"/>
      </p:ext>
    </p:extLst>
  </p:cSld>
  <p:clrMapOvr>
    <a:masterClrMapping/>
  </p:clrMapOvr>
  <p:transition spd="slow" advClick="0" advTm="1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652746" y="2543639"/>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r>
              <a:rPr lang="zh-CN" altLang="en-US" sz="4000" dirty="0" smtClean="0">
                <a:latin typeface="宋体" panose="02010600030101010101" pitchFamily="2" charset="-122"/>
              </a:rPr>
              <a:t>。</a:t>
            </a:r>
            <a:endParaRPr lang="en-US" altLang="zh-CN" sz="4000" dirty="0" smtClean="0">
              <a:latin typeface="宋体" panose="02010600030101010101" pitchFamily="2" charset="-122"/>
            </a:endParaRPr>
          </a:p>
          <a:p>
            <a:pPr eaLnBrk="0" hangingPunct="0">
              <a:spcBef>
                <a:spcPts val="0"/>
              </a:spcBef>
            </a:pPr>
            <a:r>
              <a:rPr lang="zh-CN" altLang="en-US" sz="4000" dirty="0" smtClean="0">
                <a:latin typeface="宋体" panose="02010600030101010101" pitchFamily="2" charset="-122"/>
              </a:rPr>
              <a:t>如果</a:t>
            </a:r>
            <a:r>
              <a:rPr lang="zh-CN" altLang="en-US" sz="4000" dirty="0">
                <a:latin typeface="宋体" panose="02010600030101010101" pitchFamily="2" charset="-122"/>
              </a:rPr>
              <a:t>第2个物品重量比背包容量大，那么不能装第2个物品，情况和只装第1个一样</a:t>
            </a:r>
            <a:r>
              <a:rPr lang="zh-CN" altLang="en-US" sz="4000" dirty="0" smtClean="0">
                <a:latin typeface="宋体" panose="02010600030101010101" pitchFamily="2" charset="-122"/>
              </a:rPr>
              <a:t>。</a:t>
            </a:r>
            <a:endParaRPr lang="en-US" altLang="zh-CN" sz="4000" dirty="0" smtClean="0">
              <a:latin typeface="宋体" panose="02010600030101010101" pitchFamily="2" charset="-122"/>
            </a:endParaRPr>
          </a:p>
          <a:p>
            <a:pPr eaLnBrk="0" hangingPunct="0">
              <a:spcBef>
                <a:spcPts val="0"/>
              </a:spcBef>
            </a:pPr>
            <a:r>
              <a:rPr lang="zh-CN" altLang="en-US" sz="4000" dirty="0" smtClean="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第2个物品重量小于背包容量，那么：（1）如果把物品2装进去(重量是2)，那么相当于只把1装到(容量-2)的背包中。（2）如果不装2，那么相当于只把1装到背包中。  －－取（1）和（2）的最大值。</a:t>
            </a:r>
          </a:p>
        </p:txBody>
      </p:sp>
      <p:pic>
        <p:nvPicPr>
          <p:cNvPr id="2" name="图片 1"/>
          <p:cNvPicPr>
            <a:picLocks noChangeAspect="1"/>
          </p:cNvPicPr>
          <p:nvPr/>
        </p:nvPicPr>
        <p:blipFill>
          <a:blip r:embed="rId5"/>
          <a:stretch>
            <a:fillRect/>
          </a:stretch>
        </p:blipFill>
        <p:spPr>
          <a:xfrm>
            <a:off x="3899676" y="6119027"/>
            <a:ext cx="14678025" cy="7038975"/>
          </a:xfrm>
          <a:prstGeom prst="rect">
            <a:avLst/>
          </a:prstGeom>
        </p:spPr>
      </p:pic>
      <p:sp>
        <p:nvSpPr>
          <p:cNvPr id="12" name="直接连接符 11"/>
          <p:cNvSpPr/>
          <p:nvPr/>
        </p:nvSpPr>
        <p:spPr>
          <a:xfrm flipH="1">
            <a:off x="9139814" y="3737113"/>
            <a:ext cx="858951" cy="5604469"/>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948218555"/>
      </p:ext>
    </p:extLst>
  </p:cSld>
  <p:clrMapOvr>
    <a:masterClrMapping/>
  </p:clrMapOvr>
  <p:transition spd="slow" advClick="0" advTm="1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63" name="成组"/>
          <p:cNvGrpSpPr/>
          <p:nvPr/>
        </p:nvGrpSpPr>
        <p:grpSpPr>
          <a:xfrm>
            <a:off x="9277807" y="3827694"/>
            <a:ext cx="11747134" cy="1270000"/>
            <a:chOff x="0" y="0"/>
            <a:chExt cx="11747134" cy="1270000"/>
          </a:xfrm>
          <a:effectLst>
            <a:outerShdw blurRad="50800" dist="38100" dir="5400000" algn="t" rotWithShape="0">
              <a:prstClr val="black">
                <a:alpha val="40000"/>
              </a:prstClr>
            </a:outerShdw>
          </a:effectLst>
        </p:grpSpPr>
        <p:grpSp>
          <p:nvGrpSpPr>
            <p:cNvPr id="99" name="椭圆 23"/>
            <p:cNvGrpSpPr/>
            <p:nvPr/>
          </p:nvGrpSpPr>
          <p:grpSpPr>
            <a:xfrm>
              <a:off x="0" y="0"/>
              <a:ext cx="1270000" cy="1270000"/>
              <a:chOff x="0" y="0"/>
              <a:chExt cx="1270000" cy="1270000"/>
            </a:xfrm>
          </p:grpSpPr>
          <p:sp>
            <p:nvSpPr>
              <p:cNvPr id="10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0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00" name="矩形: 圆角 28"/>
            <p:cNvGrpSpPr/>
            <p:nvPr/>
          </p:nvGrpSpPr>
          <p:grpSpPr>
            <a:xfrm>
              <a:off x="1824925" y="0"/>
              <a:ext cx="9922209" cy="1270000"/>
              <a:chOff x="0" y="0"/>
              <a:chExt cx="9922208" cy="1270000"/>
            </a:xfrm>
          </p:grpSpPr>
          <p:sp>
            <p:nvSpPr>
              <p:cNvPr id="10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0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DP</a:t>
                </a:r>
                <a:r>
                  <a:rPr lang="zh-CN" altLang="en-US" sz="5400" dirty="0" smtClean="0">
                    <a:solidFill>
                      <a:srgbClr val="FFFFFF"/>
                    </a:solidFill>
                    <a:latin typeface="+mn-lt"/>
                    <a:ea typeface="+mn-ea"/>
                    <a:cs typeface="+mn-ea"/>
                    <a:sym typeface="+mn-lt"/>
                  </a:rPr>
                  <a:t>基础</a:t>
                </a:r>
                <a:endParaRPr lang="en-US" altLang="zh-CN" sz="5400" dirty="0">
                  <a:solidFill>
                    <a:srgbClr val="FFFFFF"/>
                  </a:solidFill>
                  <a:latin typeface="+mn-lt"/>
                  <a:ea typeface="+mn-ea"/>
                  <a:cs typeface="+mn-ea"/>
                  <a:sym typeface="+mn-lt"/>
                </a:endParaRPr>
              </a:p>
            </p:txBody>
          </p:sp>
        </p:grpSp>
      </p:grpSp>
      <p:grpSp>
        <p:nvGrpSpPr>
          <p:cNvPr id="64" name="成组"/>
          <p:cNvGrpSpPr/>
          <p:nvPr/>
        </p:nvGrpSpPr>
        <p:grpSpPr>
          <a:xfrm>
            <a:off x="9265023" y="5405198"/>
            <a:ext cx="11792024" cy="1270000"/>
            <a:chOff x="0" y="0"/>
            <a:chExt cx="11792024" cy="1270000"/>
          </a:xfrm>
          <a:effectLst>
            <a:outerShdw blurRad="50800" dist="38100" dir="5400000" algn="t" rotWithShape="0">
              <a:prstClr val="black">
                <a:alpha val="40000"/>
              </a:prstClr>
            </a:outerShdw>
          </a:effectLst>
        </p:grpSpPr>
        <p:grpSp>
          <p:nvGrpSpPr>
            <p:cNvPr id="93" name="椭圆 23"/>
            <p:cNvGrpSpPr/>
            <p:nvPr/>
          </p:nvGrpSpPr>
          <p:grpSpPr>
            <a:xfrm>
              <a:off x="0" y="0"/>
              <a:ext cx="1270000" cy="1270000"/>
              <a:chOff x="0" y="0"/>
              <a:chExt cx="1270000" cy="1270000"/>
            </a:xfrm>
          </p:grpSpPr>
          <p:sp>
            <p:nvSpPr>
              <p:cNvPr id="9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94" name="矩形: 圆角 28"/>
            <p:cNvGrpSpPr/>
            <p:nvPr/>
          </p:nvGrpSpPr>
          <p:grpSpPr>
            <a:xfrm>
              <a:off x="1824925" y="0"/>
              <a:ext cx="9967099" cy="1270000"/>
              <a:chOff x="0" y="0"/>
              <a:chExt cx="9967098" cy="1270000"/>
            </a:xfrm>
          </p:grpSpPr>
          <p:sp>
            <p:nvSpPr>
              <p:cNvPr id="9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线性</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5" name="成组"/>
          <p:cNvGrpSpPr/>
          <p:nvPr/>
        </p:nvGrpSpPr>
        <p:grpSpPr>
          <a:xfrm>
            <a:off x="9277807" y="6978336"/>
            <a:ext cx="11747134" cy="1270000"/>
            <a:chOff x="0" y="0"/>
            <a:chExt cx="11747134" cy="1270000"/>
          </a:xfrm>
          <a:effectLst>
            <a:outerShdw blurRad="50800" dist="38100" dir="5400000" algn="t" rotWithShape="0">
              <a:prstClr val="black">
                <a:alpha val="40000"/>
              </a:prstClr>
            </a:outerShdw>
          </a:effectLst>
        </p:grpSpPr>
        <p:grpSp>
          <p:nvGrpSpPr>
            <p:cNvPr id="87" name="椭圆 23"/>
            <p:cNvGrpSpPr/>
            <p:nvPr/>
          </p:nvGrpSpPr>
          <p:grpSpPr>
            <a:xfrm>
              <a:off x="0" y="0"/>
              <a:ext cx="1270000" cy="1270000"/>
              <a:chOff x="0" y="0"/>
              <a:chExt cx="1270000" cy="1270000"/>
            </a:xfrm>
          </p:grpSpPr>
          <p:sp>
            <p:nvSpPr>
              <p:cNvPr id="9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8" name="矩形: 圆角 28"/>
            <p:cNvGrpSpPr/>
            <p:nvPr/>
          </p:nvGrpSpPr>
          <p:grpSpPr>
            <a:xfrm>
              <a:off x="1824925" y="0"/>
              <a:ext cx="9922209" cy="1270000"/>
              <a:chOff x="0" y="0"/>
              <a:chExt cx="9922208" cy="1270000"/>
            </a:xfrm>
          </p:grpSpPr>
          <p:sp>
            <p:nvSpPr>
              <p:cNvPr id="8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状态压缩</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6" name="成组"/>
          <p:cNvGrpSpPr/>
          <p:nvPr/>
        </p:nvGrpSpPr>
        <p:grpSpPr>
          <a:xfrm>
            <a:off x="9265023" y="8555841"/>
            <a:ext cx="11792024" cy="1270000"/>
            <a:chOff x="0" y="0"/>
            <a:chExt cx="11792024" cy="1270000"/>
          </a:xfrm>
          <a:effectLst>
            <a:outerShdw blurRad="50800" dist="38100" dir="5400000" algn="t" rotWithShape="0">
              <a:prstClr val="black">
                <a:alpha val="40000"/>
              </a:prstClr>
            </a:outerShdw>
          </a:effectLst>
        </p:grpSpPr>
        <p:grpSp>
          <p:nvGrpSpPr>
            <p:cNvPr id="81" name="椭圆 23"/>
            <p:cNvGrpSpPr/>
            <p:nvPr/>
          </p:nvGrpSpPr>
          <p:grpSpPr>
            <a:xfrm>
              <a:off x="0" y="0"/>
              <a:ext cx="1270000" cy="1270000"/>
              <a:chOff x="0" y="0"/>
              <a:chExt cx="1270000" cy="1270000"/>
            </a:xfrm>
          </p:grpSpPr>
          <p:sp>
            <p:nvSpPr>
              <p:cNvPr id="8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86"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2" name="矩形: 圆角 28"/>
            <p:cNvGrpSpPr/>
            <p:nvPr/>
          </p:nvGrpSpPr>
          <p:grpSpPr>
            <a:xfrm>
              <a:off x="1824925" y="0"/>
              <a:ext cx="9967099" cy="1270000"/>
              <a:chOff x="0" y="0"/>
              <a:chExt cx="9967098" cy="1270000"/>
            </a:xfrm>
          </p:grpSpPr>
          <p:sp>
            <p:nvSpPr>
              <p:cNvPr id="8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84"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树形</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7" name="成组"/>
          <p:cNvGrpSpPr/>
          <p:nvPr/>
        </p:nvGrpSpPr>
        <p:grpSpPr>
          <a:xfrm>
            <a:off x="9277805" y="10159630"/>
            <a:ext cx="11792024" cy="1270000"/>
            <a:chOff x="0" y="0"/>
            <a:chExt cx="11792024" cy="1270000"/>
          </a:xfrm>
          <a:effectLst>
            <a:outerShdw blurRad="50800" dist="38100" dir="5400000" algn="t" rotWithShape="0">
              <a:prstClr val="black">
                <a:alpha val="40000"/>
              </a:prstClr>
            </a:outerShdw>
          </a:effectLst>
        </p:grpSpPr>
        <p:grpSp>
          <p:nvGrpSpPr>
            <p:cNvPr id="75" name="椭圆 23"/>
            <p:cNvGrpSpPr/>
            <p:nvPr/>
          </p:nvGrpSpPr>
          <p:grpSpPr>
            <a:xfrm>
              <a:off x="0" y="0"/>
              <a:ext cx="1270000" cy="1270000"/>
              <a:chOff x="0" y="0"/>
              <a:chExt cx="1270000" cy="1270000"/>
            </a:xfrm>
          </p:grpSpPr>
          <p:sp>
            <p:nvSpPr>
              <p:cNvPr id="79"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80"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6" name="矩形: 圆角 28"/>
            <p:cNvGrpSpPr/>
            <p:nvPr/>
          </p:nvGrpSpPr>
          <p:grpSpPr>
            <a:xfrm>
              <a:off x="1824925" y="0"/>
              <a:ext cx="9967099" cy="1270000"/>
              <a:chOff x="0" y="0"/>
              <a:chExt cx="9967098" cy="1270000"/>
            </a:xfrm>
          </p:grpSpPr>
          <p:sp>
            <p:nvSpPr>
              <p:cNvPr id="77"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8"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数位</a:t>
                </a:r>
                <a:r>
                  <a:rPr lang="en-US" altLang="zh-CN" sz="5400" dirty="0" smtClean="0">
                    <a:solidFill>
                      <a:srgbClr val="FFFFFF"/>
                    </a:solidFill>
                    <a:latin typeface="+mn-lt"/>
                    <a:ea typeface="+mn-ea"/>
                    <a:cs typeface="+mn-ea"/>
                    <a:sym typeface="+mn-lt"/>
                  </a:rPr>
                  <a:t>DP</a:t>
                </a:r>
              </a:p>
            </p:txBody>
          </p:sp>
        </p:grpSp>
      </p:grpSp>
      <p:grpSp>
        <p:nvGrpSpPr>
          <p:cNvPr id="68" name="成组"/>
          <p:cNvGrpSpPr/>
          <p:nvPr/>
        </p:nvGrpSpPr>
        <p:grpSpPr>
          <a:xfrm>
            <a:off x="9277807" y="2286369"/>
            <a:ext cx="11747134" cy="1270000"/>
            <a:chOff x="0" y="0"/>
            <a:chExt cx="11747134" cy="1270000"/>
          </a:xfrm>
          <a:effectLst>
            <a:outerShdw blurRad="50800" dist="38100" dir="5400000" algn="t" rotWithShape="0">
              <a:prstClr val="black">
                <a:alpha val="40000"/>
              </a:prstClr>
            </a:outerShdw>
          </a:effectLst>
        </p:grpSpPr>
        <p:grpSp>
          <p:nvGrpSpPr>
            <p:cNvPr id="69" name="椭圆 23"/>
            <p:cNvGrpSpPr/>
            <p:nvPr/>
          </p:nvGrpSpPr>
          <p:grpSpPr>
            <a:xfrm>
              <a:off x="0" y="0"/>
              <a:ext cx="1270000" cy="1270000"/>
              <a:chOff x="0" y="0"/>
              <a:chExt cx="1270000" cy="1270000"/>
            </a:xfrm>
          </p:grpSpPr>
          <p:sp>
            <p:nvSpPr>
              <p:cNvPr id="7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7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0" name="矩形: 圆角 28"/>
            <p:cNvGrpSpPr/>
            <p:nvPr/>
          </p:nvGrpSpPr>
          <p:grpSpPr>
            <a:xfrm>
              <a:off x="1824925" y="0"/>
              <a:ext cx="9922209" cy="1270000"/>
              <a:chOff x="0" y="0"/>
              <a:chExt cx="9922208" cy="1270000"/>
            </a:xfrm>
          </p:grpSpPr>
          <p:sp>
            <p:nvSpPr>
              <p:cNvPr id="7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动态规划概念</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latin typeface="宋体" panose="02010600030101010101" pitchFamily="2" charset="-122"/>
              </a:rPr>
              <a:t>如果</a:t>
            </a:r>
            <a:r>
              <a:rPr lang="zh-CN" altLang="en-US" sz="4000" dirty="0">
                <a:latin typeface="Times New Roman" panose="02020603050405020304" pitchFamily="18" charset="0"/>
              </a:rPr>
              <a:t>第2个物品重量小于背包容量，那么：（1）如果把物品2装进去(重量是2)，那么相当于只把1装到(容量-2)的背包中。</a:t>
            </a:r>
            <a:r>
              <a:rPr lang="zh-CN" altLang="en-US" sz="4000" dirty="0">
                <a:solidFill>
                  <a:schemeClr val="bg1">
                    <a:lumMod val="75000"/>
                  </a:schemeClr>
                </a:solidFill>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5198393" y="6420256"/>
            <a:ext cx="12546682" cy="6848060"/>
          </a:xfrm>
          <a:prstGeom prst="rect">
            <a:avLst/>
          </a:prstGeom>
        </p:spPr>
      </p:pic>
      <p:sp>
        <p:nvSpPr>
          <p:cNvPr id="12" name="直接连接符 11"/>
          <p:cNvSpPr/>
          <p:nvPr/>
        </p:nvSpPr>
        <p:spPr>
          <a:xfrm flipH="1">
            <a:off x="10544781" y="5029199"/>
            <a:ext cx="1859253" cy="3900791"/>
          </a:xfrm>
          <a:prstGeom prst="line">
            <a:avLst/>
          </a:prstGeom>
          <a:ln w="76200" cap="flat" cmpd="sng">
            <a:solidFill>
              <a:srgbClr val="FF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4255367526"/>
      </p:ext>
    </p:extLst>
  </p:cSld>
  <p:clrMapOvr>
    <a:masterClrMapping/>
  </p:clrMapOvr>
  <p:transition spd="slow" advClick="0" advTm="1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a:t>
            </a:r>
            <a:r>
              <a:rPr lang="zh-CN" altLang="en-US" sz="4000" dirty="0">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4289593" y="6398570"/>
            <a:ext cx="14754225" cy="7105650"/>
          </a:xfrm>
          <a:prstGeom prst="rect">
            <a:avLst/>
          </a:prstGeom>
        </p:spPr>
      </p:pic>
      <p:sp>
        <p:nvSpPr>
          <p:cNvPr id="12" name="直接连接符 11"/>
          <p:cNvSpPr/>
          <p:nvPr/>
        </p:nvSpPr>
        <p:spPr>
          <a:xfrm flipH="1">
            <a:off x="10622604" y="5428598"/>
            <a:ext cx="2315183" cy="420178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714148383"/>
      </p:ext>
    </p:extLst>
  </p:cSld>
  <p:clrMapOvr>
    <a:masterClrMapping/>
  </p:clrMapOvr>
  <p:transition spd="slow" advClick="0" advTm="1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latin typeface="宋体" panose="02010600030101010101" pitchFamily="2" charset="-122"/>
              </a:rPr>
              <a:t>如果</a:t>
            </a:r>
            <a:r>
              <a:rPr lang="zh-CN" altLang="en-US" sz="4000" dirty="0">
                <a:latin typeface="Times New Roman" panose="02020603050405020304" pitchFamily="18" charset="0"/>
              </a:rPr>
              <a:t>第2个物品重量小于背包容量，那么：（1）如果把物品2装进去(重量是2)，那么相当于只把1装到(容量-2)的背包中。</a:t>
            </a:r>
            <a:r>
              <a:rPr lang="zh-CN" altLang="en-US" sz="4000" dirty="0">
                <a:solidFill>
                  <a:schemeClr val="bg1">
                    <a:lumMod val="75000"/>
                  </a:schemeClr>
                </a:solidFill>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4323742" y="6199594"/>
            <a:ext cx="14763750" cy="7067550"/>
          </a:xfrm>
          <a:prstGeom prst="rect">
            <a:avLst/>
          </a:prstGeom>
        </p:spPr>
      </p:pic>
      <p:sp>
        <p:nvSpPr>
          <p:cNvPr id="12" name="直接连接符 11"/>
          <p:cNvSpPr/>
          <p:nvPr/>
        </p:nvSpPr>
        <p:spPr>
          <a:xfrm flipH="1">
            <a:off x="12607046" y="4863830"/>
            <a:ext cx="1964988" cy="4396901"/>
          </a:xfrm>
          <a:prstGeom prst="line">
            <a:avLst/>
          </a:prstGeom>
          <a:ln w="76200" cap="flat" cmpd="sng">
            <a:solidFill>
              <a:srgbClr val="FF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837752065"/>
      </p:ext>
    </p:extLst>
  </p:cSld>
  <p:clrMapOvr>
    <a:masterClrMapping/>
  </p:clrMapOvr>
  <p:transition spd="slow" advClick="0" advTm="1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565605" y="6305111"/>
            <a:ext cx="14716125" cy="7048500"/>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a:t>
            </a:r>
            <a:r>
              <a:rPr lang="zh-CN" altLang="en-US" sz="4000" dirty="0">
                <a:latin typeface="Times New Roman" panose="02020603050405020304" pitchFamily="18" charset="0"/>
              </a:rPr>
              <a:t>（2）如果不装2，那么相当于只把1装到背包中。  －－取（1）和（2）的最大值。</a:t>
            </a:r>
          </a:p>
        </p:txBody>
      </p:sp>
      <p:sp>
        <p:nvSpPr>
          <p:cNvPr id="10" name="直接连接符 9"/>
          <p:cNvSpPr/>
          <p:nvPr/>
        </p:nvSpPr>
        <p:spPr>
          <a:xfrm flipH="1">
            <a:off x="12654604" y="5320829"/>
            <a:ext cx="2315183" cy="420178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354466717"/>
      </p:ext>
    </p:extLst>
  </p:cSld>
  <p:clrMapOvr>
    <a:masterClrMapping/>
  </p:clrMapOvr>
  <p:transition spd="slow" advClick="0" advTm="1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567317" y="6192311"/>
            <a:ext cx="14744700" cy="70961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3、只装前3个物品。如果第3个物品重量比背包大，那么不能装第3个物品，情况和只装第1、2个一样。</a:t>
            </a: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第3个物品重量小于背包容量，那么：（1）如果把物品3装进去(重量是2)，那么相当于只把1装到(容量-2)的背包中。（2）如果不装3，那么相当于只把1、2装到背包中。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3912850" y="3657601"/>
            <a:ext cx="1733550" cy="6520248"/>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949169942"/>
      </p:ext>
    </p:extLst>
  </p:cSld>
  <p:clrMapOvr>
    <a:masterClrMapping/>
  </p:clrMapOvr>
  <p:transition spd="slow" advClick="0" advTm="1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567317" y="6448174"/>
            <a:ext cx="14658975" cy="70199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第3个物品重量小于背包，那么：（1）如果把物品3装进去(重量是6)，那么相当于只把1、2装到(容量-6)的背包中。</a:t>
            </a:r>
            <a:r>
              <a:rPr lang="zh-CN" altLang="en-US" sz="4000" dirty="0">
                <a:solidFill>
                  <a:schemeClr val="bg1">
                    <a:lumMod val="75000"/>
                  </a:schemeClr>
                </a:solidFill>
                <a:latin typeface="Times New Roman" panose="02020603050405020304" pitchFamily="18" charset="0"/>
              </a:rPr>
              <a:t>（2）如果不装3，那么相当于只把1、2装到背包中。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4727859" y="4273826"/>
            <a:ext cx="1731341" cy="6142562"/>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1273233412"/>
      </p:ext>
    </p:extLst>
  </p:cSld>
  <p:clrMapOvr>
    <a:masterClrMapping/>
  </p:clrMapOvr>
  <p:transition spd="slow" advClick="0" advTm="1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720000" y="6450703"/>
            <a:ext cx="14725650" cy="70961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a:t>
            </a:r>
            <a:r>
              <a:rPr lang="zh-CN" altLang="en-US" sz="4000" dirty="0">
                <a:solidFill>
                  <a:schemeClr val="bg1">
                    <a:lumMod val="75000"/>
                  </a:schemeClr>
                </a:solidFill>
                <a:latin typeface="Times New Roman" panose="02020603050405020304" pitchFamily="18" charset="0"/>
              </a:rPr>
              <a:t>（1）如果把物品3装进去(重量是6)，那么相当于只把1、2装到(容量-6)的背包中。</a:t>
            </a:r>
            <a:r>
              <a:rPr lang="zh-CN" altLang="en-US" sz="4000" dirty="0">
                <a:latin typeface="Times New Roman" panose="02020603050405020304" pitchFamily="18" charset="0"/>
              </a:rPr>
              <a:t>（2）如果不装3，那么相当于只把1、2装到背包中。 </a:t>
            </a:r>
            <a:r>
              <a:rPr lang="zh-CN" altLang="en-US" sz="4000" dirty="0">
                <a:solidFill>
                  <a:schemeClr val="folHlink"/>
                </a:solidFill>
                <a:latin typeface="Times New Roman" panose="02020603050405020304" pitchFamily="18" charset="0"/>
              </a:rPr>
              <a:t> </a:t>
            </a:r>
            <a:r>
              <a:rPr lang="zh-CN" altLang="en-US" sz="4000" dirty="0">
                <a:solidFill>
                  <a:srgbClr val="FF0000"/>
                </a:solidFill>
                <a:latin typeface="Times New Roman" panose="02020603050405020304" pitchFamily="18" charset="0"/>
              </a:rPr>
              <a:t>－取（1）和（2）的最大值。</a:t>
            </a:r>
            <a:endParaRPr lang="zh-CN" altLang="en-US" sz="4000" dirty="0">
              <a:solidFill>
                <a:srgbClr val="FF0000"/>
              </a:solidFill>
              <a:ea typeface="华文行楷" panose="02010800040101010101" pitchFamily="2" charset="-122"/>
            </a:endParaRPr>
          </a:p>
        </p:txBody>
      </p:sp>
      <p:sp>
        <p:nvSpPr>
          <p:cNvPr id="12" name="直接连接符 11"/>
          <p:cNvSpPr/>
          <p:nvPr/>
        </p:nvSpPr>
        <p:spPr>
          <a:xfrm flipH="1">
            <a:off x="14727858" y="4969564"/>
            <a:ext cx="2128906" cy="5446823"/>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613742832"/>
      </p:ext>
    </p:extLst>
  </p:cSld>
  <p:clrMapOvr>
    <a:masterClrMapping/>
  </p:clrMapOvr>
  <p:transition spd="slow" advClick="0" advTm="1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247943" y="6280495"/>
            <a:ext cx="14735175" cy="703897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第3个物品重量小于背包，那么：（1）如果把物品3装进去(重量是6)，那么相当于只把1、2装到(容量-6)的背包中。</a:t>
            </a:r>
            <a:r>
              <a:rPr lang="zh-CN" altLang="en-US" sz="4000" dirty="0">
                <a:solidFill>
                  <a:schemeClr val="bg1">
                    <a:lumMod val="75000"/>
                  </a:schemeClr>
                </a:solidFill>
                <a:latin typeface="Times New Roman" panose="02020603050405020304" pitchFamily="18" charset="0"/>
              </a:rPr>
              <a:t>（2）如果不装3，那么相当于只把1、2装到背包中。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6556658" y="4521736"/>
            <a:ext cx="2069272" cy="561635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1681117739"/>
      </p:ext>
    </p:extLst>
  </p:cSld>
  <p:clrMapOvr>
    <a:masterClrMapping/>
  </p:clrMapOvr>
  <p:transition spd="slow" advClick="0" advTm="1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178510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400" dirty="0">
                <a:latin typeface="宋体" panose="02010600030101010101" pitchFamily="2" charset="-122"/>
              </a:rPr>
              <a:t>按这样的规律一行行填表，直到结束。</a:t>
            </a:r>
            <a:r>
              <a:rPr lang="zh-CN" altLang="en-US" sz="4400" dirty="0">
                <a:latin typeface="Times New Roman" panose="02020603050405020304" pitchFamily="18" charset="0"/>
              </a:rPr>
              <a:t>现在回头考虑，装了哪些物品。</a:t>
            </a:r>
          </a:p>
          <a:p>
            <a:pPr eaLnBrk="0" hangingPunct="0">
              <a:spcBef>
                <a:spcPct val="50000"/>
              </a:spcBef>
            </a:pPr>
            <a:r>
              <a:rPr lang="zh-CN" altLang="en-US" sz="4400" dirty="0">
                <a:latin typeface="Times New Roman" panose="02020603050405020304" pitchFamily="18" charset="0"/>
              </a:rPr>
              <a:t>看最后一列，15&gt;14，说明装了物品5，否则价值不会变化。</a:t>
            </a:r>
          </a:p>
        </p:txBody>
      </p:sp>
      <p:pic>
        <p:nvPicPr>
          <p:cNvPr id="2" name="图片 1"/>
          <p:cNvPicPr>
            <a:picLocks noChangeAspect="1"/>
          </p:cNvPicPr>
          <p:nvPr/>
        </p:nvPicPr>
        <p:blipFill>
          <a:blip r:embed="rId5"/>
          <a:stretch>
            <a:fillRect/>
          </a:stretch>
        </p:blipFill>
        <p:spPr>
          <a:xfrm>
            <a:off x="3252580" y="5874656"/>
            <a:ext cx="16725900" cy="7124700"/>
          </a:xfrm>
          <a:prstGeom prst="rect">
            <a:avLst/>
          </a:prstGeom>
        </p:spPr>
      </p:pic>
      <p:sp>
        <p:nvSpPr>
          <p:cNvPr id="13" name="直接连接符 12"/>
          <p:cNvSpPr/>
          <p:nvPr/>
        </p:nvSpPr>
        <p:spPr>
          <a:xfrm>
            <a:off x="10455965" y="4814599"/>
            <a:ext cx="6858000" cy="7331017"/>
          </a:xfrm>
          <a:prstGeom prst="line">
            <a:avLst/>
          </a:prstGeom>
          <a:ln w="76200" cap="flat" cmpd="sng">
            <a:solidFill>
              <a:srgbClr val="CC0000"/>
            </a:solidFill>
            <a:prstDash val="solid"/>
            <a:round/>
            <a:headEnd type="none" w="med" len="med"/>
            <a:tailEnd type="triangle" w="med" len="med"/>
          </a:ln>
        </p:spPr>
      </p:sp>
      <p:sp>
        <p:nvSpPr>
          <p:cNvPr id="12" name="矩形标注 11"/>
          <p:cNvSpPr/>
          <p:nvPr/>
        </p:nvSpPr>
        <p:spPr>
          <a:xfrm>
            <a:off x="20156557" y="3737113"/>
            <a:ext cx="4040611" cy="1492508"/>
          </a:xfrm>
          <a:prstGeom prst="wedgeRectCallout">
            <a:avLst>
              <a:gd name="adj1" fmla="val -76354"/>
              <a:gd name="adj2" fmla="val 63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8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18620023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小明的背包</a:t>
              </a:r>
              <a:r>
                <a:rPr lang="en-US" altLang="zh-CN" sz="5600" b="1" spc="600" dirty="0">
                  <a:solidFill>
                    <a:schemeClr val="bg1"/>
                  </a:solidFill>
                  <a:latin typeface="思源宋体 CN Heavy" panose="02020900000000000000" charset="-122"/>
                  <a:ea typeface="思源宋体 CN Heavy" panose="02020900000000000000" charset="-122"/>
                </a:rPr>
                <a:t>1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1174</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90838" y="3296471"/>
            <a:ext cx="22002323" cy="7708072"/>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题目描述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小明有一个容量为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的背包。这天他去商场购物，商场一共有</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件物品，第</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件物品的体积为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，价值为</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。小明想知道在购买的物品总体积不超过</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的情况下所能获得的最大价值为多少，请你帮他算算。</a:t>
            </a:r>
          </a:p>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输入描述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输入第</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行包含两个正整数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 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，表示商场物品的数量和小明的背包容量。第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 </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行包含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个正整数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c,w</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，表示物品的体积和价值。</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 N ≤10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1≤C≤10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1≤wi,ci ≤10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输出描述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输出一行整数表示小明所能获得的最大价值。</a:t>
            </a:r>
          </a:p>
        </p:txBody>
      </p:sp>
    </p:spTree>
    <p:custDataLst>
      <p:tags r:id="rId1"/>
    </p:custDataLst>
    <p:extLst>
      <p:ext uri="{BB962C8B-B14F-4D97-AF65-F5344CB8AC3E}">
        <p14:creationId xmlns:p14="http://schemas.microsoft.com/office/powerpoint/2010/main" val="203167072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7.1 DP</a:t>
              </a:r>
              <a:r>
                <a:rPr lang="zh-CN" altLang="en-US" sz="5600" b="1" spc="600" dirty="0">
                  <a:solidFill>
                    <a:schemeClr val="bg1"/>
                  </a:solidFill>
                  <a:latin typeface="宋体" panose="02010600030101010101" pitchFamily="2" charset="-122"/>
                  <a:ea typeface="宋体" panose="02010600030101010101" pitchFamily="2" charset="-122"/>
                </a:rPr>
                <a:t>初步：状态转移与递推</a:t>
              </a: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769441"/>
          </a:xfrm>
          <a:prstGeom prst="rect">
            <a:avLst/>
          </a:prstGeom>
          <a:noFill/>
        </p:spPr>
        <p:txBody>
          <a:bodyPr wrap="square" rtlCol="0">
            <a:spAutoFit/>
          </a:bodyPr>
          <a:lstStyle/>
          <a:p>
            <a:pPr algn="l">
              <a:buFont typeface="Wingdings" panose="05000000000000000000" pitchFamily="2" charset="2"/>
              <a:buChar char="l"/>
            </a:pPr>
            <a:r>
              <a:rPr lang="zh-CN" altLang="en-US" sz="4400" dirty="0">
                <a:solidFill>
                  <a:srgbClr val="0070C0"/>
                </a:solidFill>
                <a:latin typeface="宋体" panose="02010600030101010101" pitchFamily="2" charset="-122"/>
                <a:ea typeface="宋体" panose="02010600030101010101" pitchFamily="2" charset="-122"/>
              </a:rPr>
              <a:t>最少硬币问题</a:t>
            </a:r>
            <a:endParaRPr lang="en-US" altLang="zh-CN" sz="4400" dirty="0">
              <a:solidFill>
                <a:srgbClr val="0070C0"/>
              </a:solidFill>
              <a:latin typeface="宋体" panose="02010600030101010101" pitchFamily="2" charset="-122"/>
              <a:ea typeface="宋体" panose="02010600030101010101" pitchFamily="2" charset="-122"/>
            </a:endParaRPr>
          </a:p>
        </p:txBody>
      </p:sp>
      <p:sp>
        <p:nvSpPr>
          <p:cNvPr id="9" name="内容占位符 2"/>
          <p:cNvSpPr>
            <a:spLocks noGrp="1"/>
          </p:cNvSpPr>
          <p:nvPr/>
        </p:nvSpPr>
        <p:spPr>
          <a:xfrm>
            <a:off x="2713116" y="4867875"/>
            <a:ext cx="16692483" cy="5289916"/>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a:lstStyle>
          <a:p>
            <a:r>
              <a:rPr lang="zh-CN" altLang="en-US" sz="4400" dirty="0" smtClean="0">
                <a:latin typeface="宋体" panose="02010600030101010101" pitchFamily="2" charset="-122"/>
                <a:ea typeface="宋体" panose="02010600030101010101" pitchFamily="2" charset="-122"/>
              </a:rPr>
              <a:t>有</a:t>
            </a:r>
            <a:r>
              <a:rPr lang="zh-CN" altLang="en-US" sz="4400" dirty="0">
                <a:latin typeface="宋体" panose="02010600030101010101" pitchFamily="2" charset="-122"/>
                <a:ea typeface="宋体" panose="02010600030101010101" pitchFamily="2" charset="-122"/>
              </a:rPr>
              <a:t>多个不同面值的硬币（任意面值</a:t>
            </a:r>
            <a:r>
              <a:rPr lang="zh-CN" altLang="en-US" sz="4400" dirty="0" smtClean="0">
                <a:latin typeface="宋体" panose="02010600030101010101" pitchFamily="2" charset="-122"/>
                <a:ea typeface="宋体" panose="02010600030101010101" pitchFamily="2" charset="-122"/>
              </a:rPr>
              <a:t>）</a:t>
            </a:r>
            <a:endParaRPr lang="en-US" altLang="zh-CN" sz="4400" dirty="0">
              <a:latin typeface="宋体" panose="02010600030101010101" pitchFamily="2" charset="-122"/>
              <a:ea typeface="宋体" panose="02010600030101010101" pitchFamily="2" charset="-122"/>
            </a:endParaRPr>
          </a:p>
          <a:p>
            <a:r>
              <a:rPr lang="zh-CN" altLang="en-US" sz="4400" dirty="0">
                <a:latin typeface="宋体" panose="02010600030101010101" pitchFamily="2" charset="-122"/>
                <a:ea typeface="宋体" panose="02010600030101010101" pitchFamily="2" charset="-122"/>
              </a:rPr>
              <a:t>数量不</a:t>
            </a:r>
            <a:r>
              <a:rPr lang="zh-CN" altLang="en-US" sz="4400" dirty="0" smtClean="0">
                <a:latin typeface="宋体" panose="02010600030101010101" pitchFamily="2" charset="-122"/>
                <a:ea typeface="宋体" panose="02010600030101010101" pitchFamily="2" charset="-122"/>
              </a:rPr>
              <a:t>限</a:t>
            </a:r>
            <a:endParaRPr lang="zh-CN" altLang="en-US" sz="4400" dirty="0">
              <a:latin typeface="宋体" panose="02010600030101010101" pitchFamily="2" charset="-122"/>
              <a:ea typeface="宋体" panose="02010600030101010101" pitchFamily="2" charset="-122"/>
            </a:endParaRPr>
          </a:p>
          <a:p>
            <a:r>
              <a:rPr lang="zh-CN" altLang="en-US" sz="4400" dirty="0">
                <a:latin typeface="宋体" panose="02010600030101010101" pitchFamily="2" charset="-122"/>
                <a:ea typeface="宋体" panose="02010600030101010101" pitchFamily="2" charset="-122"/>
              </a:rPr>
              <a:t>输入金额</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，输出最少硬币组合。</a:t>
            </a:r>
            <a:endParaRPr lang="en-US" altLang="zh-CN" sz="4400" dirty="0">
              <a:latin typeface="宋体" panose="02010600030101010101" pitchFamily="2" charset="-122"/>
              <a:ea typeface="宋体" panose="02010600030101010101" pitchFamily="2" charset="-122"/>
            </a:endParaRPr>
          </a:p>
          <a:p>
            <a:endParaRPr lang="en-US" altLang="zh-CN" sz="4400" dirty="0">
              <a:latin typeface="宋体" panose="02010600030101010101" pitchFamily="2" charset="-122"/>
              <a:ea typeface="宋体" panose="02010600030101010101" pitchFamily="2" charset="-122"/>
            </a:endParaRPr>
          </a:p>
          <a:p>
            <a:endParaRPr lang="en-US" altLang="zh-CN" sz="4400" dirty="0">
              <a:latin typeface="宋体" panose="02010600030101010101" pitchFamily="2" charset="-122"/>
              <a:ea typeface="宋体" panose="02010600030101010101" pitchFamily="2" charset="-122"/>
            </a:endParaRPr>
          </a:p>
          <a:p>
            <a:r>
              <a:rPr lang="zh-CN" altLang="en-US" sz="4400" dirty="0" smtClean="0">
                <a:latin typeface="宋体" panose="02010600030101010101" pitchFamily="2" charset="-122"/>
                <a:ea typeface="宋体" panose="02010600030101010101" pitchFamily="2" charset="-122"/>
              </a:rPr>
              <a:t>回顾用</a:t>
            </a:r>
            <a:r>
              <a:rPr lang="zh-CN" altLang="en-US" sz="4400" dirty="0">
                <a:latin typeface="宋体" panose="02010600030101010101" pitchFamily="2" charset="-122"/>
                <a:ea typeface="宋体" panose="02010600030101010101" pitchFamily="2" charset="-122"/>
              </a:rPr>
              <a:t>贪心</a:t>
            </a:r>
            <a:r>
              <a:rPr lang="zh-CN" altLang="en-US" sz="4400" dirty="0" smtClean="0">
                <a:latin typeface="宋体" panose="02010600030101010101" pitchFamily="2" charset="-122"/>
                <a:ea typeface="宋体" panose="02010600030101010101" pitchFamily="2" charset="-122"/>
              </a:rPr>
              <a:t>求解硬币</a:t>
            </a:r>
            <a:r>
              <a:rPr lang="zh-CN" altLang="en-US" sz="4400" dirty="0">
                <a:latin typeface="宋体" panose="02010600030101010101" pitchFamily="2" charset="-122"/>
                <a:ea typeface="宋体" panose="02010600030101010101" pitchFamily="2" charset="-122"/>
              </a:rPr>
              <a:t>问题。</a:t>
            </a:r>
          </a:p>
        </p:txBody>
      </p:sp>
    </p:spTree>
    <p:custDataLst>
      <p:tags r:id="rId1"/>
    </p:custDataLst>
    <p:extLst>
      <p:ext uri="{BB962C8B-B14F-4D97-AF65-F5344CB8AC3E}">
        <p14:creationId xmlns:p14="http://schemas.microsoft.com/office/powerpoint/2010/main" val="42545909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1469032" cy="517064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en-US" altLang="zh-CN" sz="4400" dirty="0">
                <a:latin typeface="宋体" panose="02010600030101010101" pitchFamily="2" charset="-122"/>
              </a:rPr>
              <a:t>DP</a:t>
            </a:r>
            <a:r>
              <a:rPr lang="zh-CN" altLang="en-US" sz="4400" dirty="0">
                <a:latin typeface="宋体" panose="02010600030101010101" pitchFamily="2" charset="-122"/>
              </a:rPr>
              <a:t>状态：定义二维数组</a:t>
            </a:r>
            <a:r>
              <a:rPr lang="en-US" altLang="zh-CN" sz="4400" dirty="0" err="1">
                <a:latin typeface="宋体" panose="02010600030101010101" pitchFamily="2" charset="-122"/>
              </a:rPr>
              <a:t>dp</a:t>
            </a:r>
            <a:r>
              <a:rPr lang="en-US" altLang="zh-CN" sz="4400" dirty="0">
                <a:latin typeface="宋体" panose="02010600030101010101" pitchFamily="2" charset="-122"/>
              </a:rPr>
              <a:t>[][]</a:t>
            </a:r>
            <a:r>
              <a:rPr lang="zh-CN" altLang="en-US" sz="4400" dirty="0">
                <a:latin typeface="宋体" panose="02010600030101010101" pitchFamily="2" charset="-122"/>
              </a:rPr>
              <a:t>，大小为</a:t>
            </a:r>
            <a:r>
              <a:rPr lang="en-US" altLang="zh-CN" sz="4400" dirty="0">
                <a:latin typeface="宋体" panose="02010600030101010101" pitchFamily="2" charset="-122"/>
              </a:rPr>
              <a:t>N×C</a:t>
            </a:r>
            <a:r>
              <a:rPr lang="zh-CN" altLang="en-US" sz="4400" dirty="0">
                <a:latin typeface="宋体" panose="02010600030101010101" pitchFamily="2" charset="-122"/>
              </a:rPr>
              <a:t>。</a:t>
            </a:r>
          </a:p>
          <a:p>
            <a:pPr>
              <a:lnSpc>
                <a:spcPct val="150000"/>
              </a:lnSpc>
            </a:pPr>
            <a:r>
              <a:rPr lang="en-US" altLang="zh-CN" sz="4400" dirty="0" err="1">
                <a:latin typeface="宋体" panose="02010600030101010101" pitchFamily="2" charset="-122"/>
              </a:rPr>
              <a:t>dp</a:t>
            </a:r>
            <a:r>
              <a:rPr lang="en-US" altLang="zh-CN" sz="4400" dirty="0">
                <a:latin typeface="宋体" panose="02010600030101010101" pitchFamily="2" charset="-122"/>
              </a:rPr>
              <a:t>[</a:t>
            </a:r>
            <a:r>
              <a:rPr lang="en-US" altLang="zh-CN" sz="4400" dirty="0" err="1">
                <a:latin typeface="宋体" panose="02010600030101010101" pitchFamily="2" charset="-122"/>
              </a:rPr>
              <a:t>i</a:t>
            </a:r>
            <a:r>
              <a:rPr lang="en-US" altLang="zh-CN" sz="4400" dirty="0">
                <a:latin typeface="宋体" panose="02010600030101010101" pitchFamily="2" charset="-122"/>
              </a:rPr>
              <a:t>][j</a:t>
            </a:r>
            <a:r>
              <a:rPr lang="en-US" altLang="zh-CN" sz="4400" dirty="0" smtClean="0">
                <a:latin typeface="宋体" panose="02010600030101010101" pitchFamily="2" charset="-122"/>
              </a:rPr>
              <a:t>]</a:t>
            </a:r>
            <a:r>
              <a:rPr lang="zh-CN" altLang="en-US" sz="4400" dirty="0" smtClean="0">
                <a:latin typeface="宋体" panose="02010600030101010101" pitchFamily="2" charset="-122"/>
              </a:rPr>
              <a:t>：把</a:t>
            </a:r>
            <a:r>
              <a:rPr lang="zh-CN" altLang="en-US" sz="4400" dirty="0">
                <a:latin typeface="宋体" panose="02010600030101010101" pitchFamily="2" charset="-122"/>
              </a:rPr>
              <a:t>前</a:t>
            </a:r>
            <a:r>
              <a:rPr lang="en-US" altLang="zh-CN" sz="4400" dirty="0" err="1">
                <a:latin typeface="宋体" panose="02010600030101010101" pitchFamily="2" charset="-122"/>
              </a:rPr>
              <a:t>i</a:t>
            </a:r>
            <a:r>
              <a:rPr lang="zh-CN" altLang="en-US" sz="4400" dirty="0">
                <a:latin typeface="宋体" panose="02010600030101010101" pitchFamily="2" charset="-122"/>
              </a:rPr>
              <a:t>个物品（从第</a:t>
            </a:r>
            <a:r>
              <a:rPr lang="en-US" altLang="zh-CN" sz="4400" dirty="0">
                <a:latin typeface="宋体" panose="02010600030101010101" pitchFamily="2" charset="-122"/>
              </a:rPr>
              <a:t>1</a:t>
            </a:r>
            <a:r>
              <a:rPr lang="zh-CN" altLang="en-US" sz="4400" dirty="0">
                <a:latin typeface="宋体" panose="02010600030101010101" pitchFamily="2" charset="-122"/>
              </a:rPr>
              <a:t>个到第</a:t>
            </a:r>
            <a:r>
              <a:rPr lang="en-US" altLang="zh-CN" sz="4400" dirty="0" err="1">
                <a:latin typeface="宋体" panose="02010600030101010101" pitchFamily="2" charset="-122"/>
              </a:rPr>
              <a:t>i</a:t>
            </a:r>
            <a:r>
              <a:rPr lang="zh-CN" altLang="en-US" sz="4400" dirty="0">
                <a:latin typeface="宋体" panose="02010600030101010101" pitchFamily="2" charset="-122"/>
              </a:rPr>
              <a:t>个）装入容量为</a:t>
            </a:r>
            <a:r>
              <a:rPr lang="en-US" altLang="zh-CN" sz="4400" dirty="0">
                <a:latin typeface="宋体" panose="02010600030101010101" pitchFamily="2" charset="-122"/>
              </a:rPr>
              <a:t>j</a:t>
            </a:r>
            <a:r>
              <a:rPr lang="zh-CN" altLang="en-US" sz="4400" dirty="0">
                <a:latin typeface="宋体" panose="02010600030101010101" pitchFamily="2" charset="-122"/>
              </a:rPr>
              <a:t>的背包中获得的最大价值。</a:t>
            </a:r>
          </a:p>
          <a:p>
            <a:pPr>
              <a:lnSpc>
                <a:spcPct val="150000"/>
              </a:lnSpc>
            </a:pPr>
            <a:endParaRPr lang="en-US" altLang="zh-CN" sz="4400" dirty="0" smtClean="0">
              <a:latin typeface="宋体" panose="02010600030101010101" pitchFamily="2" charset="-122"/>
            </a:endParaRPr>
          </a:p>
          <a:p>
            <a:pPr>
              <a:lnSpc>
                <a:spcPct val="150000"/>
              </a:lnSpc>
            </a:pPr>
            <a:r>
              <a:rPr lang="zh-CN" altLang="en-US" sz="4400" dirty="0" smtClean="0">
                <a:latin typeface="宋体" panose="02010600030101010101" pitchFamily="2" charset="-122"/>
              </a:rPr>
              <a:t>把</a:t>
            </a:r>
            <a:r>
              <a:rPr lang="zh-CN" altLang="en-US" sz="4400" dirty="0">
                <a:latin typeface="宋体" panose="02010600030101010101" pitchFamily="2" charset="-122"/>
              </a:rPr>
              <a:t>每个</a:t>
            </a:r>
            <a:r>
              <a:rPr lang="en-US" altLang="zh-CN" sz="4400" dirty="0" err="1">
                <a:latin typeface="宋体" panose="02010600030101010101" pitchFamily="2" charset="-122"/>
              </a:rPr>
              <a:t>dp</a:t>
            </a:r>
            <a:r>
              <a:rPr lang="en-US" altLang="zh-CN" sz="4400" dirty="0">
                <a:latin typeface="宋体" panose="02010600030101010101" pitchFamily="2" charset="-122"/>
              </a:rPr>
              <a:t>[</a:t>
            </a:r>
            <a:r>
              <a:rPr lang="en-US" altLang="zh-CN" sz="4400" dirty="0" err="1">
                <a:latin typeface="宋体" panose="02010600030101010101" pitchFamily="2" charset="-122"/>
              </a:rPr>
              <a:t>i</a:t>
            </a:r>
            <a:r>
              <a:rPr lang="en-US" altLang="zh-CN" sz="4400" dirty="0">
                <a:latin typeface="宋体" panose="02010600030101010101" pitchFamily="2" charset="-122"/>
              </a:rPr>
              <a:t>][j</a:t>
            </a:r>
            <a:r>
              <a:rPr lang="en-US" altLang="zh-CN" sz="4400" dirty="0" smtClean="0">
                <a:latin typeface="宋体" panose="02010600030101010101" pitchFamily="2" charset="-122"/>
              </a:rPr>
              <a:t>]</a:t>
            </a:r>
            <a:r>
              <a:rPr lang="zh-CN" altLang="en-US" sz="4400" dirty="0" smtClean="0">
                <a:latin typeface="宋体" panose="02010600030101010101" pitchFamily="2" charset="-122"/>
              </a:rPr>
              <a:t>看成</a:t>
            </a:r>
            <a:r>
              <a:rPr lang="zh-CN" altLang="en-US" sz="4400" dirty="0">
                <a:latin typeface="宋体" panose="02010600030101010101" pitchFamily="2" charset="-122"/>
              </a:rPr>
              <a:t>一个背包：背包容量为</a:t>
            </a:r>
            <a:r>
              <a:rPr lang="en-US" altLang="zh-CN" sz="4400" dirty="0">
                <a:latin typeface="宋体" panose="02010600030101010101" pitchFamily="2" charset="-122"/>
              </a:rPr>
              <a:t>j</a:t>
            </a:r>
            <a:r>
              <a:rPr lang="zh-CN" altLang="en-US" sz="4400" dirty="0">
                <a:latin typeface="宋体" panose="02010600030101010101" pitchFamily="2" charset="-122"/>
              </a:rPr>
              <a:t>，装</a:t>
            </a:r>
            <a:r>
              <a:rPr lang="en-US" altLang="zh-CN" sz="4400" dirty="0">
                <a:latin typeface="宋体" panose="02010600030101010101" pitchFamily="2" charset="-122"/>
              </a:rPr>
              <a:t>1~i</a:t>
            </a:r>
            <a:r>
              <a:rPr lang="zh-CN" altLang="en-US" sz="4400" dirty="0">
                <a:latin typeface="宋体" panose="02010600030101010101" pitchFamily="2" charset="-122"/>
              </a:rPr>
              <a:t>这些物品。最后得到的</a:t>
            </a:r>
            <a:r>
              <a:rPr lang="en-US" altLang="zh-CN" sz="4400" dirty="0" err="1">
                <a:latin typeface="宋体" panose="02010600030101010101" pitchFamily="2" charset="-122"/>
              </a:rPr>
              <a:t>dp</a:t>
            </a:r>
            <a:r>
              <a:rPr lang="en-US" altLang="zh-CN" sz="4400" dirty="0">
                <a:latin typeface="宋体" panose="02010600030101010101" pitchFamily="2" charset="-122"/>
              </a:rPr>
              <a:t>[N][C]</a:t>
            </a:r>
            <a:r>
              <a:rPr lang="zh-CN" altLang="en-US" sz="4400" dirty="0">
                <a:latin typeface="宋体" panose="02010600030101010101" pitchFamily="2" charset="-122"/>
              </a:rPr>
              <a:t>就是问题的答案：把</a:t>
            </a:r>
            <a:r>
              <a:rPr lang="en-US" altLang="zh-CN" sz="4400" dirty="0">
                <a:latin typeface="宋体" panose="02010600030101010101" pitchFamily="2" charset="-122"/>
              </a:rPr>
              <a:t>N</a:t>
            </a:r>
            <a:r>
              <a:rPr lang="zh-CN" altLang="en-US" sz="4400" dirty="0">
                <a:latin typeface="宋体" panose="02010600030101010101" pitchFamily="2" charset="-122"/>
              </a:rPr>
              <a:t>个物品装进容量</a:t>
            </a:r>
            <a:r>
              <a:rPr lang="en-US" altLang="zh-CN" sz="4400" dirty="0">
                <a:latin typeface="宋体" panose="02010600030101010101" pitchFamily="2" charset="-122"/>
              </a:rPr>
              <a:t>C</a:t>
            </a:r>
            <a:r>
              <a:rPr lang="zh-CN" altLang="en-US" sz="4400" dirty="0">
                <a:latin typeface="宋体" panose="02010600030101010101" pitchFamily="2" charset="-122"/>
              </a:rPr>
              <a:t>的背包的最大价值。</a:t>
            </a:r>
          </a:p>
        </p:txBody>
      </p:sp>
      <p:sp>
        <p:nvSpPr>
          <p:cNvPr id="12" name="文本框 11"/>
          <p:cNvSpPr txBox="1"/>
          <p:nvPr/>
        </p:nvSpPr>
        <p:spPr>
          <a:xfrm>
            <a:off x="652746" y="771842"/>
            <a:ext cx="15319847" cy="954107"/>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DP</a:t>
            </a:r>
            <a:r>
              <a:rPr lang="zh-CN" altLang="en-US" sz="5600" b="1" spc="600" dirty="0" smtClean="0">
                <a:solidFill>
                  <a:schemeClr val="bg1"/>
                </a:solidFill>
                <a:latin typeface="思源宋体 CN Heavy" panose="02020900000000000000" charset="-122"/>
                <a:ea typeface="思源宋体 CN Heavy" panose="02020900000000000000" charset="-122"/>
              </a:rPr>
              <a:t>状态设计</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1419992113"/>
      </p:ext>
    </p:extLst>
  </p:cSld>
  <p:clrMapOvr>
    <a:masterClrMapping/>
  </p:clrMapOvr>
  <p:transition spd="slow" advClick="0" advTm="1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173798" y="2610075"/>
            <a:ext cx="21469032" cy="932563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000" dirty="0" smtClean="0">
                <a:latin typeface="宋体" panose="02010600030101010101" pitchFamily="2" charset="-122"/>
              </a:rPr>
              <a:t>递</a:t>
            </a:r>
            <a:r>
              <a:rPr lang="zh-CN" altLang="en-US" sz="4000" dirty="0">
                <a:latin typeface="宋体" panose="02010600030101010101" pitchFamily="2" charset="-122"/>
              </a:rPr>
              <a:t>推计算到</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a:t>
            </a:r>
            <a:r>
              <a:rPr lang="zh-CN" altLang="en-US" sz="4000" dirty="0">
                <a:latin typeface="宋体" panose="02010600030101010101" pitchFamily="2" charset="-122"/>
              </a:rPr>
              <a:t>，分</a:t>
            </a:r>
            <a:r>
              <a:rPr lang="en-US" altLang="zh-CN" sz="4000" dirty="0">
                <a:latin typeface="宋体" panose="02010600030101010101" pitchFamily="2" charset="-122"/>
              </a:rPr>
              <a:t>2</a:t>
            </a:r>
            <a:r>
              <a:rPr lang="zh-CN" altLang="en-US" sz="4000" dirty="0">
                <a:latin typeface="宋体" panose="02010600030101010101" pitchFamily="2" charset="-122"/>
              </a:rPr>
              <a:t>种情况：</a:t>
            </a:r>
          </a:p>
          <a:p>
            <a:pPr>
              <a:lnSpc>
                <a:spcPct val="150000"/>
              </a:lnSpc>
            </a:pPr>
            <a:r>
              <a:rPr lang="zh-CN" altLang="en-US" sz="4000" dirty="0">
                <a:latin typeface="宋体" panose="02010600030101010101" pitchFamily="2" charset="-122"/>
              </a:rPr>
              <a:t>（</a:t>
            </a:r>
            <a:r>
              <a:rPr lang="en-US" altLang="zh-CN" sz="4000" dirty="0">
                <a:latin typeface="宋体" panose="02010600030101010101" pitchFamily="2" charset="-122"/>
              </a:rPr>
              <a:t>1</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个物品的体积比容量</a:t>
            </a:r>
            <a:r>
              <a:rPr lang="en-US" altLang="zh-CN" sz="4000" dirty="0">
                <a:latin typeface="宋体" panose="02010600030101010101" pitchFamily="2" charset="-122"/>
              </a:rPr>
              <a:t>j</a:t>
            </a:r>
            <a:r>
              <a:rPr lang="zh-CN" altLang="en-US" sz="4000" dirty="0">
                <a:latin typeface="宋体" panose="02010600030101010101" pitchFamily="2" charset="-122"/>
              </a:rPr>
              <a:t>还大，不能装进容量</a:t>
            </a:r>
            <a:r>
              <a:rPr lang="en-US" altLang="zh-CN" sz="4000" dirty="0">
                <a:latin typeface="宋体" panose="02010600030101010101" pitchFamily="2" charset="-122"/>
              </a:rPr>
              <a:t>j</a:t>
            </a:r>
            <a:r>
              <a:rPr lang="zh-CN" altLang="en-US" sz="4000" dirty="0">
                <a:latin typeface="宋体" panose="02010600030101010101" pitchFamily="2" charset="-122"/>
              </a:rPr>
              <a:t>的背包。那么直接继承前</a:t>
            </a:r>
            <a:r>
              <a:rPr lang="en-US" altLang="zh-CN" sz="4000" dirty="0">
                <a:latin typeface="宋体" panose="02010600030101010101" pitchFamily="2" charset="-122"/>
              </a:rPr>
              <a:t>i-1</a:t>
            </a:r>
            <a:r>
              <a:rPr lang="zh-CN" altLang="en-US" sz="4000" dirty="0">
                <a:latin typeface="宋体" panose="02010600030101010101" pitchFamily="2" charset="-122"/>
              </a:rPr>
              <a:t>个物品装进容量</a:t>
            </a:r>
            <a:r>
              <a:rPr lang="en-US" altLang="zh-CN" sz="4000" dirty="0">
                <a:latin typeface="宋体" panose="02010600030101010101" pitchFamily="2" charset="-122"/>
              </a:rPr>
              <a:t>j</a:t>
            </a:r>
            <a:r>
              <a:rPr lang="zh-CN" altLang="en-US" sz="4000" dirty="0">
                <a:latin typeface="宋体" panose="02010600030101010101" pitchFamily="2" charset="-122"/>
              </a:rPr>
              <a:t>的背包的情况即可：</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a:t>
            </a:r>
            <a:r>
              <a:rPr lang="en-US" altLang="zh-CN" sz="4000" dirty="0">
                <a:latin typeface="宋体" panose="02010600030101010101" pitchFamily="2" charset="-122"/>
              </a:rPr>
              <a:t>2</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个物品的体积比容量</a:t>
            </a:r>
            <a:r>
              <a:rPr lang="en-US" altLang="zh-CN" sz="4000" dirty="0">
                <a:latin typeface="宋体" panose="02010600030101010101" pitchFamily="2" charset="-122"/>
              </a:rPr>
              <a:t>j</a:t>
            </a:r>
            <a:r>
              <a:rPr lang="zh-CN" altLang="en-US" sz="4000" dirty="0">
                <a:latin typeface="宋体" panose="02010600030101010101" pitchFamily="2" charset="-122"/>
              </a:rPr>
              <a:t>小，能装进背包。又可以分为</a:t>
            </a:r>
            <a:r>
              <a:rPr lang="en-US" altLang="zh-CN" sz="4000" dirty="0">
                <a:latin typeface="宋体" panose="02010600030101010101" pitchFamily="2" charset="-122"/>
              </a:rPr>
              <a:t>2</a:t>
            </a:r>
            <a:r>
              <a:rPr lang="zh-CN" altLang="en-US" sz="4000" dirty="0">
                <a:latin typeface="宋体" panose="02010600030101010101" pitchFamily="2" charset="-122"/>
              </a:rPr>
              <a:t>种情况：装或者不装第</a:t>
            </a:r>
            <a:r>
              <a:rPr lang="en-US" altLang="zh-CN" sz="4000" dirty="0" err="1">
                <a:latin typeface="宋体" panose="02010600030101010101" pitchFamily="2" charset="-122"/>
              </a:rPr>
              <a:t>i</a:t>
            </a:r>
            <a:r>
              <a:rPr lang="zh-CN" altLang="en-US" sz="4000" dirty="0">
                <a:latin typeface="宋体" panose="02010600030101010101" pitchFamily="2" charset="-122"/>
              </a:rPr>
              <a:t>个。</a:t>
            </a:r>
          </a:p>
          <a:p>
            <a:pPr>
              <a:lnSpc>
                <a:spcPct val="150000"/>
              </a:lnSpc>
            </a:pPr>
            <a:r>
              <a:rPr lang="en-US" altLang="zh-CN" sz="4000" dirty="0">
                <a:latin typeface="宋体" panose="02010600030101010101" pitchFamily="2" charset="-122"/>
              </a:rPr>
              <a:t>1</a:t>
            </a:r>
            <a:r>
              <a:rPr lang="zh-CN" altLang="en-US" sz="4000" dirty="0">
                <a:latin typeface="宋体" panose="02010600030101010101" pitchFamily="2" charset="-122"/>
              </a:rPr>
              <a:t>）装第</a:t>
            </a:r>
            <a:r>
              <a:rPr lang="en-US" altLang="zh-CN" sz="4000" dirty="0" err="1">
                <a:latin typeface="宋体" panose="02010600030101010101" pitchFamily="2" charset="-122"/>
              </a:rPr>
              <a:t>i</a:t>
            </a:r>
            <a:r>
              <a:rPr lang="zh-CN" altLang="en-US" sz="4000" dirty="0">
                <a:latin typeface="宋体" panose="02010600030101010101" pitchFamily="2" charset="-122"/>
              </a:rPr>
              <a:t>个。从前</a:t>
            </a:r>
            <a:r>
              <a:rPr lang="en-US" altLang="zh-CN" sz="4000" dirty="0">
                <a:latin typeface="宋体" panose="02010600030101010101" pitchFamily="2" charset="-122"/>
              </a:rPr>
              <a:t>i-1</a:t>
            </a:r>
            <a:r>
              <a:rPr lang="zh-CN" altLang="en-US" sz="4000" dirty="0">
                <a:latin typeface="宋体" panose="02010600030101010101" pitchFamily="2" charset="-122"/>
              </a:rPr>
              <a:t>个物品的情况下推广而来，前</a:t>
            </a:r>
            <a:r>
              <a:rPr lang="en-US" altLang="zh-CN" sz="4000" dirty="0">
                <a:latin typeface="宋体" panose="02010600030101010101" pitchFamily="2" charset="-122"/>
              </a:rPr>
              <a:t>i-1</a:t>
            </a:r>
            <a:r>
              <a:rPr lang="zh-CN" altLang="en-US" sz="4000" dirty="0">
                <a:latin typeface="宋体" panose="02010600030101010101" pitchFamily="2" charset="-122"/>
              </a:rPr>
              <a:t>个物品是</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个物品装进背包后，背包容量减少</a:t>
            </a:r>
            <a:r>
              <a:rPr lang="en-US" altLang="zh-CN" sz="4000" dirty="0">
                <a:latin typeface="宋体" panose="02010600030101010101" pitchFamily="2" charset="-122"/>
              </a:rPr>
              <a:t>c[</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a:latin typeface="宋体" panose="02010600030101010101" pitchFamily="2" charset="-122"/>
              </a:rPr>
              <a:t>，价值增加</a:t>
            </a:r>
            <a:r>
              <a:rPr lang="en-US" altLang="zh-CN" sz="4000" dirty="0">
                <a:latin typeface="宋体" panose="02010600030101010101" pitchFamily="2" charset="-122"/>
              </a:rPr>
              <a:t>w[</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smtClean="0">
                <a:latin typeface="宋体" panose="02010600030101010101" pitchFamily="2" charset="-122"/>
              </a:rPr>
              <a:t>。有</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[i-1][j-c[</a:t>
            </a:r>
            <a:r>
              <a:rPr lang="en-US" altLang="zh-CN" sz="4000" dirty="0" err="1">
                <a:latin typeface="宋体" panose="02010600030101010101" pitchFamily="2" charset="-122"/>
              </a:rPr>
              <a:t>i</a:t>
            </a:r>
            <a:r>
              <a:rPr lang="en-US" altLang="zh-CN" sz="4000" dirty="0">
                <a:latin typeface="宋体" panose="02010600030101010101" pitchFamily="2" charset="-122"/>
              </a:rPr>
              <a:t>]] + w[</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a:latin typeface="宋体" panose="02010600030101010101" pitchFamily="2" charset="-122"/>
              </a:rPr>
              <a:t>。</a:t>
            </a:r>
          </a:p>
          <a:p>
            <a:pPr>
              <a:lnSpc>
                <a:spcPct val="150000"/>
              </a:lnSpc>
            </a:pPr>
            <a:r>
              <a:rPr lang="en-US" altLang="zh-CN" sz="4000" dirty="0">
                <a:latin typeface="宋体" panose="02010600030101010101" pitchFamily="2" charset="-122"/>
              </a:rPr>
              <a:t>2</a:t>
            </a:r>
            <a:r>
              <a:rPr lang="zh-CN" altLang="en-US" sz="4000" dirty="0">
                <a:latin typeface="宋体" panose="02010600030101010101" pitchFamily="2" charset="-122"/>
              </a:rPr>
              <a:t>）不装第</a:t>
            </a:r>
            <a:r>
              <a:rPr lang="en-US" altLang="zh-CN" sz="4000" dirty="0" err="1">
                <a:latin typeface="宋体" panose="02010600030101010101" pitchFamily="2" charset="-122"/>
              </a:rPr>
              <a:t>i</a:t>
            </a:r>
            <a:r>
              <a:rPr lang="zh-CN" altLang="en-US" sz="4000" dirty="0">
                <a:latin typeface="宋体" panose="02010600030101010101" pitchFamily="2" charset="-122"/>
              </a:rPr>
              <a:t>个。那么：</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取</a:t>
            </a:r>
            <a:r>
              <a:rPr lang="en-US" altLang="zh-CN" sz="4000" dirty="0">
                <a:latin typeface="宋体" panose="02010600030101010101" pitchFamily="2" charset="-122"/>
              </a:rPr>
              <a:t>1</a:t>
            </a:r>
            <a:r>
              <a:rPr lang="zh-CN" altLang="en-US" sz="4000" dirty="0">
                <a:latin typeface="宋体" panose="02010600030101010101" pitchFamily="2" charset="-122"/>
              </a:rPr>
              <a:t>）和</a:t>
            </a:r>
            <a:r>
              <a:rPr lang="en-US" altLang="zh-CN" sz="4000" dirty="0">
                <a:latin typeface="宋体" panose="02010600030101010101" pitchFamily="2" charset="-122"/>
              </a:rPr>
              <a:t>2</a:t>
            </a:r>
            <a:r>
              <a:rPr lang="zh-CN" altLang="en-US" sz="4000" dirty="0">
                <a:latin typeface="宋体" panose="02010600030101010101" pitchFamily="2" charset="-122"/>
              </a:rPr>
              <a:t>）的最大值，状态</a:t>
            </a:r>
            <a:r>
              <a:rPr lang="zh-CN" altLang="en-US" sz="4000" dirty="0" smtClean="0">
                <a:latin typeface="宋体" panose="02010600030101010101" pitchFamily="2" charset="-122"/>
              </a:rPr>
              <a:t>转移方程：</a:t>
            </a:r>
            <a:endParaRPr lang="zh-CN" altLang="en-US" sz="4000" dirty="0">
              <a:latin typeface="宋体" panose="02010600030101010101" pitchFamily="2" charset="-122"/>
            </a:endParaRPr>
          </a:p>
          <a:p>
            <a:pPr>
              <a:lnSpc>
                <a:spcPct val="150000"/>
              </a:lnSpc>
            </a:pPr>
            <a:r>
              <a:rPr lang="zh-CN" altLang="en-US" sz="4000" dirty="0">
                <a:latin typeface="宋体" panose="02010600030101010101" pitchFamily="2" charset="-122"/>
              </a:rPr>
              <a:t>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max(</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 - 1][j],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 - 1][j - c[</a:t>
            </a:r>
            <a:r>
              <a:rPr lang="en-US" altLang="zh-CN" sz="4000" dirty="0" err="1">
                <a:latin typeface="宋体" panose="02010600030101010101" pitchFamily="2" charset="-122"/>
              </a:rPr>
              <a:t>i</a:t>
            </a:r>
            <a:r>
              <a:rPr lang="en-US" altLang="zh-CN" sz="4000" dirty="0">
                <a:latin typeface="宋体" panose="02010600030101010101" pitchFamily="2" charset="-122"/>
              </a:rPr>
              <a:t>]] + w[</a:t>
            </a:r>
            <a:r>
              <a:rPr lang="en-US" altLang="zh-CN" sz="4000" dirty="0" err="1">
                <a:latin typeface="宋体" panose="02010600030101010101" pitchFamily="2" charset="-122"/>
              </a:rPr>
              <a:t>i</a:t>
            </a:r>
            <a:r>
              <a:rPr lang="en-US" altLang="zh-CN" sz="4000" dirty="0">
                <a:latin typeface="宋体" panose="02010600030101010101" pitchFamily="2" charset="-122"/>
              </a:rPr>
              <a:t>])</a:t>
            </a:r>
            <a:endParaRPr lang="zh-CN" altLang="en-US" sz="4000" dirty="0">
              <a:latin typeface="宋体" panose="02010600030101010101" pitchFamily="2" charset="-122"/>
            </a:endParaRPr>
          </a:p>
        </p:txBody>
      </p:sp>
      <p:sp>
        <p:nvSpPr>
          <p:cNvPr id="12" name="文本框 11"/>
          <p:cNvSpPr txBox="1"/>
          <p:nvPr/>
        </p:nvSpPr>
        <p:spPr>
          <a:xfrm>
            <a:off x="652746" y="771842"/>
            <a:ext cx="15319847" cy="954107"/>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DP</a:t>
            </a:r>
            <a:r>
              <a:rPr lang="zh-CN" altLang="en-US" sz="5600" b="1" spc="600" dirty="0" smtClean="0">
                <a:solidFill>
                  <a:schemeClr val="bg1"/>
                </a:solidFill>
                <a:latin typeface="思源宋体 CN Heavy" panose="02020900000000000000" charset="-122"/>
                <a:ea typeface="思源宋体 CN Heavy" panose="02020900000000000000" charset="-122"/>
              </a:rPr>
              <a:t>状态转移方程</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9708985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fade">
                                      <p:cBhvr>
                                        <p:cTn id="7" dur="500"/>
                                        <p:tgtEl>
                                          <p:spTgt spid="1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3" end="3"/>
                                            </p:txEl>
                                          </p:spTgt>
                                        </p:tgtEl>
                                        <p:attrNameLst>
                                          <p:attrName>style.visibility</p:attrName>
                                        </p:attrNameLst>
                                      </p:cBhvr>
                                      <p:to>
                                        <p:strVal val="visible"/>
                                      </p:to>
                                    </p:set>
                                    <p:animEffect transition="in" filter="fade">
                                      <p:cBhvr>
                                        <p:cTn id="10" dur="500"/>
                                        <p:tgtEl>
                                          <p:spTgt spid="1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animEffect transition="in" filter="fade">
                                      <p:cBhvr>
                                        <p:cTn id="13" dur="500"/>
                                        <p:tgtEl>
                                          <p:spTgt spid="1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5" end="5"/>
                                            </p:txEl>
                                          </p:spTgt>
                                        </p:tgtEl>
                                        <p:attrNameLst>
                                          <p:attrName>style.visibility</p:attrName>
                                        </p:attrNameLst>
                                      </p:cBhvr>
                                      <p:to>
                                        <p:strVal val="visible"/>
                                      </p:to>
                                    </p:set>
                                    <p:animEffect transition="in" filter="fade">
                                      <p:cBhvr>
                                        <p:cTn id="18" dur="500"/>
                                        <p:tgtEl>
                                          <p:spTgt spid="18">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代码</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3" name="图片 12"/>
          <p:cNvPicPr/>
          <p:nvPr/>
        </p:nvPicPr>
        <p:blipFill>
          <a:blip r:embed="rId5">
            <a:lum bright="34000" contrast="-8000"/>
          </a:blip>
          <a:srcRect l="20046" t="6270" r="19548" b="5808"/>
          <a:stretch>
            <a:fillRect/>
          </a:stretch>
        </p:blipFill>
        <p:spPr>
          <a:xfrm rot="5400000">
            <a:off x="6790559" y="-3268080"/>
            <a:ext cx="12033995" cy="2241124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3048024" y="2714297"/>
            <a:ext cx="20110149" cy="9941183"/>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for j in range (0,C+1):</a:t>
            </a:r>
          </a:p>
          <a:p>
            <a:pPr algn="l"/>
            <a:r>
              <a:rPr lang="en-US" altLang="zh-CN" sz="4000" dirty="0">
                <a:solidFill>
                  <a:schemeClr val="tx1"/>
                </a:solidFill>
                <a:latin typeface="宋体" panose="02010600030101010101" pitchFamily="2" charset="-122"/>
                <a:ea typeface="宋体" panose="02010600030101010101" pitchFamily="2" charset="-122"/>
              </a:rPr>
              <a:t>            if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a:t>
            </a:r>
          </a:p>
          <a:p>
            <a:pPr algn="l"/>
            <a:r>
              <a:rPr lang="en-US" altLang="zh-CN" sz="4000" dirty="0">
                <a:solidFill>
                  <a:schemeClr val="tx1"/>
                </a:solidFill>
                <a:latin typeface="宋体" panose="02010600030101010101" pitchFamily="2" charset="-122"/>
                <a:ea typeface="宋体" panose="02010600030101010101" pitchFamily="2" charset="-122"/>
              </a:rPr>
              <a:t>            else: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[n][C]   </a:t>
            </a:r>
          </a:p>
          <a:p>
            <a:pPr algn="l"/>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N=3011</a:t>
            </a:r>
          </a:p>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 for j in range(N)] </a:t>
            </a: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或者这样写：</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[[0]*N for j in range(N)]</a:t>
            </a:r>
          </a:p>
          <a:p>
            <a:pPr algn="l"/>
            <a:r>
              <a:rPr lang="en-US" altLang="zh-CN" sz="4000" dirty="0">
                <a:solidFill>
                  <a:schemeClr val="tx1"/>
                </a:solidFill>
                <a:latin typeface="宋体" panose="02010600030101010101" pitchFamily="2" charset="-122"/>
                <a:ea typeface="宋体" panose="02010600030101010101" pitchFamily="2" charset="-122"/>
              </a:rPr>
              <a:t>w = [0]*N</a:t>
            </a:r>
          </a:p>
          <a:p>
            <a:pPr algn="l"/>
            <a:r>
              <a:rPr lang="en-US" altLang="zh-CN" sz="4000" dirty="0">
                <a:solidFill>
                  <a:schemeClr val="tx1"/>
                </a:solidFill>
                <a:latin typeface="宋体" panose="02010600030101010101" pitchFamily="2" charset="-122"/>
                <a:ea typeface="宋体" panose="02010600030101010101" pitchFamily="2" charset="-122"/>
              </a:rPr>
              <a:t>c = [0]*N</a:t>
            </a:r>
          </a:p>
          <a:p>
            <a:pPr algn="l"/>
            <a:r>
              <a:rPr lang="en-US" altLang="zh-CN" sz="4000" dirty="0">
                <a:solidFill>
                  <a:schemeClr val="tx1"/>
                </a:solidFill>
                <a:latin typeface="宋体" panose="02010600030101010101" pitchFamily="2" charset="-122"/>
                <a:ea typeface="宋体" panose="02010600030101010101" pitchFamily="2" charset="-122"/>
              </a:rPr>
              <a:t>n, C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n+1):</a:t>
            </a:r>
          </a:p>
          <a:p>
            <a:pPr algn="l"/>
            <a:r>
              <a:rPr lang="en-US" altLang="zh-CN" sz="4000" dirty="0">
                <a:solidFill>
                  <a:schemeClr val="tx1"/>
                </a:solidFill>
                <a:latin typeface="宋体" panose="02010600030101010101" pitchFamily="2" charset="-122"/>
                <a:ea typeface="宋体" panose="02010600030101010101" pitchFamily="2" charset="-122"/>
              </a:rPr>
              <a:t>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print(solve(n, C))</a:t>
            </a:r>
          </a:p>
        </p:txBody>
      </p:sp>
    </p:spTree>
    <p:custDataLst>
      <p:tags r:id="rId1"/>
    </p:custDataLst>
    <p:extLst>
      <p:ext uri="{BB962C8B-B14F-4D97-AF65-F5344CB8AC3E}">
        <p14:creationId xmlns:p14="http://schemas.microsoft.com/office/powerpoint/2010/main" val="3451616976"/>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空间优化：滚动数组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900535" y="2660950"/>
            <a:ext cx="21469032" cy="1006429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800" dirty="0" smtClean="0">
                <a:latin typeface="Times New Roman" panose="02020603050405020304" pitchFamily="18" charset="0"/>
                <a:cs typeface="Times New Roman" panose="02020603050405020304" pitchFamily="18" charset="0"/>
              </a:rPr>
              <a:t>把</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优化成</a:t>
            </a:r>
            <a:r>
              <a:rPr lang="zh-CN" altLang="zh-CN" sz="4800" dirty="0" smtClean="0">
                <a:latin typeface="Times New Roman" panose="02020603050405020304" pitchFamily="18" charset="0"/>
                <a:cs typeface="Times New Roman" panose="02020603050405020304" pitchFamily="18" charset="0"/>
              </a:rPr>
              <a:t>一</a:t>
            </a:r>
            <a:r>
              <a:rPr lang="zh-CN" altLang="zh-CN" sz="4800" dirty="0">
                <a:latin typeface="Times New Roman" panose="02020603050405020304" pitchFamily="18" charset="0"/>
                <a:cs typeface="Times New Roman" panose="02020603050405020304" pitchFamily="18" charset="0"/>
              </a:rPr>
              <a:t>维的</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zh-CN" altLang="zh-CN" sz="4800" dirty="0">
                <a:latin typeface="Times New Roman" panose="02020603050405020304" pitchFamily="18" charset="0"/>
                <a:cs typeface="Times New Roman" panose="02020603050405020304" pitchFamily="18" charset="0"/>
              </a:rPr>
              <a:t>，以节省空间。</a:t>
            </a: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i</a:t>
            </a:r>
            <a:r>
              <a:rPr lang="en-US" altLang="zh-CN" sz="4800" dirty="0" smtClean="0">
                <a:latin typeface="Times New Roman" panose="02020603050405020304" pitchFamily="18" charset="0"/>
                <a:cs typeface="Times New Roman" panose="02020603050405020304" pitchFamily="18" charset="0"/>
              </a:rPr>
              <a:t>][]</a:t>
            </a:r>
            <a:r>
              <a:rPr lang="zh-CN" altLang="zh-CN" sz="4800" dirty="0" smtClean="0">
                <a:latin typeface="Times New Roman" panose="02020603050405020304" pitchFamily="18" charset="0"/>
                <a:cs typeface="Times New Roman" panose="02020603050405020304" pitchFamily="18" charset="0"/>
              </a:rPr>
              <a:t>是</a:t>
            </a:r>
            <a:r>
              <a:rPr lang="zh-CN" altLang="zh-CN" sz="4800" dirty="0">
                <a:latin typeface="Times New Roman" panose="02020603050405020304" pitchFamily="18" charset="0"/>
                <a:cs typeface="Times New Roman" panose="02020603050405020304" pitchFamily="18" charset="0"/>
              </a:rPr>
              <a:t>从上面</a:t>
            </a:r>
            <a:r>
              <a:rPr lang="zh-CN" altLang="zh-CN" sz="4800" dirty="0" smtClean="0">
                <a:latin typeface="Times New Roman" panose="02020603050405020304" pitchFamily="18" charset="0"/>
                <a:cs typeface="Times New Roman" panose="02020603050405020304" pitchFamily="18" charset="0"/>
              </a:rPr>
              <a:t>一行</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[i-1]</a:t>
            </a:r>
            <a:r>
              <a:rPr lang="zh-CN" altLang="zh-CN" sz="4800" dirty="0" smtClean="0">
                <a:latin typeface="Times New Roman" panose="02020603050405020304" pitchFamily="18" charset="0"/>
                <a:cs typeface="Times New Roman" panose="02020603050405020304" pitchFamily="18" charset="0"/>
              </a:rPr>
              <a:t>算</a:t>
            </a:r>
            <a:r>
              <a:rPr lang="zh-CN" altLang="zh-CN" sz="4800" dirty="0">
                <a:latin typeface="Times New Roman" panose="02020603050405020304" pitchFamily="18" charset="0"/>
                <a:cs typeface="Times New Roman" panose="02020603050405020304" pitchFamily="18" charset="0"/>
              </a:rPr>
              <a:t>出来的</a:t>
            </a:r>
            <a:r>
              <a:rPr lang="zh-CN"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第</a:t>
            </a:r>
            <a:r>
              <a:rPr lang="en-US" altLang="zh-CN" sz="4800" dirty="0" err="1" smtClean="0">
                <a:latin typeface="Times New Roman" panose="02020603050405020304" pitchFamily="18" charset="0"/>
                <a:cs typeface="Times New Roman" panose="02020603050405020304" pitchFamily="18" charset="0"/>
              </a:rPr>
              <a:t>i</a:t>
            </a:r>
            <a:r>
              <a:rPr lang="zh-CN" altLang="en-US" sz="4800" dirty="0" smtClean="0">
                <a:latin typeface="Times New Roman" panose="02020603050405020304" pitchFamily="18" charset="0"/>
                <a:cs typeface="Times New Roman" panose="02020603050405020304" pitchFamily="18" charset="0"/>
              </a:rPr>
              <a:t>行只跟第</a:t>
            </a:r>
            <a:r>
              <a:rPr lang="en-US" altLang="zh-CN" sz="4800" dirty="0" smtClean="0">
                <a:latin typeface="Times New Roman" panose="02020603050405020304" pitchFamily="18" charset="0"/>
                <a:cs typeface="Times New Roman" panose="02020603050405020304" pitchFamily="18" charset="0"/>
              </a:rPr>
              <a:t>i-1</a:t>
            </a:r>
            <a:r>
              <a:rPr lang="zh-CN" altLang="en-US" sz="4800" dirty="0" smtClean="0">
                <a:latin typeface="Times New Roman" panose="02020603050405020304" pitchFamily="18" charset="0"/>
                <a:cs typeface="Times New Roman" panose="02020603050405020304" pitchFamily="18" charset="0"/>
              </a:rPr>
              <a:t>行</a:t>
            </a:r>
            <a:r>
              <a:rPr lang="zh-CN" altLang="zh-CN" sz="4800" dirty="0" smtClean="0">
                <a:latin typeface="Times New Roman" panose="02020603050405020304" pitchFamily="18" charset="0"/>
                <a:cs typeface="Times New Roman" panose="02020603050405020304" pitchFamily="18" charset="0"/>
              </a:rPr>
              <a:t>有关系</a:t>
            </a:r>
            <a:r>
              <a:rPr lang="zh-CN" altLang="zh-CN" sz="4800" dirty="0">
                <a:latin typeface="Times New Roman" panose="02020603050405020304" pitchFamily="18" charset="0"/>
                <a:cs typeface="Times New Roman" panose="02020603050405020304" pitchFamily="18" charset="0"/>
              </a:rPr>
              <a:t>，跟更前面的行没有</a:t>
            </a:r>
            <a:r>
              <a:rPr lang="zh-CN" altLang="zh-CN" sz="4800" dirty="0" smtClean="0">
                <a:latin typeface="Times New Roman" panose="02020603050405020304" pitchFamily="18" charset="0"/>
                <a:cs typeface="Times New Roman" panose="02020603050405020304" pitchFamily="18" charset="0"/>
              </a:rPr>
              <a:t>关系</a:t>
            </a:r>
            <a:r>
              <a:rPr lang="zh-CN" altLang="en-US" sz="4800" dirty="0" smtClean="0">
                <a:latin typeface="Times New Roman" panose="02020603050405020304" pitchFamily="18" charset="0"/>
                <a:cs typeface="Times New Roman" panose="02020603050405020304" pitchFamily="18" charset="0"/>
              </a:rPr>
              <a:t>：</a:t>
            </a: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en-US" altLang="zh-CN" sz="4800" dirty="0" smtClean="0">
                <a:latin typeface="Times New Roman" panose="02020603050405020304" pitchFamily="18" charset="0"/>
                <a:cs typeface="Times New Roman" panose="02020603050405020304" pitchFamily="18" charset="0"/>
              </a:rPr>
              <a:t>	  </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][j] = max(</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 c[</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w[</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a:t>
            </a:r>
            <a:endParaRPr lang="zh-CN" altLang="en-US" sz="4800" dirty="0">
              <a:latin typeface="Times New Roman" panose="02020603050405020304" pitchFamily="18" charset="0"/>
              <a:cs typeface="Times New Roman" panose="02020603050405020304" pitchFamily="18" charset="0"/>
            </a:endParaRPr>
          </a:p>
          <a:p>
            <a:pPr>
              <a:lnSpc>
                <a:spcPct val="150000"/>
              </a:lnSpc>
            </a:pP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优化：只需要两行</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[0][]</a:t>
            </a:r>
            <a:r>
              <a:rPr lang="zh-CN" altLang="en-US"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[1][]</a:t>
            </a:r>
            <a:r>
              <a:rPr lang="zh-CN" altLang="en-US" sz="4800" dirty="0" smtClean="0">
                <a:latin typeface="Times New Roman" panose="02020603050405020304" pitchFamily="18" charset="0"/>
                <a:cs typeface="Times New Roman" panose="02020603050405020304" pitchFamily="18" charset="0"/>
              </a:rPr>
              <a:t>，</a:t>
            </a:r>
            <a:r>
              <a:rPr lang="zh-CN" altLang="zh-CN" sz="4800" dirty="0" smtClean="0">
                <a:latin typeface="Times New Roman" panose="02020603050405020304" pitchFamily="18" charset="0"/>
                <a:cs typeface="Times New Roman" panose="02020603050405020304" pitchFamily="18" charset="0"/>
              </a:rPr>
              <a:t>用</a:t>
            </a:r>
            <a:r>
              <a:rPr lang="zh-CN" altLang="zh-CN" sz="4800" dirty="0">
                <a:latin typeface="Times New Roman" panose="02020603050405020304" pitchFamily="18" charset="0"/>
                <a:cs typeface="Times New Roman" panose="02020603050405020304" pitchFamily="18" charset="0"/>
              </a:rPr>
              <a:t>新的一行覆盖原来的</a:t>
            </a:r>
            <a:r>
              <a:rPr lang="zh-CN" altLang="zh-CN" sz="4800" dirty="0" smtClean="0">
                <a:latin typeface="Times New Roman" panose="02020603050405020304" pitchFamily="18" charset="0"/>
                <a:cs typeface="Times New Roman" panose="02020603050405020304" pitchFamily="18" charset="0"/>
              </a:rPr>
              <a:t>一行</a:t>
            </a:r>
            <a:r>
              <a:rPr lang="zh-CN" altLang="en-US" sz="4800" dirty="0" smtClean="0">
                <a:latin typeface="Times New Roman" panose="02020603050405020304" pitchFamily="18" charset="0"/>
                <a:cs typeface="Times New Roman" panose="02020603050405020304" pitchFamily="18" charset="0"/>
              </a:rPr>
              <a:t>，交替滚动。</a:t>
            </a:r>
            <a:endParaRPr lang="en-US" altLang="zh-CN" sz="4800" dirty="0" smtClean="0">
              <a:latin typeface="Times New Roman" panose="02020603050405020304" pitchFamily="18" charset="0"/>
              <a:cs typeface="Times New Roman" panose="02020603050405020304" pitchFamily="18" charset="0"/>
            </a:endParaRPr>
          </a:p>
          <a:p>
            <a:pPr>
              <a:lnSpc>
                <a:spcPct val="150000"/>
              </a:lnSpc>
            </a:pPr>
            <a:endParaRPr lang="en-US" altLang="zh-CN" sz="4800" dirty="0" smtClean="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经过优化</a:t>
            </a:r>
            <a:r>
              <a:rPr lang="zh-CN" altLang="en-US" sz="4800" dirty="0">
                <a:latin typeface="Times New Roman" panose="02020603050405020304" pitchFamily="18" charset="0"/>
                <a:cs typeface="Times New Roman" panose="02020603050405020304" pitchFamily="18" charset="0"/>
              </a:rPr>
              <a:t>，空间复杂度从</a:t>
            </a:r>
            <a:r>
              <a:rPr lang="en-US" altLang="zh-CN" sz="4800" dirty="0">
                <a:latin typeface="Times New Roman" panose="02020603050405020304" pitchFamily="18" charset="0"/>
                <a:cs typeface="Times New Roman" panose="02020603050405020304" pitchFamily="18" charset="0"/>
              </a:rPr>
              <a:t>O(N×C)</a:t>
            </a:r>
            <a:r>
              <a:rPr lang="zh-CN" altLang="en-US" sz="4800" dirty="0">
                <a:latin typeface="Times New Roman" panose="02020603050405020304" pitchFamily="18" charset="0"/>
                <a:cs typeface="Times New Roman" panose="02020603050405020304" pitchFamily="18" charset="0"/>
              </a:rPr>
              <a:t>减少为</a:t>
            </a:r>
            <a:r>
              <a:rPr lang="en-US" altLang="zh-CN" sz="4800" dirty="0">
                <a:latin typeface="Times New Roman" panose="02020603050405020304" pitchFamily="18" charset="0"/>
                <a:cs typeface="Times New Roman" panose="02020603050405020304" pitchFamily="18" charset="0"/>
              </a:rPr>
              <a:t>O(C)</a:t>
            </a:r>
            <a:r>
              <a:rPr lang="zh-CN" altLang="en-US" sz="4800" dirty="0">
                <a:latin typeface="Times New Roman" panose="02020603050405020304" pitchFamily="18" charset="0"/>
                <a:cs typeface="Times New Roman" panose="02020603050405020304" pitchFamily="18" charset="0"/>
              </a:rPr>
              <a:t>。</a:t>
            </a:r>
            <a:endParaRPr lang="zh-CN" altLang="zh-CN" sz="4800" dirty="0">
              <a:latin typeface="Times New Roman" panose="02020603050405020304" pitchFamily="18" charset="0"/>
              <a:cs typeface="Times New Roman" panose="02020603050405020304" pitchFamily="18" charset="0"/>
            </a:endParaRPr>
          </a:p>
          <a:p>
            <a:pPr>
              <a:lnSpc>
                <a:spcPct val="150000"/>
              </a:lnSpc>
            </a:pPr>
            <a:endParaRPr lang="zh-CN" altLang="en-US" sz="4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365091546"/>
      </p:ext>
    </p:extLst>
  </p:cSld>
  <p:clrMapOvr>
    <a:masterClrMapping/>
  </p:clrMapOvr>
  <p:transition spd="slow" advClick="0" advTm="1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）交替滚动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900535" y="3829050"/>
            <a:ext cx="21469032" cy="230832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800" dirty="0" smtClean="0">
                <a:latin typeface="Times New Roman" panose="02020603050405020304" pitchFamily="18" charset="0"/>
                <a:cs typeface="Times New Roman" panose="02020603050405020304" pitchFamily="18" charset="0"/>
              </a:rPr>
              <a:t>定义</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[2</a:t>
            </a:r>
            <a:r>
              <a:rPr lang="en-US" altLang="zh-CN" sz="4800" dirty="0">
                <a:latin typeface="Times New Roman" panose="02020603050405020304" pitchFamily="18" charset="0"/>
                <a:cs typeface="Times New Roman" panose="02020603050405020304" pitchFamily="18" charset="0"/>
              </a:rPr>
              <a:t>][j</a:t>
            </a:r>
            <a:r>
              <a:rPr lang="en-US"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：用</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[0][]</a:t>
            </a:r>
            <a:r>
              <a:rPr lang="zh-CN" altLang="en-US" sz="4800" dirty="0">
                <a:latin typeface="Times New Roman" panose="02020603050405020304" pitchFamily="18" charset="0"/>
                <a:cs typeface="Times New Roman" panose="02020603050405020304" pitchFamily="18" charset="0"/>
              </a:rPr>
              <a:t>和</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[1][]</a:t>
            </a:r>
            <a:r>
              <a:rPr lang="zh-CN" altLang="en-US" sz="4800" dirty="0">
                <a:latin typeface="Times New Roman" panose="02020603050405020304" pitchFamily="18" charset="0"/>
                <a:cs typeface="Times New Roman" panose="02020603050405020304" pitchFamily="18" charset="0"/>
              </a:rPr>
              <a:t>交替滚动</a:t>
            </a:r>
            <a:r>
              <a:rPr lang="zh-CN" altLang="en-US" sz="4800" dirty="0" smtClean="0">
                <a:latin typeface="Times New Roman" panose="02020603050405020304" pitchFamily="18" charset="0"/>
                <a:cs typeface="Times New Roman" panose="02020603050405020304" pitchFamily="18" charset="0"/>
              </a:rPr>
              <a:t>。</a:t>
            </a:r>
            <a:endParaRPr lang="en-US" altLang="zh-CN" sz="4800" dirty="0" smtClean="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优点：逻辑</a:t>
            </a:r>
            <a:r>
              <a:rPr lang="zh-CN" altLang="en-US" sz="4800" dirty="0">
                <a:latin typeface="Times New Roman" panose="02020603050405020304" pitchFamily="18" charset="0"/>
                <a:cs typeface="Times New Roman" panose="02020603050405020304" pitchFamily="18" charset="0"/>
              </a:rPr>
              <a:t>清晰、编码不易出错，建议初学者采用这个方法</a:t>
            </a:r>
            <a:r>
              <a:rPr lang="zh-CN" altLang="en-US" sz="4800" dirty="0" smtClean="0">
                <a:latin typeface="Times New Roman" panose="02020603050405020304" pitchFamily="18" charset="0"/>
                <a:cs typeface="Times New Roman" panose="02020603050405020304" pitchFamily="18" charset="0"/>
              </a:rPr>
              <a:t>。</a:t>
            </a:r>
            <a:endParaRPr lang="zh-CN" altLang="en-US" sz="4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29986484"/>
      </p:ext>
    </p:extLst>
  </p:cSld>
  <p:clrMapOvr>
    <a:masterClrMapping/>
  </p:clrMapOvr>
  <p:transition spd="slow" advClick="0" advTm="1000">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860640" y="94247"/>
            <a:ext cx="26164960" cy="230832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en-US" altLang="zh-CN" sz="4800" dirty="0" smtClean="0">
                <a:latin typeface="Times New Roman" panose="02020603050405020304" pitchFamily="18" charset="0"/>
                <a:cs typeface="Times New Roman" panose="02020603050405020304" pitchFamily="18" charset="0"/>
              </a:rPr>
              <a:t>now</a:t>
            </a:r>
            <a:r>
              <a:rPr lang="zh-CN" altLang="en-US" sz="4800" dirty="0">
                <a:latin typeface="Times New Roman" panose="02020603050405020304" pitchFamily="18" charset="0"/>
                <a:cs typeface="Times New Roman" panose="02020603050405020304" pitchFamily="18" charset="0"/>
              </a:rPr>
              <a:t>始终指向正在计算的最新的一行，</a:t>
            </a:r>
            <a:r>
              <a:rPr lang="en-US" altLang="zh-CN" sz="4800" dirty="0">
                <a:latin typeface="Times New Roman" panose="02020603050405020304" pitchFamily="18" charset="0"/>
                <a:cs typeface="Times New Roman" panose="02020603050405020304" pitchFamily="18" charset="0"/>
              </a:rPr>
              <a:t>old</a:t>
            </a:r>
            <a:r>
              <a:rPr lang="zh-CN" altLang="en-US" sz="4800" dirty="0">
                <a:latin typeface="Times New Roman" panose="02020603050405020304" pitchFamily="18" charset="0"/>
                <a:cs typeface="Times New Roman" panose="02020603050405020304" pitchFamily="18" charset="0"/>
              </a:rPr>
              <a:t>指向已计算过的旧的一行</a:t>
            </a:r>
            <a:r>
              <a:rPr lang="zh-CN" altLang="en-US" sz="4800" dirty="0" smtClean="0">
                <a:latin typeface="Times New Roman" panose="02020603050405020304" pitchFamily="18" charset="0"/>
                <a:cs typeface="Times New Roman" panose="02020603050405020304" pitchFamily="18" charset="0"/>
              </a:rPr>
              <a:t>。</a:t>
            </a:r>
            <a:endParaRPr lang="en-US" altLang="zh-CN" sz="4800" dirty="0" smtClean="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对照</a:t>
            </a:r>
            <a:r>
              <a:rPr lang="zh-CN" altLang="en-US" sz="4800" dirty="0">
                <a:latin typeface="Times New Roman" panose="02020603050405020304" pitchFamily="18" charset="0"/>
                <a:cs typeface="Times New Roman" panose="02020603050405020304" pitchFamily="18" charset="0"/>
              </a:rPr>
              <a:t>原递推代码，</a:t>
            </a:r>
            <a:r>
              <a:rPr lang="en-US" altLang="zh-CN" sz="4800" dirty="0">
                <a:solidFill>
                  <a:srgbClr val="FF0000"/>
                </a:solidFill>
                <a:latin typeface="Times New Roman" panose="02020603050405020304" pitchFamily="18" charset="0"/>
                <a:cs typeface="Times New Roman" panose="02020603050405020304" pitchFamily="18" charset="0"/>
              </a:rPr>
              <a:t>now</a:t>
            </a:r>
            <a:r>
              <a:rPr lang="zh-CN" altLang="en-US" sz="4800" dirty="0">
                <a:solidFill>
                  <a:srgbClr val="FF0000"/>
                </a:solidFill>
                <a:latin typeface="Times New Roman" panose="02020603050405020304" pitchFamily="18" charset="0"/>
                <a:cs typeface="Times New Roman" panose="02020603050405020304" pitchFamily="18" charset="0"/>
              </a:rPr>
              <a:t>相当于</a:t>
            </a:r>
            <a:r>
              <a:rPr lang="en-US" altLang="zh-CN" sz="4800" dirty="0" err="1">
                <a:solidFill>
                  <a:srgbClr val="FF0000"/>
                </a:solidFill>
                <a:latin typeface="Times New Roman" panose="02020603050405020304" pitchFamily="18" charset="0"/>
                <a:cs typeface="Times New Roman" panose="02020603050405020304" pitchFamily="18" charset="0"/>
              </a:rPr>
              <a:t>i</a:t>
            </a:r>
            <a:r>
              <a:rPr lang="zh-CN" altLang="en-US" sz="4800" dirty="0">
                <a:solidFill>
                  <a:srgbClr val="FF0000"/>
                </a:solidFill>
                <a:latin typeface="Times New Roman" panose="02020603050405020304" pitchFamily="18" charset="0"/>
                <a:cs typeface="Times New Roman" panose="02020603050405020304" pitchFamily="18" charset="0"/>
              </a:rPr>
              <a:t>，</a:t>
            </a:r>
            <a:r>
              <a:rPr lang="en-US" altLang="zh-CN" sz="4800" dirty="0">
                <a:solidFill>
                  <a:srgbClr val="FF0000"/>
                </a:solidFill>
                <a:latin typeface="Times New Roman" panose="02020603050405020304" pitchFamily="18" charset="0"/>
                <a:cs typeface="Times New Roman" panose="02020603050405020304" pitchFamily="18" charset="0"/>
              </a:rPr>
              <a:t>old</a:t>
            </a:r>
            <a:r>
              <a:rPr lang="zh-CN" altLang="en-US" sz="4800" dirty="0">
                <a:solidFill>
                  <a:srgbClr val="FF0000"/>
                </a:solidFill>
                <a:latin typeface="Times New Roman" panose="02020603050405020304" pitchFamily="18" charset="0"/>
                <a:cs typeface="Times New Roman" panose="02020603050405020304" pitchFamily="18" charset="0"/>
              </a:rPr>
              <a:t>相当于</a:t>
            </a:r>
            <a:r>
              <a:rPr lang="en-US" altLang="zh-CN" sz="4800" dirty="0" err="1">
                <a:solidFill>
                  <a:srgbClr val="FF0000"/>
                </a:solidFill>
                <a:latin typeface="Times New Roman" panose="02020603050405020304" pitchFamily="18" charset="0"/>
                <a:cs typeface="Times New Roman" panose="02020603050405020304" pitchFamily="18" charset="0"/>
              </a:rPr>
              <a:t>i</a:t>
            </a:r>
            <a:r>
              <a:rPr lang="en-US" altLang="zh-CN" sz="4800" dirty="0">
                <a:solidFill>
                  <a:srgbClr val="FF0000"/>
                </a:solidFill>
                <a:latin typeface="Times New Roman" panose="02020603050405020304" pitchFamily="18" charset="0"/>
                <a:cs typeface="Times New Roman" panose="02020603050405020304" pitchFamily="18" charset="0"/>
              </a:rPr>
              <a:t> - 1</a:t>
            </a:r>
            <a:r>
              <a:rPr lang="zh-CN" altLang="en-US" sz="4800" dirty="0">
                <a:latin typeface="Times New Roman" panose="02020603050405020304" pitchFamily="18" charset="0"/>
                <a:cs typeface="Times New Roman" panose="02020603050405020304" pitchFamily="18" charset="0"/>
              </a:rPr>
              <a:t>。</a:t>
            </a:r>
          </a:p>
        </p:txBody>
      </p:sp>
      <p:pic>
        <p:nvPicPr>
          <p:cNvPr id="13" name="图片 12"/>
          <p:cNvPicPr/>
          <p:nvPr/>
        </p:nvPicPr>
        <p:blipFill>
          <a:blip r:embed="rId5">
            <a:lum bright="34000" contrast="-8000"/>
          </a:blip>
          <a:srcRect l="20046" t="6270" r="19548" b="5808"/>
          <a:stretch>
            <a:fillRect/>
          </a:stretch>
        </p:blipFill>
        <p:spPr>
          <a:xfrm rot="5400000">
            <a:off x="7109515" y="-2857461"/>
            <a:ext cx="11643629" cy="22163693"/>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3362639" y="3080166"/>
            <a:ext cx="21021361" cy="10556736"/>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now = 0</a:t>
            </a:r>
          </a:p>
          <a:p>
            <a:pPr algn="l"/>
            <a:r>
              <a:rPr lang="en-US" altLang="zh-CN" sz="4000" dirty="0">
                <a:solidFill>
                  <a:schemeClr val="tx1"/>
                </a:solidFill>
                <a:latin typeface="宋体" panose="02010600030101010101" pitchFamily="2" charset="-122"/>
                <a:ea typeface="宋体" panose="02010600030101010101" pitchFamily="2" charset="-122"/>
              </a:rPr>
              <a:t>    old </a:t>
            </a:r>
            <a:r>
              <a:rPr lang="en-US" altLang="zh-CN" sz="4000" dirty="0" smtClean="0">
                <a:solidFill>
                  <a:schemeClr val="tx1"/>
                </a:solidFill>
                <a:latin typeface="宋体" panose="02010600030101010101" pitchFamily="2" charset="-122"/>
                <a:ea typeface="宋体" panose="02010600030101010101" pitchFamily="2" charset="-122"/>
              </a:rPr>
              <a:t>= 1</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old,now</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a:solidFill>
                  <a:schemeClr val="tx1"/>
                </a:solidFill>
                <a:latin typeface="宋体" panose="02010600030101010101" pitchFamily="2" charset="-122"/>
                <a:ea typeface="宋体" panose="02010600030101010101" pitchFamily="2" charset="-122"/>
              </a:rPr>
              <a:t>now,old</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交换</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j in range (</a:t>
            </a:r>
            <a:r>
              <a:rPr lang="en-US" altLang="zh-CN" sz="4000" dirty="0" smtClean="0">
                <a:solidFill>
                  <a:schemeClr val="tx1"/>
                </a:solidFill>
                <a:latin typeface="宋体" panose="02010600030101010101" pitchFamily="2" charset="-122"/>
                <a:ea typeface="宋体" panose="02010600030101010101" pitchFamily="2" charset="-122"/>
              </a:rPr>
              <a:t>0,C+1):</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&gt; 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[now][j]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[old][j]</a:t>
            </a:r>
          </a:p>
          <a:p>
            <a:pPr algn="l"/>
            <a:r>
              <a:rPr lang="en-US" altLang="zh-CN" sz="4000" dirty="0">
                <a:solidFill>
                  <a:schemeClr val="tx1"/>
                </a:solidFill>
                <a:latin typeface="宋体" panose="02010600030101010101" pitchFamily="2" charset="-122"/>
                <a:ea typeface="宋体" panose="02010600030101010101" pitchFamily="2" charset="-122"/>
              </a:rPr>
              <a:t>            else: </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[now][j]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[old][j],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[old][j-c[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[now][C]   </a:t>
            </a:r>
          </a:p>
          <a:p>
            <a:pPr algn="l"/>
            <a:r>
              <a:rPr lang="en-US" altLang="zh-CN" sz="4000" dirty="0">
                <a:solidFill>
                  <a:schemeClr val="tx1"/>
                </a:solidFill>
                <a:latin typeface="宋体" panose="02010600030101010101" pitchFamily="2" charset="-122"/>
                <a:ea typeface="宋体" panose="02010600030101010101" pitchFamily="2" charset="-122"/>
              </a:rPr>
              <a:t>N = 3011</a:t>
            </a:r>
          </a:p>
          <a:p>
            <a:pPr algn="l"/>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 = [[0 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range(N)] for j in range(2)] </a:t>
            </a:r>
            <a:r>
              <a:rPr lang="en-US" altLang="zh-CN" sz="4000" dirty="0" smtClean="0">
                <a:solidFill>
                  <a:srgbClr val="FF0000"/>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注意先后</a:t>
            </a:r>
          </a:p>
          <a:p>
            <a:pPr algn="l"/>
            <a:r>
              <a:rPr lang="en-US" altLang="zh-CN" sz="4000" dirty="0">
                <a:solidFill>
                  <a:schemeClr val="tx1"/>
                </a:solidFill>
                <a:latin typeface="宋体" panose="02010600030101010101" pitchFamily="2" charset="-122"/>
                <a:ea typeface="宋体" panose="02010600030101010101" pitchFamily="2" charset="-122"/>
              </a:rPr>
              <a:t>w = [0]*N</a:t>
            </a:r>
          </a:p>
          <a:p>
            <a:pPr algn="l"/>
            <a:r>
              <a:rPr lang="en-US" altLang="zh-CN" sz="4000" dirty="0">
                <a:solidFill>
                  <a:schemeClr val="tx1"/>
                </a:solidFill>
                <a:latin typeface="宋体" panose="02010600030101010101" pitchFamily="2" charset="-122"/>
                <a:ea typeface="宋体" panose="02010600030101010101" pitchFamily="2" charset="-122"/>
              </a:rPr>
              <a:t>c = [0]*N</a:t>
            </a:r>
          </a:p>
          <a:p>
            <a:pPr algn="l"/>
            <a:r>
              <a:rPr lang="en-US" altLang="zh-CN" sz="4000" dirty="0">
                <a:solidFill>
                  <a:schemeClr val="tx1"/>
                </a:solidFill>
                <a:latin typeface="宋体" panose="02010600030101010101" pitchFamily="2" charset="-122"/>
                <a:ea typeface="宋体" panose="02010600030101010101" pitchFamily="2" charset="-122"/>
              </a:rPr>
              <a:t>n, C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n+1):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print(solve(n, C))</a:t>
            </a:r>
          </a:p>
        </p:txBody>
      </p:sp>
    </p:spTree>
    <p:custDataLst>
      <p:tags r:id="rId1"/>
    </p:custDataLst>
    <p:extLst>
      <p:ext uri="{BB962C8B-B14F-4D97-AF65-F5344CB8AC3E}">
        <p14:creationId xmlns:p14="http://schemas.microsoft.com/office/powerpoint/2010/main" val="4291568638"/>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2"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3" name="图片 12"/>
          <p:cNvPicPr/>
          <p:nvPr/>
        </p:nvPicPr>
        <p:blipFill>
          <a:blip r:embed="rId5">
            <a:lum bright="34000" contrast="-8000"/>
          </a:blip>
          <a:srcRect l="20046" t="6270" r="19548" b="5808"/>
          <a:stretch>
            <a:fillRect/>
          </a:stretch>
        </p:blipFill>
        <p:spPr>
          <a:xfrm rot="5400000">
            <a:off x="8704000" y="-6674705"/>
            <a:ext cx="4798303" cy="21911509"/>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631638" y="7514134"/>
            <a:ext cx="24352561"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now = </a:t>
            </a:r>
            <a:r>
              <a:rPr lang="en-US" altLang="zh-CN" sz="4000" dirty="0" smtClean="0">
                <a:solidFill>
                  <a:schemeClr val="tx1"/>
                </a:solidFill>
                <a:latin typeface="宋体" panose="02010600030101010101" pitchFamily="2" charset="-122"/>
                <a:ea typeface="宋体" panose="02010600030101010101" pitchFamily="2" charset="-122"/>
              </a:rPr>
              <a:t>0;   </a:t>
            </a:r>
            <a:r>
              <a:rPr lang="en-US" altLang="zh-CN" sz="4000" dirty="0">
                <a:solidFill>
                  <a:schemeClr val="tx1"/>
                </a:solidFill>
                <a:latin typeface="宋体" panose="02010600030101010101" pitchFamily="2" charset="-122"/>
                <a:ea typeface="宋体" panose="02010600030101010101" pitchFamily="2" charset="-122"/>
              </a:rPr>
              <a:t>old </a:t>
            </a:r>
            <a:r>
              <a:rPr lang="en-US" altLang="zh-CN" sz="4000" dirty="0" smtClean="0">
                <a:solidFill>
                  <a:schemeClr val="tx1"/>
                </a:solidFill>
                <a:latin typeface="宋体" panose="02010600030101010101" pitchFamily="2" charset="-122"/>
                <a:ea typeface="宋体" panose="02010600030101010101" pitchFamily="2" charset="-122"/>
              </a:rPr>
              <a:t>= 1</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old,now</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a:solidFill>
                  <a:schemeClr val="tx1"/>
                </a:solidFill>
                <a:latin typeface="宋体" panose="02010600030101010101" pitchFamily="2" charset="-122"/>
                <a:ea typeface="宋体" panose="02010600030101010101" pitchFamily="2" charset="-122"/>
              </a:rPr>
              <a:t>now,old</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交换</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j in range (</a:t>
            </a:r>
            <a:r>
              <a:rPr lang="en-US" altLang="zh-CN" sz="4000" dirty="0" smtClean="0">
                <a:solidFill>
                  <a:schemeClr val="tx1"/>
                </a:solidFill>
                <a:latin typeface="宋体" panose="02010600030101010101" pitchFamily="2" charset="-122"/>
                <a:ea typeface="宋体" panose="02010600030101010101" pitchFamily="2" charset="-122"/>
              </a:rPr>
              <a:t>0,C+1):</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&gt; j: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[now][j] =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[old][j]</a:t>
            </a:r>
          </a:p>
          <a:p>
            <a:pPr algn="l"/>
            <a:r>
              <a:rPr lang="en-US" altLang="zh-CN" sz="4000" dirty="0">
                <a:solidFill>
                  <a:schemeClr val="tx1"/>
                </a:solidFill>
                <a:latin typeface="宋体" panose="02010600030101010101" pitchFamily="2" charset="-122"/>
                <a:ea typeface="宋体" panose="02010600030101010101" pitchFamily="2" charset="-122"/>
              </a:rPr>
              <a:t>            else: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[now][j]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[old][j],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[old][j-c[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[now][C</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pic>
        <p:nvPicPr>
          <p:cNvPr id="17" name="图片 16"/>
          <p:cNvPicPr/>
          <p:nvPr/>
        </p:nvPicPr>
        <p:blipFill>
          <a:blip r:embed="rId5">
            <a:lum bright="34000" contrast="-8000"/>
          </a:blip>
          <a:srcRect l="20046" t="6270" r="19548" b="5808"/>
          <a:stretch>
            <a:fillRect/>
          </a:stretch>
        </p:blipFill>
        <p:spPr>
          <a:xfrm rot="5400000">
            <a:off x="8416275" y="-705509"/>
            <a:ext cx="6197597" cy="21724656"/>
          </a:xfrm>
          <a:prstGeom prst="rect">
            <a:avLst/>
          </a:prstGeom>
          <a:noFill/>
          <a:ln w="9525">
            <a:noFill/>
          </a:ln>
        </p:spPr>
      </p:pic>
      <p:sp>
        <p:nvSpPr>
          <p:cNvPr id="18" name="文本框 17" descr="7b0a202020202262756c6c6574223a20227b5c2263617465676f727949645c223a31303030352c5c2274656d706c61746549645c223a32303233313332387d220a7d0a"/>
          <p:cNvSpPr txBox="1"/>
          <p:nvPr/>
        </p:nvSpPr>
        <p:spPr>
          <a:xfrm>
            <a:off x="1239918" y="2068832"/>
            <a:ext cx="21137482" cy="415498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a:t>
            </a:r>
            <a:r>
              <a:rPr lang="en-US" altLang="zh-CN" sz="4400" dirty="0" err="1">
                <a:solidFill>
                  <a:schemeClr val="tx1"/>
                </a:solidFill>
                <a:latin typeface="宋体" panose="02010600030101010101" pitchFamily="2" charset="-122"/>
                <a:ea typeface="宋体" panose="02010600030101010101" pitchFamily="2" charset="-122"/>
              </a:rPr>
              <a:t>n,C</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a:t>
            </a:r>
          </a:p>
          <a:p>
            <a:pPr algn="l"/>
            <a:r>
              <a:rPr lang="en-US" altLang="zh-CN" sz="4400" dirty="0">
                <a:solidFill>
                  <a:schemeClr val="tx1"/>
                </a:solidFill>
                <a:latin typeface="宋体" panose="02010600030101010101" pitchFamily="2" charset="-122"/>
                <a:ea typeface="宋体" panose="02010600030101010101" pitchFamily="2" charset="-122"/>
              </a:rPr>
              <a:t>        for j in range (0,C+1):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 c[</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]&gt;j: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][j] =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[i-1][j]</a:t>
            </a:r>
          </a:p>
          <a:p>
            <a:pPr algn="l"/>
            <a:r>
              <a:rPr lang="en-US" altLang="zh-CN" sz="4400" dirty="0">
                <a:solidFill>
                  <a:schemeClr val="tx1"/>
                </a:solidFill>
                <a:latin typeface="宋体" panose="02010600030101010101" pitchFamily="2" charset="-122"/>
                <a:ea typeface="宋体" panose="02010600030101010101" pitchFamily="2" charset="-122"/>
              </a:rPr>
              <a:t>            else: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max(</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[i-1][j-c[</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]]+w[</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return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[n][C]   </a:t>
            </a:r>
          </a:p>
        </p:txBody>
      </p:sp>
      <p:sp>
        <p:nvSpPr>
          <p:cNvPr id="19" name="Text Box 305"/>
          <p:cNvSpPr txBox="1"/>
          <p:nvPr/>
        </p:nvSpPr>
        <p:spPr>
          <a:xfrm>
            <a:off x="1967449" y="311299"/>
            <a:ext cx="21469032" cy="92333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5400" dirty="0" err="1" smtClean="0">
                <a:solidFill>
                  <a:srgbClr val="FF0000"/>
                </a:solidFill>
                <a:latin typeface="Times New Roman" panose="02020603050405020304" pitchFamily="18" charset="0"/>
                <a:cs typeface="Times New Roman" panose="02020603050405020304" pitchFamily="18" charset="0"/>
              </a:rPr>
              <a:t>dp</a:t>
            </a:r>
            <a:r>
              <a:rPr lang="en-US" altLang="zh-CN" sz="5400" dirty="0" smtClean="0">
                <a:solidFill>
                  <a:srgbClr val="FF0000"/>
                </a:solidFill>
                <a:latin typeface="Times New Roman" panose="02020603050405020304" pitchFamily="18" charset="0"/>
                <a:cs typeface="Times New Roman" panose="02020603050405020304" pitchFamily="18" charset="0"/>
              </a:rPr>
              <a:t>[</a:t>
            </a:r>
            <a:r>
              <a:rPr lang="en-US" altLang="zh-CN" sz="5400" dirty="0" err="1" smtClean="0">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][j] = max(</a:t>
            </a:r>
            <a:r>
              <a:rPr lang="en-US" altLang="zh-CN" sz="5400" dirty="0" err="1">
                <a:solidFill>
                  <a:srgbClr val="FF0000"/>
                </a:solidFill>
                <a:latin typeface="Times New Roman" panose="02020603050405020304" pitchFamily="18" charset="0"/>
                <a:cs typeface="Times New Roman" panose="02020603050405020304" pitchFamily="18" charset="0"/>
              </a:rPr>
              <a:t>dp</a:t>
            </a:r>
            <a:r>
              <a:rPr lang="en-US" altLang="zh-CN" sz="5400" dirty="0">
                <a:solidFill>
                  <a:srgbClr val="FF0000"/>
                </a:solidFill>
                <a:latin typeface="Times New Roman" panose="02020603050405020304" pitchFamily="18" charset="0"/>
                <a:cs typeface="Times New Roman" panose="02020603050405020304" pitchFamily="18" charset="0"/>
              </a:rPr>
              <a:t>[</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- 1][j], </a:t>
            </a:r>
            <a:r>
              <a:rPr lang="en-US" altLang="zh-CN" sz="5400" dirty="0" err="1">
                <a:solidFill>
                  <a:srgbClr val="FF0000"/>
                </a:solidFill>
                <a:latin typeface="Times New Roman" panose="02020603050405020304" pitchFamily="18" charset="0"/>
                <a:cs typeface="Times New Roman" panose="02020603050405020304" pitchFamily="18" charset="0"/>
              </a:rPr>
              <a:t>dp</a:t>
            </a:r>
            <a:r>
              <a:rPr lang="en-US" altLang="zh-CN" sz="5400" dirty="0">
                <a:solidFill>
                  <a:srgbClr val="FF0000"/>
                </a:solidFill>
                <a:latin typeface="Times New Roman" panose="02020603050405020304" pitchFamily="18" charset="0"/>
                <a:cs typeface="Times New Roman" panose="02020603050405020304" pitchFamily="18" charset="0"/>
              </a:rPr>
              <a:t>[</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- 1][j - c[</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w[</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a:t>
            </a:r>
            <a:endParaRPr lang="zh-CN" altLang="en-US" sz="5400"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70277348"/>
      </p:ext>
    </p:extLst>
  </p:cSld>
  <p:clrMapOvr>
    <a:masterClrMapping/>
  </p:clrMapOvr>
  <p:transition spd="slow" advClick="0" advTm="1000">
    <p:push dir="u"/>
  </p:transition>
  <p:timing>
    <p:tnLst>
      <p:par>
        <p:cTn id="1" dur="indefinite" restart="never" nodeType="tmRoot"/>
      </p:par>
    </p:tnLst>
    <p:bldLst>
      <p:bldP spid="14"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）自我滚动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900535" y="2690077"/>
            <a:ext cx="21469032" cy="156966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sz="4800" dirty="0">
                <a:latin typeface="Times New Roman" panose="02020603050405020304" pitchFamily="18" charset="0"/>
                <a:cs typeface="Times New Roman" panose="02020603050405020304" pitchFamily="18" charset="0"/>
              </a:rPr>
              <a:t>继续精简：用一个一维的</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zh-CN" altLang="en-US" sz="4800" dirty="0">
                <a:latin typeface="Times New Roman" panose="02020603050405020304" pitchFamily="18" charset="0"/>
                <a:cs typeface="Times New Roman" panose="02020603050405020304" pitchFamily="18" charset="0"/>
              </a:rPr>
              <a:t>就够了，自己滚动自己</a:t>
            </a:r>
            <a:r>
              <a:rPr lang="zh-CN" altLang="en-US" sz="4800" dirty="0" smtClean="0">
                <a:latin typeface="Times New Roman" panose="02020603050405020304" pitchFamily="18" charset="0"/>
                <a:cs typeface="Times New Roman" panose="02020603050405020304" pitchFamily="18" charset="0"/>
              </a:rPr>
              <a:t>。</a:t>
            </a:r>
            <a:endParaRPr lang="en-US" altLang="zh-CN" sz="4800" dirty="0" smtClean="0">
              <a:latin typeface="Times New Roman" panose="02020603050405020304" pitchFamily="18" charset="0"/>
              <a:cs typeface="Times New Roman" panose="02020603050405020304" pitchFamily="18" charset="0"/>
            </a:endParaRPr>
          </a:p>
          <a:p>
            <a:r>
              <a:rPr lang="en-US" altLang="zh-CN" sz="4800" dirty="0">
                <a:latin typeface="Times New Roman" panose="02020603050405020304" pitchFamily="18" charset="0"/>
                <a:cs typeface="Times New Roman" panose="02020603050405020304" pitchFamily="18" charset="0"/>
              </a:rPr>
              <a:t> </a:t>
            </a:r>
            <a:r>
              <a:rPr lang="en-US" altLang="zh-CN" sz="4800" dirty="0" smtClean="0">
                <a:latin typeface="Times New Roman" panose="02020603050405020304" pitchFamily="18" charset="0"/>
                <a:cs typeface="Times New Roman" panose="02020603050405020304" pitchFamily="18" charset="0"/>
              </a:rPr>
              <a:t>      </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][j] = max(</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 c[</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w[</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a:t>
            </a:r>
            <a:endParaRPr lang="zh-CN" altLang="en-US" sz="4800" dirty="0">
              <a:latin typeface="Times New Roman" panose="02020603050405020304" pitchFamily="18" charset="0"/>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9528577" y="956623"/>
            <a:ext cx="9093193" cy="1698434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721862" y="5369706"/>
            <a:ext cx="15845486" cy="8156079"/>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solve(</a:t>
            </a:r>
            <a:r>
              <a:rPr lang="en-US" altLang="zh-CN" sz="4400" dirty="0" err="1">
                <a:solidFill>
                  <a:schemeClr val="tx1"/>
                </a:solidFill>
                <a:latin typeface="宋体" panose="02010600030101010101" pitchFamily="2" charset="-122"/>
                <a:ea typeface="宋体" panose="02010600030101010101" pitchFamily="2" charset="-122"/>
              </a:rPr>
              <a:t>n,C</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a:t>
            </a:r>
          </a:p>
          <a:p>
            <a:pPr algn="l"/>
            <a:r>
              <a:rPr lang="en-US" altLang="zh-CN" sz="4400" dirty="0">
                <a:solidFill>
                  <a:schemeClr val="tx1"/>
                </a:solidFill>
                <a:latin typeface="宋体" panose="02010600030101010101" pitchFamily="2" charset="-122"/>
                <a:ea typeface="宋体" panose="02010600030101010101" pitchFamily="2" charset="-122"/>
              </a:rPr>
              <a:t>        for j in range (</a:t>
            </a:r>
            <a:r>
              <a:rPr lang="en-US" altLang="zh-CN" sz="4400" dirty="0" err="1">
                <a:solidFill>
                  <a:schemeClr val="tx1"/>
                </a:solidFill>
                <a:latin typeface="宋体" panose="02010600030101010101" pitchFamily="2" charset="-122"/>
                <a:ea typeface="宋体" panose="02010600030101010101" pitchFamily="2" charset="-122"/>
              </a:rPr>
              <a:t>C,c</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 = max(</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[j-c[</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]]+w[</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return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[C]</a:t>
            </a:r>
          </a:p>
          <a:p>
            <a:pPr algn="l"/>
            <a:r>
              <a:rPr lang="en-US" altLang="zh-CN" sz="4400" dirty="0" smtClean="0">
                <a:solidFill>
                  <a:schemeClr val="tx1"/>
                </a:solidFill>
                <a:latin typeface="宋体" panose="02010600030101010101" pitchFamily="2" charset="-122"/>
                <a:ea typeface="宋体" panose="02010600030101010101" pitchFamily="2" charset="-122"/>
              </a:rPr>
              <a:t>N </a:t>
            </a:r>
            <a:r>
              <a:rPr lang="en-US" altLang="zh-CN" sz="4400" dirty="0">
                <a:solidFill>
                  <a:schemeClr val="tx1"/>
                </a:solidFill>
                <a:latin typeface="宋体" panose="02010600030101010101" pitchFamily="2" charset="-122"/>
                <a:ea typeface="宋体" panose="02010600030101010101" pitchFamily="2" charset="-122"/>
              </a:rPr>
              <a:t>= 3011</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[0]*N</a:t>
            </a:r>
          </a:p>
          <a:p>
            <a:pPr algn="l"/>
            <a:r>
              <a:rPr lang="en-US" altLang="zh-CN" sz="3600" dirty="0">
                <a:solidFill>
                  <a:schemeClr val="tx1"/>
                </a:solidFill>
                <a:latin typeface="宋体" panose="02010600030101010101" pitchFamily="2" charset="-122"/>
                <a:ea typeface="宋体" panose="02010600030101010101" pitchFamily="2" charset="-122"/>
              </a:rPr>
              <a:t>w = [0]*N</a:t>
            </a:r>
          </a:p>
          <a:p>
            <a:pPr algn="l"/>
            <a:r>
              <a:rPr lang="en-US" altLang="zh-CN" sz="3600" dirty="0">
                <a:solidFill>
                  <a:schemeClr val="tx1"/>
                </a:solidFill>
                <a:latin typeface="宋体" panose="02010600030101010101" pitchFamily="2" charset="-122"/>
                <a:ea typeface="宋体" panose="02010600030101010101" pitchFamily="2" charset="-122"/>
              </a:rPr>
              <a:t>c = [0]*N</a:t>
            </a:r>
          </a:p>
          <a:p>
            <a:pPr algn="l"/>
            <a:r>
              <a:rPr lang="en-US" altLang="zh-CN" sz="3600" dirty="0">
                <a:solidFill>
                  <a:schemeClr val="tx1"/>
                </a:solidFill>
                <a:latin typeface="宋体" panose="02010600030101010101" pitchFamily="2" charset="-122"/>
                <a:ea typeface="宋体" panose="02010600030101010101" pitchFamily="2" charset="-122"/>
              </a:rPr>
              <a:t>n, C = map(</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input().split())</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range(1, n+1):</a:t>
            </a:r>
          </a:p>
          <a:p>
            <a:pPr algn="l"/>
            <a:r>
              <a:rPr lang="en-US" altLang="zh-CN" sz="3600" dirty="0">
                <a:solidFill>
                  <a:schemeClr val="tx1"/>
                </a:solidFill>
                <a:latin typeface="宋体" panose="02010600030101010101" pitchFamily="2" charset="-122"/>
                <a:ea typeface="宋体" panose="02010600030101010101" pitchFamily="2" charset="-122"/>
              </a:rPr>
              <a:t>    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w[</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map(</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input().split())</a:t>
            </a:r>
          </a:p>
          <a:p>
            <a:pPr algn="l"/>
            <a:r>
              <a:rPr lang="en-US" altLang="zh-CN" sz="3600" dirty="0">
                <a:solidFill>
                  <a:schemeClr val="tx1"/>
                </a:solidFill>
                <a:latin typeface="宋体" panose="02010600030101010101" pitchFamily="2" charset="-122"/>
                <a:ea typeface="宋体" panose="02010600030101010101" pitchFamily="2" charset="-122"/>
              </a:rPr>
              <a:t>print(solve(n, C))</a:t>
            </a:r>
          </a:p>
        </p:txBody>
      </p:sp>
    </p:spTree>
    <p:custDataLst>
      <p:tags r:id="rId1"/>
    </p:custDataLst>
    <p:extLst>
      <p:ext uri="{BB962C8B-B14F-4D97-AF65-F5344CB8AC3E}">
        <p14:creationId xmlns:p14="http://schemas.microsoft.com/office/powerpoint/2010/main" val="30550950"/>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2"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3" name="图片 12"/>
          <p:cNvPicPr/>
          <p:nvPr/>
        </p:nvPicPr>
        <p:blipFill>
          <a:blip r:embed="rId5">
            <a:lum bright="34000" contrast="-8000"/>
          </a:blip>
          <a:srcRect l="20046" t="6270" r="19548" b="5808"/>
          <a:stretch>
            <a:fillRect/>
          </a:stretch>
        </p:blipFill>
        <p:spPr>
          <a:xfrm rot="5400000">
            <a:off x="9108302" y="-7554094"/>
            <a:ext cx="5583195" cy="23799803"/>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142334" y="2087876"/>
            <a:ext cx="22657466" cy="4524315"/>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solve(</a:t>
            </a:r>
            <a:r>
              <a:rPr lang="en-US" altLang="zh-CN" sz="4800" dirty="0" err="1">
                <a:solidFill>
                  <a:schemeClr val="tx1"/>
                </a:solidFill>
                <a:latin typeface="宋体" panose="02010600030101010101" pitchFamily="2" charset="-122"/>
                <a:ea typeface="宋体" panose="02010600030101010101" pitchFamily="2" charset="-122"/>
              </a:rPr>
              <a:t>n,C</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range(1,n+1):</a:t>
            </a:r>
          </a:p>
          <a:p>
            <a:pPr algn="l"/>
            <a:r>
              <a:rPr lang="en-US" altLang="zh-CN" sz="4800" dirty="0">
                <a:solidFill>
                  <a:schemeClr val="tx1"/>
                </a:solidFill>
                <a:latin typeface="宋体" panose="02010600030101010101" pitchFamily="2" charset="-122"/>
                <a:ea typeface="宋体" panose="02010600030101010101" pitchFamily="2" charset="-122"/>
              </a:rPr>
              <a:t>        for j in range (0,C+1):</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if c[</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]&gt;j: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][j] =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a:t>
            </a:r>
          </a:p>
          <a:p>
            <a:pPr algn="l"/>
            <a:r>
              <a:rPr lang="en-US" altLang="zh-CN" sz="4800" dirty="0">
                <a:solidFill>
                  <a:schemeClr val="tx1"/>
                </a:solidFill>
                <a:latin typeface="宋体" panose="02010600030101010101" pitchFamily="2" charset="-122"/>
                <a:ea typeface="宋体" panose="02010600030101010101" pitchFamily="2" charset="-122"/>
              </a:rPr>
              <a:t>            else: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][j] = max(</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[i-1][j-c[</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]]+w[</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return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[n][C]   </a:t>
            </a:r>
          </a:p>
        </p:txBody>
      </p:sp>
      <p:pic>
        <p:nvPicPr>
          <p:cNvPr id="17" name="图片 16"/>
          <p:cNvPicPr/>
          <p:nvPr/>
        </p:nvPicPr>
        <p:blipFill>
          <a:blip r:embed="rId5">
            <a:lum bright="34000" contrast="-8000"/>
          </a:blip>
          <a:srcRect l="20046" t="6270" r="19548" b="5808"/>
          <a:stretch>
            <a:fillRect/>
          </a:stretch>
        </p:blipFill>
        <p:spPr>
          <a:xfrm rot="5400000">
            <a:off x="9069182" y="1589439"/>
            <a:ext cx="4830380" cy="16984347"/>
          </a:xfrm>
          <a:prstGeom prst="rect">
            <a:avLst/>
          </a:prstGeom>
          <a:noFill/>
          <a:ln w="9525">
            <a:noFill/>
          </a:ln>
        </p:spPr>
      </p:pic>
      <p:sp>
        <p:nvSpPr>
          <p:cNvPr id="18" name="文本框 17" descr="7b0a202020202262756c6c6574223a20227b5c2263617465676f727949645c223a31303030352c5c2274656d706c61746549645c223a32303233313332387d220a7d0a"/>
          <p:cNvSpPr txBox="1"/>
          <p:nvPr/>
        </p:nvSpPr>
        <p:spPr>
          <a:xfrm>
            <a:off x="3977156" y="8055096"/>
            <a:ext cx="17384244" cy="3785652"/>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solve(</a:t>
            </a:r>
            <a:r>
              <a:rPr lang="en-US" altLang="zh-CN" sz="4800" dirty="0" err="1">
                <a:solidFill>
                  <a:schemeClr val="tx1"/>
                </a:solidFill>
                <a:latin typeface="宋体" panose="02010600030101010101" pitchFamily="2" charset="-122"/>
                <a:ea typeface="宋体" panose="02010600030101010101" pitchFamily="2" charset="-122"/>
              </a:rPr>
              <a:t>n,C</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range(1,n+1):</a:t>
            </a:r>
          </a:p>
          <a:p>
            <a:pPr algn="l"/>
            <a:r>
              <a:rPr lang="en-US" altLang="zh-CN" sz="4800" dirty="0">
                <a:solidFill>
                  <a:schemeClr val="tx1"/>
                </a:solidFill>
                <a:latin typeface="宋体" panose="02010600030101010101" pitchFamily="2" charset="-122"/>
                <a:ea typeface="宋体" panose="02010600030101010101" pitchFamily="2" charset="-122"/>
              </a:rPr>
              <a:t>        for j in range (</a:t>
            </a:r>
            <a:r>
              <a:rPr lang="en-US" altLang="zh-CN" sz="4800" dirty="0" err="1">
                <a:solidFill>
                  <a:schemeClr val="tx1"/>
                </a:solidFill>
                <a:latin typeface="宋体" panose="02010600030101010101" pitchFamily="2" charset="-122"/>
                <a:ea typeface="宋体" panose="02010600030101010101" pitchFamily="2" charset="-122"/>
              </a:rPr>
              <a:t>C,c</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]-1,-1):</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[j] = max(</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[j], </a:t>
            </a:r>
            <a:r>
              <a:rPr lang="en-US" altLang="zh-CN" sz="4800" dirty="0" err="1">
                <a:solidFill>
                  <a:srgbClr val="FF0000"/>
                </a:solidFill>
                <a:latin typeface="宋体" panose="02010600030101010101" pitchFamily="2" charset="-122"/>
                <a:ea typeface="宋体" panose="02010600030101010101" pitchFamily="2" charset="-122"/>
              </a:rPr>
              <a:t>dp</a:t>
            </a:r>
            <a:r>
              <a:rPr lang="en-US" altLang="zh-CN" sz="4800" dirty="0">
                <a:solidFill>
                  <a:srgbClr val="FF0000"/>
                </a:solidFill>
                <a:latin typeface="宋体" panose="02010600030101010101" pitchFamily="2" charset="-122"/>
                <a:ea typeface="宋体" panose="02010600030101010101" pitchFamily="2" charset="-122"/>
              </a:rPr>
              <a:t>[j-c[</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]]+w[</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return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[C</a:t>
            </a:r>
            <a:r>
              <a:rPr lang="en-US" altLang="zh-CN" sz="48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
        <p:nvSpPr>
          <p:cNvPr id="19" name="Text Box 305"/>
          <p:cNvSpPr txBox="1"/>
          <p:nvPr/>
        </p:nvSpPr>
        <p:spPr>
          <a:xfrm>
            <a:off x="1967449" y="311299"/>
            <a:ext cx="21469032" cy="92333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5400" dirty="0" err="1" smtClean="0">
                <a:solidFill>
                  <a:srgbClr val="FF0000"/>
                </a:solidFill>
                <a:latin typeface="Times New Roman" panose="02020603050405020304" pitchFamily="18" charset="0"/>
                <a:cs typeface="Times New Roman" panose="02020603050405020304" pitchFamily="18" charset="0"/>
              </a:rPr>
              <a:t>dp</a:t>
            </a:r>
            <a:r>
              <a:rPr lang="en-US" altLang="zh-CN" sz="5400" dirty="0" smtClean="0">
                <a:solidFill>
                  <a:srgbClr val="FF0000"/>
                </a:solidFill>
                <a:latin typeface="Times New Roman" panose="02020603050405020304" pitchFamily="18" charset="0"/>
                <a:cs typeface="Times New Roman" panose="02020603050405020304" pitchFamily="18" charset="0"/>
              </a:rPr>
              <a:t>[</a:t>
            </a:r>
            <a:r>
              <a:rPr lang="en-US" altLang="zh-CN" sz="5400" dirty="0" err="1" smtClean="0">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][j] = max(</a:t>
            </a:r>
            <a:r>
              <a:rPr lang="en-US" altLang="zh-CN" sz="5400" dirty="0" err="1">
                <a:solidFill>
                  <a:srgbClr val="FF0000"/>
                </a:solidFill>
                <a:latin typeface="Times New Roman" panose="02020603050405020304" pitchFamily="18" charset="0"/>
                <a:cs typeface="Times New Roman" panose="02020603050405020304" pitchFamily="18" charset="0"/>
              </a:rPr>
              <a:t>dp</a:t>
            </a:r>
            <a:r>
              <a:rPr lang="en-US" altLang="zh-CN" sz="5400" dirty="0">
                <a:solidFill>
                  <a:srgbClr val="FF0000"/>
                </a:solidFill>
                <a:latin typeface="Times New Roman" panose="02020603050405020304" pitchFamily="18" charset="0"/>
                <a:cs typeface="Times New Roman" panose="02020603050405020304" pitchFamily="18" charset="0"/>
              </a:rPr>
              <a:t>[</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- 1][j], </a:t>
            </a:r>
            <a:r>
              <a:rPr lang="en-US" altLang="zh-CN" sz="5400" dirty="0" err="1">
                <a:solidFill>
                  <a:srgbClr val="FF0000"/>
                </a:solidFill>
                <a:latin typeface="Times New Roman" panose="02020603050405020304" pitchFamily="18" charset="0"/>
                <a:cs typeface="Times New Roman" panose="02020603050405020304" pitchFamily="18" charset="0"/>
              </a:rPr>
              <a:t>dp</a:t>
            </a:r>
            <a:r>
              <a:rPr lang="en-US" altLang="zh-CN" sz="5400" dirty="0">
                <a:solidFill>
                  <a:srgbClr val="FF0000"/>
                </a:solidFill>
                <a:latin typeface="Times New Roman" panose="02020603050405020304" pitchFamily="18" charset="0"/>
                <a:cs typeface="Times New Roman" panose="02020603050405020304" pitchFamily="18" charset="0"/>
              </a:rPr>
              <a:t>[</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- 1][j - c[</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 + w[</a:t>
            </a:r>
            <a:r>
              <a:rPr lang="en-US" altLang="zh-CN" sz="5400" dirty="0" err="1">
                <a:solidFill>
                  <a:srgbClr val="FF0000"/>
                </a:solidFill>
                <a:latin typeface="Times New Roman" panose="02020603050405020304" pitchFamily="18" charset="0"/>
                <a:cs typeface="Times New Roman" panose="02020603050405020304" pitchFamily="18" charset="0"/>
              </a:rPr>
              <a:t>i</a:t>
            </a:r>
            <a:r>
              <a:rPr lang="en-US" altLang="zh-CN" sz="5400" dirty="0">
                <a:solidFill>
                  <a:srgbClr val="FF0000"/>
                </a:solidFill>
                <a:latin typeface="Times New Roman" panose="02020603050405020304" pitchFamily="18" charset="0"/>
                <a:cs typeface="Times New Roman" panose="02020603050405020304" pitchFamily="18" charset="0"/>
              </a:rPr>
              <a:t>])</a:t>
            </a:r>
            <a:endParaRPr lang="zh-CN" altLang="en-US" sz="5400"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2058464"/>
      </p:ext>
    </p:extLst>
  </p:cSld>
  <p:clrMapOvr>
    <a:masterClrMapping/>
  </p:clrMapOvr>
  <p:transition spd="slow" advClick="0" advTm="1000">
    <p:push dir="u"/>
  </p:transition>
  <p:timing>
    <p:tnLst>
      <p:par>
        <p:cTn id="1" dur="indefinite" restart="never" nodeType="tmRoot"/>
      </p:par>
    </p:tnLst>
    <p:bldLst>
      <p:bldP spid="14"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9" name="Text Box 305"/>
          <p:cNvSpPr txBox="1"/>
          <p:nvPr/>
        </p:nvSpPr>
        <p:spPr>
          <a:xfrm>
            <a:off x="670580" y="5260170"/>
            <a:ext cx="21469032" cy="120032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7200" dirty="0">
                <a:solidFill>
                  <a:srgbClr val="0070C0"/>
                </a:solidFill>
                <a:latin typeface="Times New Roman" panose="02020603050405020304" pitchFamily="18" charset="0"/>
                <a:cs typeface="Times New Roman" panose="02020603050405020304" pitchFamily="18" charset="0"/>
              </a:rPr>
              <a:t>j</a:t>
            </a:r>
            <a:r>
              <a:rPr lang="zh-CN" altLang="en-US" sz="7200" dirty="0">
                <a:solidFill>
                  <a:srgbClr val="0070C0"/>
                </a:solidFill>
                <a:latin typeface="Times New Roman" panose="02020603050405020304" pitchFamily="18" charset="0"/>
                <a:cs typeface="Times New Roman" panose="02020603050405020304" pitchFamily="18" charset="0"/>
              </a:rPr>
              <a:t>从小往大循环是错误的</a:t>
            </a:r>
          </a:p>
        </p:txBody>
      </p:sp>
      <p:pic>
        <p:nvPicPr>
          <p:cNvPr id="10" name="图片 9" descr="C:\Users\ECUST\AppData\Local\Temp\ksohtml1120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70580" y="6560118"/>
            <a:ext cx="23342600" cy="3317494"/>
          </a:xfrm>
          <a:prstGeom prst="rect">
            <a:avLst/>
          </a:prstGeom>
          <a:noFill/>
          <a:ln>
            <a:noFill/>
          </a:ln>
        </p:spPr>
      </p:pic>
      <p:sp>
        <p:nvSpPr>
          <p:cNvPr id="2" name="矩形 1"/>
          <p:cNvSpPr/>
          <p:nvPr/>
        </p:nvSpPr>
        <p:spPr>
          <a:xfrm>
            <a:off x="1168399" y="9891997"/>
            <a:ext cx="21963281" cy="3046988"/>
          </a:xfrm>
          <a:prstGeom prst="rect">
            <a:avLst/>
          </a:prstGeom>
        </p:spPr>
        <p:txBody>
          <a:bodyPr wrap="square">
            <a:spAutoFit/>
          </a:bodyPr>
          <a:lstStyle/>
          <a:p>
            <a:pPr algn="l"/>
            <a:r>
              <a:rPr lang="zh-CN" altLang="en-US" sz="4800" dirty="0">
                <a:solidFill>
                  <a:schemeClr val="tx1"/>
                </a:solidFill>
                <a:latin typeface="宋体" panose="02010600030101010101" pitchFamily="2" charset="-122"/>
                <a:ea typeface="宋体" panose="02010600030101010101" pitchFamily="2" charset="-122"/>
              </a:rPr>
              <a:t>例如i = 2时，左图的dp[5]经计算得到dp[5] = 9，把dp[5]更新为9</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r>
              <a:rPr lang="zh-CN" altLang="en-US" sz="4800" dirty="0" smtClean="0">
                <a:solidFill>
                  <a:schemeClr val="tx1"/>
                </a:solidFill>
                <a:latin typeface="宋体" panose="02010600030101010101" pitchFamily="2" charset="-122"/>
                <a:ea typeface="宋体" panose="02010600030101010101" pitchFamily="2" charset="-122"/>
              </a:rPr>
              <a:t>右</a:t>
            </a:r>
            <a:r>
              <a:rPr lang="zh-CN" altLang="en-US" sz="4800" dirty="0">
                <a:solidFill>
                  <a:schemeClr val="tx1"/>
                </a:solidFill>
                <a:latin typeface="宋体" panose="02010600030101010101" pitchFamily="2" charset="-122"/>
                <a:ea typeface="宋体" panose="02010600030101010101" pitchFamily="2" charset="-122"/>
              </a:rPr>
              <a:t>图中继续往后计算，当计算dp[8]时，得dp[8] = dp[5]' + 3 = 9+3 = 12，这个答案是错的</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r>
              <a:rPr lang="zh-CN" altLang="en-US" sz="4800" dirty="0" smtClean="0">
                <a:solidFill>
                  <a:schemeClr val="tx1"/>
                </a:solidFill>
                <a:latin typeface="宋体" panose="02010600030101010101" pitchFamily="2" charset="-122"/>
                <a:ea typeface="宋体" panose="02010600030101010101" pitchFamily="2" charset="-122"/>
              </a:rPr>
              <a:t>错误</a:t>
            </a:r>
            <a:r>
              <a:rPr lang="zh-CN" altLang="en-US" sz="4800" dirty="0">
                <a:solidFill>
                  <a:schemeClr val="tx1"/>
                </a:solidFill>
                <a:latin typeface="宋体" panose="02010600030101010101" pitchFamily="2" charset="-122"/>
                <a:ea typeface="宋体" panose="02010600030101010101" pitchFamily="2" charset="-122"/>
              </a:rPr>
              <a:t>的产生是滚动数组重复使用同一个空间引起的。</a:t>
            </a:r>
          </a:p>
        </p:txBody>
      </p:sp>
      <p:pic>
        <p:nvPicPr>
          <p:cNvPr id="3" name="图片 2"/>
          <p:cNvPicPr>
            <a:picLocks noChangeAspect="1"/>
          </p:cNvPicPr>
          <p:nvPr/>
        </p:nvPicPr>
        <p:blipFill>
          <a:blip r:embed="rId6"/>
          <a:stretch>
            <a:fillRect/>
          </a:stretch>
        </p:blipFill>
        <p:spPr>
          <a:xfrm>
            <a:off x="10368217" y="254000"/>
            <a:ext cx="14015783" cy="3485664"/>
          </a:xfrm>
          <a:prstGeom prst="rect">
            <a:avLst/>
          </a:prstGeom>
        </p:spPr>
      </p:pic>
    </p:spTree>
    <p:custDataLst>
      <p:tags r:id="rId1"/>
    </p:custDataLst>
    <p:extLst>
      <p:ext uri="{BB962C8B-B14F-4D97-AF65-F5344CB8AC3E}">
        <p14:creationId xmlns:p14="http://schemas.microsoft.com/office/powerpoint/2010/main" val="2313369040"/>
      </p:ext>
    </p:extLst>
  </p:cSld>
  <p:clrMapOvr>
    <a:masterClrMapping/>
  </p:clrMapOvr>
  <p:transition spd="slow" advClick="0" advTm="1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80" y="6613525"/>
            <a:ext cx="11792585" cy="7102475"/>
          </a:xfrm>
          <a:prstGeom prst="rect">
            <a:avLst/>
          </a:prstGeom>
          <a:ln w="12700" cap="flat">
            <a:noFill/>
            <a:miter lim="400000"/>
            <a:headEnd/>
            <a:tailEnd/>
          </a:ln>
          <a:effectLst/>
        </p:spPr>
      </p:pic>
      <p:sp>
        <p:nvSpPr>
          <p:cNvPr id="2" name="矩形 1"/>
          <p:cNvSpPr/>
          <p:nvPr/>
        </p:nvSpPr>
        <p:spPr>
          <a:xfrm>
            <a:off x="14611350" y="-85725"/>
            <a:ext cx="9748520"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思源宋体 CN Heavy" panose="02020900000000000000" charset="-122"/>
                  <a:ea typeface="思源宋体 CN Heavy" panose="02020900000000000000" charset="-122"/>
                </a:defRPr>
              </a:lvl1pPr>
            </a:lstStyle>
            <a:p>
              <a:r>
                <a:rPr lang="zh-CN" altLang="en-US" dirty="0" smtClean="0">
                  <a:latin typeface="Times New Roman" panose="02020603050405020304" pitchFamily="18" charset="0"/>
                  <a:cs typeface="Times New Roman" panose="02020603050405020304" pitchFamily="18" charset="0"/>
                </a:rPr>
                <a:t>“贪心” ：最少</a:t>
              </a:r>
              <a:r>
                <a:rPr lang="zh-CN" altLang="en-US" dirty="0">
                  <a:latin typeface="Times New Roman" panose="02020603050405020304" pitchFamily="18" charset="0"/>
                  <a:cs typeface="Times New Roman" panose="02020603050405020304" pitchFamily="18" charset="0"/>
                </a:rPr>
                <a:t>硬币问题</a:t>
              </a:r>
              <a:endParaRPr dirty="0">
                <a:latin typeface="Times New Roman" panose="02020603050405020304" pitchFamily="18" charset="0"/>
                <a:cs typeface="Times New Roman" panose="02020603050405020304" pitchFamily="18" charset="0"/>
              </a:endParaRPr>
            </a:p>
          </p:txBody>
        </p:sp>
      </p:grpSp>
      <p:sp>
        <p:nvSpPr>
          <p:cNvPr id="14" name="文本框 13" descr="7b0a202020202262756c6c6574223a20227b5c2263617465676f727949645c223a31303030352c5c2274656d706c61746549645c223a32303233313332387d220a7d0a"/>
          <p:cNvSpPr txBox="1"/>
          <p:nvPr/>
        </p:nvSpPr>
        <p:spPr>
          <a:xfrm>
            <a:off x="970298" y="3240415"/>
            <a:ext cx="13187155" cy="8956298"/>
          </a:xfrm>
          <a:prstGeom prst="rect">
            <a:avLst/>
          </a:prstGeom>
          <a:noFill/>
          <a:ln>
            <a:noFill/>
          </a:ln>
        </p:spPr>
        <p:txBody>
          <a:bodyPr wrap="square" rtlCol="0">
            <a:spAutoFit/>
          </a:bodyPr>
          <a:lstStyle/>
          <a:p>
            <a:pPr algn="l">
              <a:lnSpc>
                <a:spcPct val="120000"/>
              </a:lnSpc>
              <a:buBlip>
                <a:blip r:embed="rId6"/>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硬币面值</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。支付</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元，要求硬币数量最少。</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贪心：（</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a:t>
            </a:r>
            <a:r>
              <a:rPr lang="en-US" altLang="zh-CN"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2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20000"/>
              </a:lnSpc>
              <a:buBlip>
                <a:blip r:embed="rId6"/>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硬币面值</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。支付</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贪心：（</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错误！</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答案是：</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a:t>
            </a:r>
            <a:r>
              <a:rPr lang="en-US" altLang="zh-CN"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2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3" name="http://photo-static-api.fotomore.com/creative/vcg/400/version23/VCG41472362565.jpg" descr="templates\picture_hover\&amp;pky130_sjzg_VCG41472362565&amp;2&amp;src_toppic_inpsrchzd1&amp;"/>
          <p:cNvPicPr>
            <a:picLocks noChangeAspect="1"/>
          </p:cNvPicPr>
          <p:nvPr/>
        </p:nvPicPr>
        <p:blipFill>
          <a:blip r:embed="rId7"/>
          <a:stretch>
            <a:fillRect/>
          </a:stretch>
        </p:blipFill>
        <p:spPr>
          <a:xfrm>
            <a:off x="16071215" y="6400800"/>
            <a:ext cx="7722870" cy="3861435"/>
          </a:xfrm>
          <a:prstGeom prst="rect">
            <a:avLst/>
          </a:prstGeom>
        </p:spPr>
      </p:pic>
      <p:sp>
        <p:nvSpPr>
          <p:cNvPr id="4" name="圆角矩形标注 3"/>
          <p:cNvSpPr/>
          <p:nvPr/>
        </p:nvSpPr>
        <p:spPr>
          <a:xfrm>
            <a:off x="9172575" y="9410700"/>
            <a:ext cx="3819525" cy="2019300"/>
          </a:xfrm>
          <a:prstGeom prst="wedgeRoundRectCallout">
            <a:avLst>
              <a:gd name="adj1" fmla="val -73701"/>
              <a:gd name="adj2" fmla="val -266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4000" b="1"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硬币问题的正解是动态规划</a:t>
            </a:r>
          </a:p>
        </p:txBody>
      </p:sp>
    </p:spTree>
    <p:custDataLst>
      <p:tags r:id="rId1"/>
    </p:custDataLst>
    <p:extLst>
      <p:ext uri="{BB962C8B-B14F-4D97-AF65-F5344CB8AC3E}">
        <p14:creationId xmlns:p14="http://schemas.microsoft.com/office/powerpoint/2010/main" val="41888595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9" name="Text Box 305"/>
          <p:cNvSpPr txBox="1"/>
          <p:nvPr/>
        </p:nvSpPr>
        <p:spPr>
          <a:xfrm>
            <a:off x="1103849" y="4872229"/>
            <a:ext cx="21469032" cy="120032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7200" dirty="0">
                <a:solidFill>
                  <a:srgbClr val="0070C0"/>
                </a:solidFill>
                <a:latin typeface="Times New Roman" panose="02020603050405020304" pitchFamily="18" charset="0"/>
                <a:cs typeface="Times New Roman" panose="02020603050405020304" pitchFamily="18" charset="0"/>
              </a:rPr>
              <a:t>j</a:t>
            </a:r>
            <a:r>
              <a:rPr lang="zh-CN" altLang="en-US" sz="7200" dirty="0">
                <a:solidFill>
                  <a:srgbClr val="0070C0"/>
                </a:solidFill>
                <a:latin typeface="Times New Roman" panose="02020603050405020304" pitchFamily="18" charset="0"/>
                <a:cs typeface="Times New Roman" panose="02020603050405020304" pitchFamily="18" charset="0"/>
              </a:rPr>
              <a:t>从大到小循环是对的</a:t>
            </a:r>
          </a:p>
        </p:txBody>
      </p:sp>
      <p:sp>
        <p:nvSpPr>
          <p:cNvPr id="2" name="矩形 1"/>
          <p:cNvSpPr/>
          <p:nvPr/>
        </p:nvSpPr>
        <p:spPr>
          <a:xfrm>
            <a:off x="1396999" y="10423065"/>
            <a:ext cx="21963281" cy="830997"/>
          </a:xfrm>
          <a:prstGeom prst="rect">
            <a:avLst/>
          </a:prstGeom>
        </p:spPr>
        <p:txBody>
          <a:bodyPr wrap="square">
            <a:spAutoFit/>
          </a:bodyPr>
          <a:lstStyle/>
          <a:p>
            <a:pPr algn="l"/>
            <a:r>
              <a:rPr lang="zh-CN" altLang="en-US" sz="4800" dirty="0">
                <a:solidFill>
                  <a:schemeClr val="tx1"/>
                </a:solidFill>
                <a:latin typeface="宋体" panose="02010600030101010101" pitchFamily="2" charset="-122"/>
                <a:ea typeface="宋体" panose="02010600030101010101" pitchFamily="2" charset="-122"/>
              </a:rPr>
              <a:t>例如</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 2</a:t>
            </a:r>
            <a:r>
              <a:rPr lang="zh-CN" altLang="en-US" sz="4800" dirty="0">
                <a:solidFill>
                  <a:schemeClr val="tx1"/>
                </a:solidFill>
                <a:latin typeface="宋体" panose="02010600030101010101" pitchFamily="2" charset="-122"/>
                <a:ea typeface="宋体" panose="02010600030101010101" pitchFamily="2" charset="-122"/>
              </a:rPr>
              <a:t>时，首先计算最后的</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[9] = 9</a:t>
            </a:r>
            <a:r>
              <a:rPr lang="zh-CN" altLang="en-US" sz="4800" dirty="0">
                <a:solidFill>
                  <a:schemeClr val="tx1"/>
                </a:solidFill>
                <a:latin typeface="宋体" panose="02010600030101010101" pitchFamily="2" charset="-122"/>
                <a:ea typeface="宋体" panose="02010600030101010101" pitchFamily="2" charset="-122"/>
              </a:rPr>
              <a:t>，它不影响前面状态的计算</a:t>
            </a:r>
            <a:r>
              <a:rPr lang="zh-CN" altLang="en-US" sz="4800" dirty="0" smtClean="0">
                <a:solidFill>
                  <a:schemeClr val="tx1"/>
                </a:solidFill>
                <a:latin typeface="宋体" panose="02010600030101010101" pitchFamily="2" charset="-122"/>
                <a:ea typeface="宋体" panose="02010600030101010101" pitchFamily="2" charset="-122"/>
              </a:rPr>
              <a:t>。 </a:t>
            </a:r>
            <a:endParaRPr lang="zh-CN" altLang="en-US" sz="4800" dirty="0">
              <a:solidFill>
                <a:schemeClr val="tx1"/>
              </a:solidFill>
              <a:latin typeface="宋体" panose="02010600030101010101" pitchFamily="2" charset="-122"/>
              <a:ea typeface="宋体" panose="02010600030101010101" pitchFamily="2" charset="-122"/>
            </a:endParaRPr>
          </a:p>
        </p:txBody>
      </p:sp>
      <p:pic>
        <p:nvPicPr>
          <p:cNvPr id="7" name="图片 6" descr="C:\Users\ECUST\AppData\Local\Temp\ksohtml1120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81514" y="6772341"/>
            <a:ext cx="22678766" cy="3235259"/>
          </a:xfrm>
          <a:prstGeom prst="rect">
            <a:avLst/>
          </a:prstGeom>
          <a:noFill/>
          <a:ln>
            <a:noFill/>
          </a:ln>
        </p:spPr>
      </p:pic>
      <p:pic>
        <p:nvPicPr>
          <p:cNvPr id="9" name="图片 8"/>
          <p:cNvPicPr>
            <a:picLocks noChangeAspect="1"/>
          </p:cNvPicPr>
          <p:nvPr/>
        </p:nvPicPr>
        <p:blipFill>
          <a:blip r:embed="rId6"/>
          <a:stretch>
            <a:fillRect/>
          </a:stretch>
        </p:blipFill>
        <p:spPr>
          <a:xfrm>
            <a:off x="10368217" y="255824"/>
            <a:ext cx="14015783" cy="3485664"/>
          </a:xfrm>
          <a:prstGeom prst="rect">
            <a:avLst/>
          </a:prstGeom>
        </p:spPr>
      </p:pic>
    </p:spTree>
    <p:custDataLst>
      <p:tags r:id="rId1"/>
    </p:custDataLst>
    <p:extLst>
      <p:ext uri="{BB962C8B-B14F-4D97-AF65-F5344CB8AC3E}">
        <p14:creationId xmlns:p14="http://schemas.microsoft.com/office/powerpoint/2010/main" val="2421763777"/>
      </p:ext>
    </p:extLst>
  </p:cSld>
  <p:clrMapOvr>
    <a:masterClrMapping/>
  </p:clrMapOvr>
  <p:transition spd="slow" advClick="0" advTm="1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0630" cy="2472"/>
            </a:xfrm>
            <a:prstGeom prst="rect">
              <a:avLst/>
            </a:prstGeom>
            <a:noFill/>
          </p:spPr>
          <p:txBody>
            <a:bodyPr wrap="square">
              <a:spAutoFit/>
            </a:bodyPr>
            <a:lstStyle/>
            <a:p>
              <a:pPr algn="l"/>
              <a:r>
                <a:rPr lang="en-US" altLang="zh-CN" sz="4800" b="1" spc="600" dirty="0" smtClean="0">
                  <a:solidFill>
                    <a:schemeClr val="bg1"/>
                  </a:solidFill>
                  <a:latin typeface="宋体" panose="02010600030101010101" pitchFamily="2" charset="-122"/>
                  <a:ea typeface="宋体" panose="02010600030101010101" pitchFamily="2" charset="-122"/>
                </a:rPr>
                <a:t>7.3 </a:t>
              </a:r>
              <a:r>
                <a:rPr lang="zh-CN" altLang="en-US" sz="4800" b="1" spc="600" dirty="0" smtClean="0">
                  <a:solidFill>
                    <a:schemeClr val="bg1"/>
                  </a:solidFill>
                  <a:latin typeface="宋体" panose="02010600030101010101" pitchFamily="2" charset="-122"/>
                  <a:ea typeface="宋体" panose="02010600030101010101" pitchFamily="2" charset="-122"/>
                </a:rPr>
                <a:t>线性</a:t>
              </a:r>
              <a:r>
                <a:rPr lang="en-US" altLang="zh-CN" sz="4800" b="1" spc="600" dirty="0" smtClean="0">
                  <a:solidFill>
                    <a:schemeClr val="bg1"/>
                  </a:solidFill>
                  <a:latin typeface="宋体" panose="02010600030101010101" pitchFamily="2" charset="-122"/>
                  <a:ea typeface="宋体" panose="02010600030101010101" pitchFamily="2" charset="-122"/>
                </a:rPr>
                <a:t>DP </a:t>
              </a:r>
            </a:p>
            <a:p>
              <a:pPr algn="l"/>
              <a:r>
                <a:rPr lang="en-US" altLang="zh-CN" sz="4800" b="1" spc="600" dirty="0" smtClean="0">
                  <a:solidFill>
                    <a:schemeClr val="bg1"/>
                  </a:solidFill>
                  <a:latin typeface="宋体" panose="02010600030101010101" pitchFamily="2" charset="-122"/>
                  <a:ea typeface="宋体" panose="02010600030101010101" pitchFamily="2" charset="-122"/>
                </a:rPr>
                <a:t>0/1</a:t>
              </a:r>
              <a:r>
                <a:rPr lang="zh-CN" altLang="en-US" sz="4800" b="1" spc="600" dirty="0" smtClean="0">
                  <a:solidFill>
                    <a:schemeClr val="bg1"/>
                  </a:solidFill>
                  <a:latin typeface="宋体" panose="02010600030101010101" pitchFamily="2" charset="-122"/>
                  <a:ea typeface="宋体" panose="02010600030101010101" pitchFamily="2" charset="-122"/>
                </a:rPr>
                <a:t>背包简化版   装箱</a:t>
              </a:r>
              <a:r>
                <a:rPr lang="zh-CN" altLang="en-US" sz="4800" b="1" spc="600" dirty="0">
                  <a:solidFill>
                    <a:schemeClr val="bg1"/>
                  </a:solidFill>
                  <a:latin typeface="宋体" panose="02010600030101010101" pitchFamily="2" charset="-122"/>
                  <a:ea typeface="宋体" panose="02010600030101010101" pitchFamily="2" charset="-122"/>
                </a:rPr>
                <a:t>问题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763</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186309"/>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有一个箱子容量为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0≤V≤20000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），同时有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0&lt; n ≤ 30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），每个物品有一个体积（正整数）。要求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个物品中，任取若干个装入箱内，使箱子的剩余空间为最小。</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输入第一行，一个整数，表示箱子容量。第二行，一个整数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行，分别表示这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个物品的各自体积。</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输出一行，表示箱子剩余空间。</a:t>
            </a:r>
          </a:p>
        </p:txBody>
      </p:sp>
    </p:spTree>
    <p:custDataLst>
      <p:tags r:id="rId1"/>
    </p:custDataLst>
    <p:extLst>
      <p:ext uri="{BB962C8B-B14F-4D97-AF65-F5344CB8AC3E}">
        <p14:creationId xmlns:p14="http://schemas.microsoft.com/office/powerpoint/2010/main" val="42419387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2472"/>
            </a:xfrm>
            <a:prstGeom prst="rect">
              <a:avLst/>
            </a:prstGeom>
            <a:noFill/>
          </p:spPr>
          <p:txBody>
            <a:bodyPr wrap="square">
              <a:spAutoFit/>
            </a:bodyPr>
            <a:lstStyle/>
            <a:p>
              <a:pPr algn="l"/>
              <a:r>
                <a:rPr lang="en-US" altLang="zh-CN" sz="4800" b="1" spc="600" dirty="0" smtClean="0">
                  <a:solidFill>
                    <a:schemeClr val="bg1"/>
                  </a:solidFill>
                  <a:latin typeface="宋体" panose="02010600030101010101" pitchFamily="2" charset="-122"/>
                  <a:ea typeface="宋体" panose="02010600030101010101" pitchFamily="2" charset="-122"/>
                </a:rPr>
                <a:t>0/1</a:t>
              </a:r>
              <a:r>
                <a:rPr lang="zh-CN" altLang="en-US" sz="4800" b="1" spc="600" dirty="0" smtClean="0">
                  <a:solidFill>
                    <a:schemeClr val="bg1"/>
                  </a:solidFill>
                  <a:latin typeface="宋体" panose="02010600030101010101" pitchFamily="2" charset="-122"/>
                  <a:ea typeface="宋体" panose="02010600030101010101" pitchFamily="2" charset="-122"/>
                </a:rPr>
                <a:t>背包简化版</a:t>
              </a:r>
              <a:endParaRPr lang="en-US" altLang="zh-CN" sz="4800" b="1" spc="600" dirty="0" smtClean="0">
                <a:solidFill>
                  <a:schemeClr val="bg1"/>
                </a:solidFill>
                <a:latin typeface="宋体" panose="02010600030101010101" pitchFamily="2" charset="-122"/>
                <a:ea typeface="宋体" panose="02010600030101010101" pitchFamily="2" charset="-122"/>
              </a:endParaRPr>
            </a:p>
            <a:p>
              <a:pPr algn="l"/>
              <a:r>
                <a:rPr lang="zh-CN" altLang="en-US" sz="4800" b="1" spc="600" dirty="0">
                  <a:solidFill>
                    <a:schemeClr val="bg1"/>
                  </a:solidFill>
                  <a:latin typeface="宋体" panose="02010600030101010101" pitchFamily="2" charset="-122"/>
                  <a:ea typeface="宋体" panose="02010600030101010101" pitchFamily="2" charset="-122"/>
                </a:rPr>
                <a:t>装箱问题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763</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055462" cy="979499"/>
          </a:xfrm>
          <a:prstGeom prst="rect">
            <a:avLst/>
          </a:prstGeom>
          <a:noFill/>
        </p:spPr>
        <p:txBody>
          <a:bodyPr wrap="square" rtlCol="0">
            <a:spAutoFit/>
          </a:bodyPr>
          <a:lstStyle/>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背包的简化版，</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物品的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价格。把体积（不是价格）看成最优化目标：</a:t>
            </a:r>
            <a:r>
              <a:rPr lang="zh-CN" altLang="en-US"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最大化体积。</a:t>
            </a:r>
            <a:endPar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15070480" y="2693918"/>
            <a:ext cx="7692887" cy="11117467"/>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4162322" y="5048703"/>
            <a:ext cx="9779068" cy="5755422"/>
          </a:xfrm>
          <a:prstGeom prst="rect">
            <a:avLst/>
          </a:prstGeom>
          <a:noFill/>
          <a:ln>
            <a:noFill/>
          </a:ln>
        </p:spPr>
        <p:txBody>
          <a:bodyPr wrap="square" rtlCol="0">
            <a:spAutoFit/>
          </a:bodyPr>
          <a:lstStyle/>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solve(</a:t>
            </a:r>
            <a:r>
              <a:rPr lang="en-US" altLang="zh-CN" sz="3200" dirty="0" err="1">
                <a:solidFill>
                  <a:schemeClr val="tx1"/>
                </a:solidFill>
                <a:latin typeface="宋体" panose="02010600030101010101" pitchFamily="2" charset="-122"/>
                <a:ea typeface="宋体" panose="02010600030101010101" pitchFamily="2" charset="-122"/>
              </a:rPr>
              <a:t>n,C</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range(1,n+1):</a:t>
            </a:r>
          </a:p>
          <a:p>
            <a:pPr algn="l"/>
            <a:r>
              <a:rPr lang="en-US" altLang="zh-CN" sz="3200" dirty="0">
                <a:solidFill>
                  <a:schemeClr val="tx1"/>
                </a:solidFill>
                <a:latin typeface="宋体" panose="02010600030101010101" pitchFamily="2" charset="-122"/>
                <a:ea typeface="宋体" panose="02010600030101010101" pitchFamily="2" charset="-122"/>
              </a:rPr>
              <a:t>        for j in range (</a:t>
            </a:r>
            <a:r>
              <a:rPr lang="en-US" altLang="zh-CN" sz="3200" dirty="0" err="1">
                <a:solidFill>
                  <a:schemeClr val="tx1"/>
                </a:solidFill>
                <a:latin typeface="宋体" panose="02010600030101010101" pitchFamily="2" charset="-122"/>
                <a:ea typeface="宋体" panose="02010600030101010101" pitchFamily="2" charset="-122"/>
              </a:rPr>
              <a:t>C,c</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]-1,-1):</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[j] = max(</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[j],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[j-c[</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]]+w[</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[C]</a:t>
            </a:r>
          </a:p>
          <a:p>
            <a:pPr algn="l"/>
            <a:r>
              <a:rPr lang="en-US" altLang="zh-CN" sz="3200" dirty="0" smtClean="0">
                <a:solidFill>
                  <a:schemeClr val="tx1"/>
                </a:solidFill>
                <a:latin typeface="宋体" panose="02010600030101010101" pitchFamily="2" charset="-122"/>
                <a:ea typeface="宋体" panose="02010600030101010101" pitchFamily="2" charset="-122"/>
              </a:rPr>
              <a:t>N </a:t>
            </a:r>
            <a:r>
              <a:rPr lang="en-US" altLang="zh-CN" sz="3200" dirty="0">
                <a:solidFill>
                  <a:schemeClr val="tx1"/>
                </a:solidFill>
                <a:latin typeface="宋体" panose="02010600030101010101" pitchFamily="2" charset="-122"/>
                <a:ea typeface="宋体" panose="02010600030101010101" pitchFamily="2" charset="-122"/>
              </a:rPr>
              <a:t>= 3011</a:t>
            </a:r>
          </a:p>
          <a:p>
            <a:pPr algn="l"/>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 [0]*N</a:t>
            </a:r>
          </a:p>
          <a:p>
            <a:pPr algn="l"/>
            <a:r>
              <a:rPr lang="en-US" altLang="zh-CN" dirty="0">
                <a:solidFill>
                  <a:schemeClr val="tx1"/>
                </a:solidFill>
                <a:latin typeface="宋体" panose="02010600030101010101" pitchFamily="2" charset="-122"/>
                <a:ea typeface="宋体" panose="02010600030101010101" pitchFamily="2" charset="-122"/>
              </a:rPr>
              <a:t>w = [0]*N</a:t>
            </a:r>
          </a:p>
          <a:p>
            <a:pPr algn="l"/>
            <a:r>
              <a:rPr lang="en-US" altLang="zh-CN" dirty="0">
                <a:solidFill>
                  <a:schemeClr val="tx1"/>
                </a:solidFill>
                <a:latin typeface="宋体" panose="02010600030101010101" pitchFamily="2" charset="-122"/>
                <a:ea typeface="宋体" panose="02010600030101010101" pitchFamily="2" charset="-122"/>
              </a:rPr>
              <a:t>c = [0]*N</a:t>
            </a:r>
          </a:p>
          <a:p>
            <a:pPr algn="l"/>
            <a:r>
              <a:rPr lang="en-US" altLang="zh-CN" dirty="0">
                <a:solidFill>
                  <a:schemeClr val="tx1"/>
                </a:solidFill>
                <a:latin typeface="宋体" panose="02010600030101010101" pitchFamily="2" charset="-122"/>
                <a:ea typeface="宋体" panose="02010600030101010101" pitchFamily="2" charset="-122"/>
              </a:rPr>
              <a:t>n, C = map(</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 input().split())</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range(1, n+1):</a:t>
            </a:r>
          </a:p>
          <a:p>
            <a:pPr algn="l"/>
            <a:r>
              <a:rPr lang="en-US" altLang="zh-CN" dirty="0">
                <a:solidFill>
                  <a:schemeClr val="tx1"/>
                </a:solidFill>
                <a:latin typeface="宋体" panose="02010600030101010101" pitchFamily="2" charset="-122"/>
                <a:ea typeface="宋体" panose="02010600030101010101" pitchFamily="2" charset="-122"/>
              </a:rPr>
              <a:t>    c[</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w[</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 map(</a:t>
            </a:r>
            <a:r>
              <a:rPr lang="en-US" altLang="zh-CN" dirty="0" err="1">
                <a:solidFill>
                  <a:schemeClr val="tx1"/>
                </a:solidFill>
                <a:latin typeface="宋体" panose="02010600030101010101" pitchFamily="2" charset="-122"/>
                <a:ea typeface="宋体" panose="02010600030101010101" pitchFamily="2" charset="-122"/>
              </a:rPr>
              <a:t>int</a:t>
            </a:r>
            <a:r>
              <a:rPr lang="en-US" altLang="zh-CN" dirty="0">
                <a:solidFill>
                  <a:schemeClr val="tx1"/>
                </a:solidFill>
                <a:latin typeface="宋体" panose="02010600030101010101" pitchFamily="2" charset="-122"/>
                <a:ea typeface="宋体" panose="02010600030101010101" pitchFamily="2" charset="-122"/>
              </a:rPr>
              <a:t>, input().split())</a:t>
            </a:r>
          </a:p>
          <a:p>
            <a:pPr algn="l"/>
            <a:r>
              <a:rPr lang="en-US" altLang="zh-CN" dirty="0">
                <a:solidFill>
                  <a:schemeClr val="tx1"/>
                </a:solidFill>
                <a:latin typeface="宋体" panose="02010600030101010101" pitchFamily="2" charset="-122"/>
                <a:ea typeface="宋体" panose="02010600030101010101" pitchFamily="2" charset="-122"/>
              </a:rPr>
              <a:t>print(solve(n, C))</a:t>
            </a:r>
          </a:p>
        </p:txBody>
      </p:sp>
      <p:pic>
        <p:nvPicPr>
          <p:cNvPr id="12" name="图片 11"/>
          <p:cNvPicPr/>
          <p:nvPr/>
        </p:nvPicPr>
        <p:blipFill>
          <a:blip r:embed="rId5">
            <a:lum bright="34000" contrast="-8000"/>
          </a:blip>
          <a:srcRect l="20046" t="6270" r="19548" b="5808"/>
          <a:stretch>
            <a:fillRect/>
          </a:stretch>
        </p:blipFill>
        <p:spPr>
          <a:xfrm rot="5400000">
            <a:off x="2744554" y="1439720"/>
            <a:ext cx="7692887" cy="13328369"/>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52746" y="4820944"/>
            <a:ext cx="12602437" cy="6186309"/>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[0]*20010</a:t>
            </a:r>
          </a:p>
          <a:p>
            <a:pPr algn="l"/>
            <a:r>
              <a:rPr lang="en-US" altLang="zh-CN" sz="4400" dirty="0">
                <a:solidFill>
                  <a:schemeClr val="tx1"/>
                </a:solidFill>
                <a:latin typeface="宋体" panose="02010600030101010101" pitchFamily="2" charset="-122"/>
                <a:ea typeface="宋体" panose="02010600030101010101" pitchFamily="2" charset="-122"/>
              </a:rPr>
              <a:t>V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 </a:t>
            </a:r>
          </a:p>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a:solidFill>
                  <a:schemeClr val="tx1"/>
                </a:solidFill>
                <a:latin typeface="宋体" panose="02010600030101010101" pitchFamily="2" charset="-122"/>
                <a:ea typeface="宋体" panose="02010600030101010101" pitchFamily="2" charset="-122"/>
              </a:rPr>
              <a:t>c = [0]*40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n+1): c[</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a:t>
            </a:r>
          </a:p>
          <a:p>
            <a:pPr algn="l"/>
            <a:r>
              <a:rPr lang="en-US" altLang="zh-CN" sz="4400" dirty="0">
                <a:solidFill>
                  <a:schemeClr val="tx1"/>
                </a:solidFill>
                <a:latin typeface="宋体" panose="02010600030101010101" pitchFamily="2" charset="-122"/>
                <a:ea typeface="宋体" panose="02010600030101010101" pitchFamily="2" charset="-122"/>
              </a:rPr>
              <a:t>    for j in range (</a:t>
            </a:r>
            <a:r>
              <a:rPr lang="en-US" altLang="zh-CN" sz="4400" dirty="0" err="1">
                <a:solidFill>
                  <a:schemeClr val="tx1"/>
                </a:solidFill>
                <a:latin typeface="宋体" panose="02010600030101010101" pitchFamily="2" charset="-122"/>
                <a:ea typeface="宋体" panose="02010600030101010101" pitchFamily="2" charset="-122"/>
              </a:rPr>
              <a:t>V,c</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 = max(</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[j-c[</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]]+c[</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print(V-</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[V])</a:t>
            </a:r>
          </a:p>
        </p:txBody>
      </p:sp>
    </p:spTree>
    <p:custDataLst>
      <p:tags r:id="rId1"/>
    </p:custDataLst>
    <p:extLst>
      <p:ext uri="{BB962C8B-B14F-4D97-AF65-F5344CB8AC3E}">
        <p14:creationId xmlns:p14="http://schemas.microsoft.com/office/powerpoint/2010/main" val="37223859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724" y="392"/>
              <a:ext cx="31716" cy="2860"/>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0/1</a:t>
              </a:r>
              <a:r>
                <a:rPr lang="zh-CN" altLang="en-US" sz="5600" b="1" spc="600" dirty="0" smtClean="0">
                  <a:solidFill>
                    <a:schemeClr val="bg1"/>
                  </a:solidFill>
                  <a:latin typeface="宋体" panose="02010600030101010101" pitchFamily="2" charset="-122"/>
                  <a:ea typeface="宋体" panose="02010600030101010101" pitchFamily="2" charset="-122"/>
                </a:rPr>
                <a:t>背包的方案数</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a:solidFill>
                    <a:schemeClr val="bg1"/>
                  </a:solidFill>
                  <a:latin typeface="宋体" panose="02010600030101010101" pitchFamily="2" charset="-122"/>
                  <a:ea typeface="宋体" panose="02010600030101010101" pitchFamily="2" charset="-122"/>
                </a:rPr>
                <a:t>2022  2022</a:t>
              </a:r>
              <a:r>
                <a:rPr lang="zh-CN" altLang="en-US" sz="5600" b="1" spc="600" dirty="0" smtClean="0">
                  <a:solidFill>
                    <a:schemeClr val="bg1"/>
                  </a:solidFill>
                  <a:latin typeface="宋体" panose="02010600030101010101" pitchFamily="2" charset="-122"/>
                  <a:ea typeface="宋体" panose="02010600030101010101" pitchFamily="2" charset="-122"/>
                </a:rPr>
                <a:t>年届</a:t>
              </a:r>
              <a:r>
                <a:rPr lang="zh-CN" altLang="en-US" sz="5600" b="1" spc="600" dirty="0">
                  <a:solidFill>
                    <a:schemeClr val="bg1"/>
                  </a:solidFill>
                  <a:latin typeface="宋体" panose="02010600030101010101" pitchFamily="2" charset="-122"/>
                  <a:ea typeface="宋体" panose="02010600030101010101" pitchFamily="2" charset="-122"/>
                </a:rPr>
                <a:t>国赛，填空题，</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2186</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710606" y="3829050"/>
            <a:ext cx="22143307" cy="9350237"/>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800" dirty="0">
                <a:solidFill>
                  <a:srgbClr val="0070C0"/>
                </a:solidFill>
                <a:latin typeface="宋体" panose="02010600030101010101" pitchFamily="2" charset="-122"/>
                <a:ea typeface="宋体" panose="02010600030101010101" pitchFamily="2" charset="-122"/>
              </a:rPr>
              <a:t>【</a:t>
            </a:r>
            <a:r>
              <a:rPr lang="zh-CN" altLang="en-US" sz="4800" dirty="0">
                <a:solidFill>
                  <a:srgbClr val="0070C0"/>
                </a:solidFill>
                <a:latin typeface="宋体" panose="02010600030101010101" pitchFamily="2" charset="-122"/>
                <a:ea typeface="宋体" panose="02010600030101010101" pitchFamily="2" charset="-122"/>
              </a:rPr>
              <a:t>题目描述</a:t>
            </a:r>
            <a:r>
              <a:rPr lang="en-US" altLang="zh-CN" sz="4800" dirty="0">
                <a:solidFill>
                  <a:srgbClr val="0070C0"/>
                </a:solidFill>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将</a:t>
            </a:r>
            <a:r>
              <a:rPr lang="en-US" altLang="zh-CN" sz="4800" dirty="0">
                <a:latin typeface="宋体" panose="02010600030101010101" pitchFamily="2" charset="-122"/>
                <a:ea typeface="宋体" panose="02010600030101010101" pitchFamily="2" charset="-122"/>
              </a:rPr>
              <a:t>2022</a:t>
            </a:r>
            <a:r>
              <a:rPr lang="zh-CN" altLang="en-US" sz="4800" dirty="0">
                <a:latin typeface="宋体" panose="02010600030101010101" pitchFamily="2" charset="-122"/>
                <a:ea typeface="宋体" panose="02010600030101010101" pitchFamily="2" charset="-122"/>
              </a:rPr>
              <a:t>拆分成</a:t>
            </a:r>
            <a:r>
              <a:rPr lang="en-US" altLang="zh-CN" sz="4800" dirty="0">
                <a:latin typeface="宋体" panose="02010600030101010101" pitchFamily="2" charset="-122"/>
                <a:ea typeface="宋体" panose="02010600030101010101" pitchFamily="2" charset="-122"/>
              </a:rPr>
              <a:t>10</a:t>
            </a:r>
            <a:r>
              <a:rPr lang="zh-CN" altLang="en-US" sz="4800" dirty="0">
                <a:latin typeface="宋体" panose="02010600030101010101" pitchFamily="2" charset="-122"/>
                <a:ea typeface="宋体" panose="02010600030101010101" pitchFamily="2" charset="-122"/>
              </a:rPr>
              <a:t>个互不相同的正整数之和，总共有多少种拆分方法？注意交换顺序视为同一种方法</a:t>
            </a:r>
            <a:r>
              <a:rPr lang="zh-CN" altLang="en-US" sz="4800" dirty="0" smtClean="0">
                <a:latin typeface="宋体" panose="02010600030101010101" pitchFamily="2" charset="-122"/>
                <a:ea typeface="宋体" panose="02010600030101010101" pitchFamily="2" charset="-122"/>
              </a:rPr>
              <a:t>。</a:t>
            </a: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a:latin typeface="宋体" panose="02010600030101010101" pitchFamily="2" charset="-122"/>
                <a:ea typeface="宋体" panose="02010600030101010101" pitchFamily="2" charset="-122"/>
              </a:rPr>
              <a:t>注意交换顺序视为同一种方法</a:t>
            </a:r>
            <a:r>
              <a:rPr lang="en-US" altLang="zh-CN" sz="4800" dirty="0">
                <a:latin typeface="宋体" panose="02010600030101010101" pitchFamily="2" charset="-122"/>
                <a:ea typeface="宋体" panose="02010600030101010101" pitchFamily="2" charset="-122"/>
              </a:rPr>
              <a:t>, </a:t>
            </a:r>
            <a:r>
              <a:rPr lang="zh-CN" altLang="en-US" sz="4800" dirty="0" smtClean="0">
                <a:latin typeface="宋体" panose="02010600030101010101" pitchFamily="2" charset="-122"/>
                <a:ea typeface="宋体" panose="02010600030101010101" pitchFamily="2" charset="-122"/>
              </a:rPr>
              <a:t>例如：</a:t>
            </a: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a:t>
            </a:r>
            <a:r>
              <a:rPr lang="en-US" altLang="zh-CN" sz="4800" dirty="0" smtClean="0">
                <a:latin typeface="宋体" panose="02010600030101010101" pitchFamily="2" charset="-122"/>
                <a:ea typeface="宋体" panose="02010600030101010101" pitchFamily="2" charset="-122"/>
              </a:rPr>
              <a:t>	2022 = 1000+1022</a:t>
            </a:r>
          </a:p>
          <a:p>
            <a:pPr marL="0" indent="0">
              <a:lnSpc>
                <a:spcPct val="150000"/>
              </a:lnSpc>
              <a:spcBef>
                <a:spcPts val="0"/>
              </a:spcBef>
              <a:buNone/>
            </a:pPr>
            <a:r>
              <a:rPr lang="en-US" altLang="zh-CN" sz="4800" dirty="0" smtClean="0">
                <a:latin typeface="宋体" panose="02010600030101010101" pitchFamily="2" charset="-122"/>
                <a:ea typeface="宋体" panose="02010600030101010101" pitchFamily="2" charset="-122"/>
              </a:rPr>
              <a:t>	2022 = 1022+1000</a:t>
            </a: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视为</a:t>
            </a:r>
            <a:r>
              <a:rPr lang="zh-CN" altLang="en-US" sz="4800" dirty="0">
                <a:latin typeface="宋体" panose="02010600030101010101" pitchFamily="2" charset="-122"/>
                <a:ea typeface="宋体" panose="02010600030101010101" pitchFamily="2" charset="-122"/>
              </a:rPr>
              <a:t>同一种方法。</a:t>
            </a:r>
            <a:endParaRPr lang="zh-CN" altLang="zh-CN"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665109213"/>
      </p:ext>
    </p:extLst>
  </p:cSld>
  <p:clrMapOvr>
    <a:masterClrMapping/>
  </p:clrMapOvr>
  <p:transition spd="slow" advClick="0" advTm="100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0" y="2806721"/>
            <a:ext cx="23552659" cy="720197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题目求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个数的组合情况，这十个数相加等于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。因为是填空题可以不管运行时间，看起来可以用暴力</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for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循环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次，加上剪枝</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然而</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暴力的时间极长，因为答案是：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379187662194355221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其实是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背包：背包容量为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，物品体积为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，往背包中装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个物品，要求总体积为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，问一共有多少种方案</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与</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标准背包的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区别：是</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求方案总数。</a:t>
            </a:r>
          </a:p>
        </p:txBody>
      </p:sp>
    </p:spTree>
    <p:custDataLst>
      <p:tags r:id="rId1"/>
    </p:custDataLst>
    <p:extLst>
      <p:ext uri="{BB962C8B-B14F-4D97-AF65-F5344CB8AC3E}">
        <p14:creationId xmlns:p14="http://schemas.microsoft.com/office/powerpoint/2010/main" val="27214069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055462" cy="895629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表示数字</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个，和</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的方案数</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下面</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的分析沿用标准</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背包的分析方法</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扩展到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分两种</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情况</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Wingdings" panose="05000000000000000000" pitchFamily="2" charset="2"/>
              <a:buChar char="Ø"/>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可以要，也可以不要。</a:t>
            </a:r>
          </a:p>
          <a:p>
            <a:pPr lvl="1" indent="0"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个数，再取</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个数，等价于</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a:t>
            </a:r>
          </a:p>
          <a:p>
            <a:pPr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合起来</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685800" indent="-685800" algn="l">
              <a:lnSpc>
                <a:spcPct val="150000"/>
              </a:lnSpc>
              <a:buFont typeface="Wingdings" panose="05000000000000000000" pitchFamily="2" charset="2"/>
              <a:buChar char="Ø"/>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比总和</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还</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大，显然</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不能用。有：</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2158923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0" y="2709838"/>
            <a:ext cx="23055462" cy="1569660"/>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226846" y="-1993352"/>
            <a:ext cx="7110909" cy="2156460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218152" y="5724428"/>
            <a:ext cx="21260849" cy="6001643"/>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 = [[[0]*2222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range(11)] for j in range(2222)]</a:t>
            </a:r>
          </a:p>
          <a:p>
            <a:pPr algn="l"/>
            <a:r>
              <a:rPr lang="en-US" altLang="zh-CN" sz="4800" dirty="0" smtClean="0">
                <a:solidFill>
                  <a:schemeClr val="tx1"/>
                </a:solidFill>
                <a:latin typeface="宋体" panose="02010600030101010101" pitchFamily="2" charset="-122"/>
                <a:ea typeface="宋体" panose="02010600030101010101" pitchFamily="2" charset="-122"/>
              </a:rPr>
              <a:t>for </a:t>
            </a:r>
            <a:r>
              <a:rPr lang="en-US" altLang="zh-CN" sz="4800" dirty="0" err="1" smtClean="0">
                <a:solidFill>
                  <a:schemeClr val="tx1"/>
                </a:solidFill>
                <a:latin typeface="宋体" panose="02010600030101010101" pitchFamily="2" charset="-122"/>
                <a:ea typeface="宋体" panose="02010600030101010101" pitchFamily="2" charset="-122"/>
              </a:rPr>
              <a:t>i</a:t>
            </a:r>
            <a:r>
              <a:rPr lang="en-US" altLang="zh-CN" sz="4800" dirty="0" smtClean="0">
                <a:solidFill>
                  <a:schemeClr val="tx1"/>
                </a:solidFill>
                <a:latin typeface="宋体" panose="02010600030101010101" pitchFamily="2" charset="-122"/>
                <a:ea typeface="宋体" panose="02010600030101010101" pitchFamily="2" charset="-122"/>
              </a:rPr>
              <a:t> in range(0,2023): </a:t>
            </a:r>
            <a:r>
              <a:rPr lang="en-US" altLang="zh-CN" sz="4800" dirty="0" err="1" smtClean="0">
                <a:solidFill>
                  <a:schemeClr val="tx1"/>
                </a:solidFill>
                <a:latin typeface="宋体" panose="02010600030101010101" pitchFamily="2" charset="-122"/>
                <a:ea typeface="宋体" panose="02010600030101010101" pitchFamily="2" charset="-122"/>
              </a:rPr>
              <a:t>dp</a:t>
            </a:r>
            <a:r>
              <a:rPr lang="en-US" altLang="zh-CN" sz="4800" dirty="0" smtClean="0">
                <a:solidFill>
                  <a:schemeClr val="tx1"/>
                </a:solidFill>
                <a:latin typeface="宋体" panose="02010600030101010101" pitchFamily="2" charset="-122"/>
                <a:ea typeface="宋体" panose="02010600030101010101" pitchFamily="2" charset="-122"/>
              </a:rPr>
              <a:t>[</a:t>
            </a:r>
            <a:r>
              <a:rPr lang="en-US" altLang="zh-CN" sz="4800" dirty="0" err="1" smtClean="0">
                <a:solidFill>
                  <a:schemeClr val="tx1"/>
                </a:solidFill>
                <a:latin typeface="宋体" panose="02010600030101010101" pitchFamily="2" charset="-122"/>
                <a:ea typeface="宋体" panose="02010600030101010101" pitchFamily="2" charset="-122"/>
              </a:rPr>
              <a:t>i</a:t>
            </a:r>
            <a:r>
              <a:rPr lang="en-US" altLang="zh-CN" sz="4800" dirty="0" smtClean="0">
                <a:solidFill>
                  <a:schemeClr val="tx1"/>
                </a:solidFill>
                <a:latin typeface="宋体" panose="02010600030101010101" pitchFamily="2" charset="-122"/>
                <a:ea typeface="宋体" panose="02010600030101010101" pitchFamily="2" charset="-122"/>
              </a:rPr>
              <a:t>][0][0</a:t>
            </a:r>
            <a:r>
              <a:rPr lang="en-US" altLang="zh-CN" sz="4800" dirty="0">
                <a:solidFill>
                  <a:schemeClr val="tx1"/>
                </a:solidFill>
                <a:latin typeface="宋体" panose="02010600030101010101" pitchFamily="2" charset="-122"/>
                <a:ea typeface="宋体" panose="02010600030101010101" pitchFamily="2" charset="-122"/>
              </a:rPr>
              <a:t>]=1 </a:t>
            </a:r>
            <a:r>
              <a:rPr lang="en-US" altLang="zh-CN" sz="4800" dirty="0" smtClean="0">
                <a:solidFill>
                  <a:schemeClr val="tx1"/>
                </a:solidFill>
                <a:latin typeface="宋体" panose="02010600030101010101" pitchFamily="2" charset="-122"/>
                <a:ea typeface="宋体" panose="02010600030101010101" pitchFamily="2" charset="-122"/>
              </a:rPr>
              <a:t>   </a:t>
            </a:r>
            <a:r>
              <a:rPr lang="en-US" altLang="zh-CN" sz="4800" dirty="0" smtClean="0">
                <a:solidFill>
                  <a:srgbClr val="FF0000"/>
                </a:solidFill>
                <a:latin typeface="宋体" panose="02010600030101010101" pitchFamily="2" charset="-122"/>
                <a:ea typeface="宋体" panose="02010600030101010101" pitchFamily="2" charset="-122"/>
              </a:rPr>
              <a:t>#</a:t>
            </a:r>
            <a:r>
              <a:rPr lang="zh-CN" altLang="en-US" sz="4800" dirty="0" smtClean="0">
                <a:solidFill>
                  <a:srgbClr val="FF0000"/>
                </a:solidFill>
                <a:latin typeface="宋体" panose="02010600030101010101" pitchFamily="2" charset="-122"/>
                <a:ea typeface="宋体" panose="02010600030101010101" pitchFamily="2" charset="-122"/>
              </a:rPr>
              <a:t>特别</a:t>
            </a:r>
            <a:r>
              <a:rPr lang="zh-CN" altLang="en-US" sz="4800" dirty="0">
                <a:solidFill>
                  <a:srgbClr val="FF0000"/>
                </a:solidFill>
                <a:latin typeface="宋体" panose="02010600030101010101" pitchFamily="2" charset="-122"/>
                <a:ea typeface="宋体" panose="02010600030101010101" pitchFamily="2" charset="-122"/>
              </a:rPr>
              <a:t>注意这个初始化</a:t>
            </a:r>
            <a:endParaRPr lang="en-US" altLang="zh-CN" sz="4800" dirty="0" smtClean="0">
              <a:solidFill>
                <a:srgbClr val="FF0000"/>
              </a:solidFill>
              <a:latin typeface="宋体" panose="02010600030101010101" pitchFamily="2" charset="-122"/>
              <a:ea typeface="宋体" panose="02010600030101010101" pitchFamily="2" charset="-122"/>
            </a:endParaRPr>
          </a:p>
          <a:p>
            <a:pPr algn="l"/>
            <a:r>
              <a:rPr lang="en-US" altLang="zh-CN" sz="4800" dirty="0" smtClean="0">
                <a:solidFill>
                  <a:schemeClr val="tx1"/>
                </a:solidFill>
                <a:latin typeface="宋体" panose="02010600030101010101" pitchFamily="2" charset="-122"/>
                <a:ea typeface="宋体" panose="02010600030101010101" pitchFamily="2" charset="-122"/>
              </a:rPr>
              <a:t>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range(1,2023):</a:t>
            </a:r>
          </a:p>
          <a:p>
            <a:pPr algn="l"/>
            <a:r>
              <a:rPr lang="en-US" altLang="zh-CN" sz="4800" dirty="0">
                <a:solidFill>
                  <a:schemeClr val="tx1"/>
                </a:solidFill>
                <a:latin typeface="宋体" panose="02010600030101010101" pitchFamily="2" charset="-122"/>
                <a:ea typeface="宋体" panose="02010600030101010101" pitchFamily="2" charset="-122"/>
              </a:rPr>
              <a:t>  for j in range(1,11):</a:t>
            </a:r>
          </a:p>
          <a:p>
            <a:pPr algn="l"/>
            <a:r>
              <a:rPr lang="en-US" altLang="zh-CN" sz="4800" dirty="0">
                <a:solidFill>
                  <a:schemeClr val="tx1"/>
                </a:solidFill>
                <a:latin typeface="宋体" panose="02010600030101010101" pitchFamily="2" charset="-122"/>
                <a:ea typeface="宋体" panose="02010600030101010101" pitchFamily="2" charset="-122"/>
              </a:rPr>
              <a:t>    for k in range(1,2023):</a:t>
            </a:r>
          </a:p>
          <a:p>
            <a:pPr algn="l"/>
            <a:r>
              <a:rPr lang="en-US" altLang="zh-CN" sz="4800" dirty="0">
                <a:solidFill>
                  <a:schemeClr val="tx1"/>
                </a:solidFill>
                <a:latin typeface="宋体" panose="02010600030101010101" pitchFamily="2" charset="-122"/>
                <a:ea typeface="宋体" panose="02010600030101010101" pitchFamily="2" charset="-122"/>
              </a:rPr>
              <a:t>        if k&lt;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][j][k] =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[i-1][j][k]</a:t>
            </a:r>
          </a:p>
          <a:p>
            <a:pPr algn="l"/>
            <a:r>
              <a:rPr lang="en-US" altLang="zh-CN" sz="4800" dirty="0">
                <a:solidFill>
                  <a:schemeClr val="tx1"/>
                </a:solidFill>
                <a:latin typeface="宋体" panose="02010600030101010101" pitchFamily="2" charset="-122"/>
                <a:ea typeface="宋体" panose="02010600030101010101" pitchFamily="2" charset="-122"/>
              </a:rPr>
              <a:t>        else: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][j][k] =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[i-1][j][k]+</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[i-1][j-1][k-</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a:t>
            </a:r>
          </a:p>
          <a:p>
            <a:pPr algn="l"/>
            <a:r>
              <a:rPr lang="en-US" altLang="zh-CN" sz="4800" dirty="0">
                <a:solidFill>
                  <a:schemeClr val="tx1"/>
                </a:solidFill>
                <a:latin typeface="宋体" panose="02010600030101010101" pitchFamily="2" charset="-122"/>
                <a:ea typeface="宋体" panose="02010600030101010101" pitchFamily="2" charset="-122"/>
              </a:rPr>
              <a:t>print(</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[2022][10][2022])</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不用滚动数组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
        <p:nvSpPr>
          <p:cNvPr id="3" name="矩形标注 2"/>
          <p:cNvSpPr/>
          <p:nvPr/>
        </p:nvSpPr>
        <p:spPr>
          <a:xfrm>
            <a:off x="18702139" y="8026916"/>
            <a:ext cx="3776862" cy="1396665"/>
          </a:xfrm>
          <a:prstGeom prst="wedgeRectCallout">
            <a:avLst>
              <a:gd name="adj1" fmla="val -126371"/>
              <a:gd name="adj2" fmla="val 48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4631316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0" y="2709838"/>
            <a:ext cx="23055462" cy="1569660"/>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782345" y="-1548851"/>
            <a:ext cx="6653709" cy="2021840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218152" y="5724428"/>
            <a:ext cx="21260849" cy="5262979"/>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 = [[0]*2222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range(11)]</a:t>
            </a:r>
          </a:p>
          <a:p>
            <a:pPr algn="l"/>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[0][0] = </a:t>
            </a:r>
            <a:r>
              <a:rPr lang="en-US" altLang="zh-CN" sz="4800" dirty="0" smtClean="0">
                <a:solidFill>
                  <a:schemeClr val="tx1"/>
                </a:solidFill>
                <a:latin typeface="宋体" panose="02010600030101010101" pitchFamily="2" charset="-122"/>
                <a:ea typeface="宋体" panose="02010600030101010101" pitchFamily="2" charset="-122"/>
              </a:rPr>
              <a:t>1</a:t>
            </a:r>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smtClean="0">
                <a:solidFill>
                  <a:srgbClr val="FF0000"/>
                </a:solidFill>
                <a:latin typeface="宋体" panose="02010600030101010101" pitchFamily="2" charset="-122"/>
                <a:ea typeface="宋体" panose="02010600030101010101" pitchFamily="2" charset="-122"/>
              </a:rPr>
              <a:t>                     #</a:t>
            </a:r>
            <a:r>
              <a:rPr lang="zh-CN" altLang="en-US" sz="4800" dirty="0">
                <a:solidFill>
                  <a:srgbClr val="FF0000"/>
                </a:solidFill>
                <a:latin typeface="宋体" panose="02010600030101010101" pitchFamily="2" charset="-122"/>
                <a:ea typeface="宋体" panose="02010600030101010101" pitchFamily="2" charset="-122"/>
              </a:rPr>
              <a:t>特别注意这个初始化</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range(1,2023):</a:t>
            </a:r>
          </a:p>
          <a:p>
            <a:pPr algn="l"/>
            <a:r>
              <a:rPr lang="en-US" altLang="zh-CN" sz="4800" dirty="0">
                <a:solidFill>
                  <a:schemeClr val="tx1"/>
                </a:solidFill>
                <a:latin typeface="宋体" panose="02010600030101010101" pitchFamily="2" charset="-122"/>
                <a:ea typeface="宋体" panose="02010600030101010101" pitchFamily="2" charset="-122"/>
              </a:rPr>
              <a:t>    for j in range(10,0,-1):      #10</a:t>
            </a:r>
            <a:r>
              <a:rPr lang="zh-CN" altLang="en-US" sz="4800" dirty="0">
                <a:solidFill>
                  <a:schemeClr val="tx1"/>
                </a:solidFill>
                <a:latin typeface="宋体" panose="02010600030101010101" pitchFamily="2" charset="-122"/>
                <a:ea typeface="宋体" panose="02010600030101010101" pitchFamily="2" charset="-122"/>
              </a:rPr>
              <a:t>个数</a:t>
            </a:r>
          </a:p>
          <a:p>
            <a:pPr algn="l"/>
            <a:r>
              <a:rPr lang="zh-CN" altLang="en-US" sz="4800" dirty="0">
                <a:solidFill>
                  <a:schemeClr val="tx1"/>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for k in range(i,2023):   #k&gt;=</a:t>
            </a:r>
            <a:r>
              <a:rPr lang="en-US" altLang="zh-CN" sz="4800" dirty="0" err="1">
                <a:solidFill>
                  <a:schemeClr val="tx1"/>
                </a:solidFill>
                <a:latin typeface="宋体" panose="02010600030101010101" pitchFamily="2" charset="-122"/>
                <a:ea typeface="宋体" panose="02010600030101010101" pitchFamily="2" charset="-122"/>
              </a:rPr>
              <a:t>i</a:t>
            </a:r>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[j][k</a:t>
            </a:r>
            <a:r>
              <a:rPr lang="en-US" altLang="zh-CN" sz="4800" dirty="0" smtClean="0">
                <a:solidFill>
                  <a:schemeClr val="tx1"/>
                </a:solidFill>
                <a:latin typeface="宋体" panose="02010600030101010101" pitchFamily="2" charset="-122"/>
                <a:ea typeface="宋体" panose="02010600030101010101" pitchFamily="2" charset="-122"/>
              </a:rPr>
              <a:t>] += </a:t>
            </a:r>
            <a:r>
              <a:rPr lang="en-US" altLang="zh-CN" sz="4800" dirty="0" err="1" smtClean="0">
                <a:solidFill>
                  <a:schemeClr val="tx1"/>
                </a:solidFill>
                <a:latin typeface="宋体" panose="02010600030101010101" pitchFamily="2" charset="-122"/>
                <a:ea typeface="宋体" panose="02010600030101010101" pitchFamily="2" charset="-122"/>
              </a:rPr>
              <a:t>dp</a:t>
            </a:r>
            <a:r>
              <a:rPr lang="en-US" altLang="zh-CN" sz="4800" dirty="0" smtClean="0">
                <a:solidFill>
                  <a:schemeClr val="tx1"/>
                </a:solidFill>
                <a:latin typeface="宋体" panose="02010600030101010101" pitchFamily="2" charset="-122"/>
                <a:ea typeface="宋体" panose="02010600030101010101" pitchFamily="2" charset="-122"/>
              </a:rPr>
              <a:t>[j-1</a:t>
            </a:r>
            <a:r>
              <a:rPr lang="en-US" altLang="zh-CN" sz="4800" dirty="0">
                <a:solidFill>
                  <a:schemeClr val="tx1"/>
                </a:solidFill>
                <a:latin typeface="宋体" panose="02010600030101010101" pitchFamily="2" charset="-122"/>
                <a:ea typeface="宋体" panose="02010600030101010101" pitchFamily="2" charset="-122"/>
              </a:rPr>
              <a:t>][k-</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print(</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[10][2022])</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206528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完全背包</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小明的背包</a:t>
              </a:r>
              <a:r>
                <a:rPr lang="en-US" altLang="zh-CN" sz="5600" b="1" spc="600" dirty="0">
                  <a:solidFill>
                    <a:schemeClr val="bg1"/>
                  </a:solidFill>
                  <a:latin typeface="宋体" panose="02010600030101010101" pitchFamily="2" charset="-122"/>
                  <a:ea typeface="宋体" panose="02010600030101010101" pitchFamily="2" charset="-122"/>
                </a:rPr>
                <a:t>2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1175</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558328" y="34062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solidFill>
                  <a:srgbClr val="0070C0"/>
                </a:solidFill>
              </a:rPr>
              <a:t>【</a:t>
            </a:r>
            <a:r>
              <a:rPr lang="zh-CN" altLang="en-US" dirty="0">
                <a:solidFill>
                  <a:srgbClr val="0070C0"/>
                </a:solidFill>
              </a:rPr>
              <a:t>题目描述</a:t>
            </a:r>
            <a:r>
              <a:rPr lang="en-US" altLang="zh-CN" dirty="0">
                <a:solidFill>
                  <a:srgbClr val="0070C0"/>
                </a:solidFill>
              </a:rPr>
              <a:t>】</a:t>
            </a:r>
            <a:r>
              <a:rPr lang="zh-CN" altLang="en-US" dirty="0"/>
              <a:t>小明有一个容量为 </a:t>
            </a:r>
            <a:r>
              <a:rPr lang="en-US" altLang="zh-CN" dirty="0"/>
              <a:t>C</a:t>
            </a:r>
            <a:r>
              <a:rPr lang="zh-CN" altLang="en-US" dirty="0"/>
              <a:t>的背包。这天他去商场购物，商场一共有 </a:t>
            </a:r>
            <a:r>
              <a:rPr lang="en-US" altLang="zh-CN" dirty="0"/>
              <a:t>N </a:t>
            </a:r>
            <a:r>
              <a:rPr lang="zh-CN" altLang="en-US" dirty="0"/>
              <a:t>种物品，第</a:t>
            </a:r>
            <a:r>
              <a:rPr lang="en-US" altLang="zh-CN" dirty="0" err="1"/>
              <a:t>i</a:t>
            </a:r>
            <a:r>
              <a:rPr lang="zh-CN" altLang="en-US" dirty="0"/>
              <a:t>种物品的体积为 </a:t>
            </a:r>
            <a:r>
              <a:rPr lang="en-US" altLang="zh-CN" dirty="0"/>
              <a:t>ci</a:t>
            </a:r>
            <a:r>
              <a:rPr lang="zh-CN" altLang="en-US" dirty="0"/>
              <a:t>，价值为</a:t>
            </a:r>
            <a:r>
              <a:rPr lang="en-US" altLang="zh-CN" dirty="0" err="1"/>
              <a:t>wi</a:t>
            </a:r>
            <a:r>
              <a:rPr lang="zh-CN" altLang="en-US" dirty="0"/>
              <a:t>，每种物品都有</a:t>
            </a:r>
            <a:r>
              <a:rPr lang="zh-CN" altLang="en-US" dirty="0">
                <a:solidFill>
                  <a:srgbClr val="FF0000"/>
                </a:solidFill>
              </a:rPr>
              <a:t>无限多个</a:t>
            </a:r>
            <a:r>
              <a:rPr lang="zh-CN" altLang="en-US" dirty="0"/>
              <a:t>。小明想知道在购买的物品总体积不超过</a:t>
            </a:r>
            <a:r>
              <a:rPr lang="en-US" altLang="zh-CN" dirty="0"/>
              <a:t>C</a:t>
            </a:r>
            <a:r>
              <a:rPr lang="zh-CN" altLang="en-US" dirty="0"/>
              <a:t>的情况下所能获得的最大价值为多少，请你帮他算算。</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输入描述</a:t>
            </a:r>
            <a:r>
              <a:rPr lang="en-US" altLang="zh-CN" dirty="0">
                <a:solidFill>
                  <a:srgbClr val="0070C0"/>
                </a:solidFill>
              </a:rPr>
              <a:t>】</a:t>
            </a:r>
            <a:r>
              <a:rPr lang="zh-CN" altLang="en-US" dirty="0"/>
              <a:t>输入第</a:t>
            </a:r>
            <a:r>
              <a:rPr lang="en-US" altLang="zh-CN" dirty="0"/>
              <a:t>1</a:t>
            </a:r>
            <a:r>
              <a:rPr lang="zh-CN" altLang="en-US" dirty="0"/>
              <a:t>行包含两个正整数</a:t>
            </a:r>
            <a:r>
              <a:rPr lang="en-US" altLang="zh-CN" dirty="0"/>
              <a:t>N,C</a:t>
            </a:r>
            <a:r>
              <a:rPr lang="zh-CN" altLang="en-US" dirty="0"/>
              <a:t>，表示商场物品的数量和小明的背包容量。第</a:t>
            </a:r>
            <a:r>
              <a:rPr lang="en-US" altLang="zh-CN" dirty="0"/>
              <a:t>2</a:t>
            </a:r>
            <a:r>
              <a:rPr lang="zh-CN" altLang="en-US" dirty="0"/>
              <a:t>∼</a:t>
            </a:r>
            <a:r>
              <a:rPr lang="en-US" altLang="zh-CN" dirty="0"/>
              <a:t>N+1</a:t>
            </a:r>
            <a:r>
              <a:rPr lang="zh-CN" altLang="en-US" dirty="0"/>
              <a:t>行包含</a:t>
            </a:r>
            <a:r>
              <a:rPr lang="en-US" altLang="zh-CN" dirty="0"/>
              <a:t>2</a:t>
            </a:r>
            <a:r>
              <a:rPr lang="zh-CN" altLang="en-US" dirty="0"/>
              <a:t>个正整数</a:t>
            </a:r>
            <a:r>
              <a:rPr lang="en-US" altLang="zh-CN" dirty="0" err="1"/>
              <a:t>c,w</a:t>
            </a:r>
            <a:r>
              <a:rPr lang="zh-CN" altLang="en-US" dirty="0"/>
              <a:t>，表示物品的体积和价值。</a:t>
            </a:r>
            <a:r>
              <a:rPr lang="en-US" altLang="zh-CN" dirty="0"/>
              <a:t>1≤N≤10</a:t>
            </a:r>
            <a:r>
              <a:rPr lang="en-US" altLang="zh-CN" baseline="30000" dirty="0"/>
              <a:t>3</a:t>
            </a:r>
            <a:r>
              <a:rPr lang="zh-CN" altLang="en-US" dirty="0"/>
              <a:t>，</a:t>
            </a:r>
            <a:r>
              <a:rPr lang="en-US" altLang="zh-CN" dirty="0"/>
              <a:t>1≤C≤10</a:t>
            </a:r>
            <a:r>
              <a:rPr lang="en-US" altLang="zh-CN" baseline="30000" dirty="0"/>
              <a:t>3</a:t>
            </a:r>
            <a:r>
              <a:rPr lang="zh-CN" altLang="en-US" dirty="0"/>
              <a:t>，</a:t>
            </a:r>
            <a:r>
              <a:rPr lang="en-US" altLang="zh-CN" dirty="0"/>
              <a:t>1≤ci, wi≤10</a:t>
            </a:r>
            <a:r>
              <a:rPr lang="en-US" altLang="zh-CN" baseline="30000" dirty="0"/>
              <a:t>3</a:t>
            </a:r>
            <a:r>
              <a:rPr lang="zh-CN" altLang="en-US" dirty="0"/>
              <a:t>。</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输出描述</a:t>
            </a:r>
            <a:r>
              <a:rPr lang="en-US" altLang="zh-CN" dirty="0">
                <a:solidFill>
                  <a:srgbClr val="0070C0"/>
                </a:solidFill>
              </a:rPr>
              <a:t>】</a:t>
            </a:r>
            <a:r>
              <a:rPr lang="zh-CN" altLang="en-US" dirty="0"/>
              <a:t>输出一行整数表示小明所能获得的最大价值。</a:t>
            </a:r>
          </a:p>
        </p:txBody>
      </p:sp>
    </p:spTree>
    <p:custDataLst>
      <p:tags r:id="rId1"/>
    </p:custDataLst>
    <p:extLst>
      <p:ext uri="{BB962C8B-B14F-4D97-AF65-F5344CB8AC3E}">
        <p14:creationId xmlns:p14="http://schemas.microsoft.com/office/powerpoint/2010/main" val="1360220857"/>
      </p:ext>
    </p:extLst>
  </p:cSld>
  <p:clrMapOvr>
    <a:masterClrMapping/>
  </p:clrMapOvr>
  <p:transition spd="slow" advClick="0" advTm="1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679652" cy="6740307"/>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思路和</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背包类似。</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背包的每种物品只有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件，完全背包的每种物品有无穷多件，第</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种可以装</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C/ci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：把前</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种物品（从第</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种到第</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种）装入容量为</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的背包中获得的最大价值。</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把每个</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都看成一个背包：背包容量为</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，装</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这些物品。最后得到的</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[N][C]</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就是问题的答案：把</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种物品装进容量</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的背包的最大价值。</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背包问题中，每个物品只有拿与不拿两种；而完全背包问题，需要考虑拿几个。</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文本框 8"/>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完全背包</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70278408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a:spLocks noGrp="1"/>
          </p:cNvSpPr>
          <p:nvPr/>
        </p:nvSpPr>
        <p:spPr>
          <a:xfrm>
            <a:off x="1789629" y="2634790"/>
            <a:ext cx="15758457" cy="7129029"/>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a:lstStyle>
          <a:p>
            <a:pPr marL="0" indent="0">
              <a:buNone/>
            </a:pPr>
            <a:r>
              <a:rPr lang="nb-NO" altLang="zh-CN" sz="4000" dirty="0" smtClean="0">
                <a:latin typeface="宋体" panose="02010600030101010101" pitchFamily="2" charset="-122"/>
                <a:ea typeface="宋体" panose="02010600030101010101" pitchFamily="2" charset="-122"/>
              </a:rPr>
              <a:t>type </a:t>
            </a:r>
            <a:r>
              <a:rPr lang="nb-NO" altLang="zh-CN" sz="4000" dirty="0">
                <a:latin typeface="宋体" panose="02010600030101010101" pitchFamily="2" charset="-122"/>
                <a:ea typeface="宋体" panose="02010600030101010101" pitchFamily="2" charset="-122"/>
              </a:rPr>
              <a:t>= [1, 5, 10, 25, 50]   #5</a:t>
            </a:r>
            <a:r>
              <a:rPr lang="zh-CN" altLang="nb-NO" sz="4000" dirty="0">
                <a:latin typeface="宋体" panose="02010600030101010101" pitchFamily="2" charset="-122"/>
                <a:ea typeface="宋体" panose="02010600030101010101" pitchFamily="2" charset="-122"/>
              </a:rPr>
              <a:t>种</a:t>
            </a:r>
            <a:r>
              <a:rPr lang="zh-CN" altLang="nb-NO" sz="4000" dirty="0" smtClean="0">
                <a:latin typeface="宋体" panose="02010600030101010101" pitchFamily="2" charset="-122"/>
                <a:ea typeface="宋体" panose="02010600030101010101" pitchFamily="2" charset="-122"/>
              </a:rPr>
              <a:t>面值</a:t>
            </a:r>
            <a:endParaRPr lang="en-US" altLang="zh-CN" sz="4000" dirty="0" smtClean="0">
              <a:latin typeface="宋体" panose="02010600030101010101" pitchFamily="2" charset="-122"/>
              <a:ea typeface="宋体" panose="02010600030101010101" pitchFamily="2" charset="-122"/>
            </a:endParaRPr>
          </a:p>
          <a:p>
            <a:pPr marL="0" indent="0">
              <a:buNone/>
            </a:pPr>
            <a:endParaRPr lang="en-US" altLang="zh-CN" sz="4000" dirty="0" smtClean="0">
              <a:solidFill>
                <a:srgbClr val="FF0000"/>
              </a:solidFill>
              <a:latin typeface="宋体" panose="02010600030101010101" pitchFamily="2" charset="-122"/>
              <a:ea typeface="宋体" panose="02010600030101010101" pitchFamily="2" charset="-122"/>
            </a:endParaRPr>
          </a:p>
          <a:p>
            <a:pPr marL="0" indent="0">
              <a:buNone/>
            </a:pPr>
            <a:r>
              <a:rPr lang="zh-CN" altLang="en-US" sz="4000" dirty="0" smtClean="0">
                <a:solidFill>
                  <a:srgbClr val="FF0000"/>
                </a:solidFill>
                <a:latin typeface="宋体" panose="02010600030101010101" pitchFamily="2" charset="-122"/>
                <a:ea typeface="宋体" panose="02010600030101010101" pitchFamily="2" charset="-122"/>
              </a:rPr>
              <a:t>定义</a:t>
            </a:r>
            <a:r>
              <a:rPr lang="zh-CN" altLang="en-US" sz="4000" dirty="0" smtClean="0">
                <a:latin typeface="宋体" panose="02010600030101010101" pitchFamily="2" charset="-122"/>
                <a:ea typeface="宋体" panose="02010600030101010101" pitchFamily="2" charset="-122"/>
              </a:rPr>
              <a:t>数组Min[ ] 记录</a:t>
            </a:r>
            <a:r>
              <a:rPr lang="zh-CN" altLang="en-US" sz="4000" dirty="0">
                <a:latin typeface="宋体" panose="02010600030101010101" pitchFamily="2" charset="-122"/>
                <a:ea typeface="宋体" panose="02010600030101010101" pitchFamily="2" charset="-122"/>
              </a:rPr>
              <a:t>最少硬币数量</a:t>
            </a:r>
            <a:r>
              <a:rPr lang="zh-CN" altLang="en-US" sz="4000" dirty="0" smtClean="0">
                <a:latin typeface="宋体" panose="02010600030101010101" pitchFamily="2" charset="-122"/>
                <a:ea typeface="宋体" panose="02010600030101010101" pitchFamily="2" charset="-122"/>
              </a:rPr>
              <a:t>：</a:t>
            </a:r>
            <a:endParaRPr lang="en-US" altLang="zh-CN" sz="4000" dirty="0" smtClean="0">
              <a:latin typeface="宋体" panose="02010600030101010101" pitchFamily="2" charset="-122"/>
              <a:ea typeface="宋体" panose="02010600030101010101" pitchFamily="2" charset="-122"/>
            </a:endParaRPr>
          </a:p>
          <a:p>
            <a:pPr marL="0" indent="0">
              <a:buNone/>
            </a:pPr>
            <a:r>
              <a:rPr lang="en-US" altLang="zh-CN" sz="4000" dirty="0">
                <a:latin typeface="宋体" panose="02010600030101010101" pitchFamily="2" charset="-122"/>
                <a:ea typeface="宋体" panose="02010600030101010101" pitchFamily="2" charset="-122"/>
              </a:rPr>
              <a:t> </a:t>
            </a:r>
            <a:r>
              <a:rPr lang="en-US" altLang="zh-CN" sz="4000" dirty="0" smtClean="0">
                <a:latin typeface="宋体" panose="02010600030101010101" pitchFamily="2" charset="-122"/>
                <a:ea typeface="宋体" panose="02010600030101010101" pitchFamily="2" charset="-122"/>
              </a:rPr>
              <a:t>    </a:t>
            </a:r>
            <a:r>
              <a:rPr lang="zh-CN" altLang="zh-CN" sz="4000" dirty="0" smtClean="0">
                <a:latin typeface="宋体" panose="02010600030101010101" pitchFamily="2" charset="-122"/>
                <a:ea typeface="宋体" panose="02010600030101010101" pitchFamily="2" charset="-122"/>
              </a:rPr>
              <a:t>对</a:t>
            </a:r>
            <a:r>
              <a:rPr lang="zh-CN" altLang="zh-CN" sz="4000" dirty="0">
                <a:latin typeface="宋体" panose="02010600030101010101" pitchFamily="2" charset="-122"/>
                <a:ea typeface="宋体" panose="02010600030101010101" pitchFamily="2" charset="-122"/>
              </a:rPr>
              <a:t>输入的某个金额</a:t>
            </a:r>
            <a:r>
              <a:rPr lang="en-US" altLang="zh-CN" sz="4000" dirty="0" err="1">
                <a:latin typeface="宋体" panose="02010600030101010101" pitchFamily="2" charset="-122"/>
                <a:ea typeface="宋体" panose="02010600030101010101" pitchFamily="2" charset="-122"/>
              </a:rPr>
              <a:t>i</a:t>
            </a:r>
            <a:r>
              <a:rPr lang="zh-CN" altLang="zh-CN" sz="4000" dirty="0" smtClean="0">
                <a:latin typeface="宋体" panose="02010600030101010101" pitchFamily="2" charset="-122"/>
                <a:ea typeface="宋体" panose="02010600030101010101" pitchFamily="2" charset="-122"/>
              </a:rPr>
              <a:t>，</a:t>
            </a:r>
            <a:r>
              <a:rPr lang="en-US" altLang="zh-CN" sz="4000" dirty="0" smtClean="0">
                <a:latin typeface="宋体" panose="02010600030101010101" pitchFamily="2" charset="-122"/>
                <a:ea typeface="宋体" panose="02010600030101010101" pitchFamily="2" charset="-122"/>
              </a:rPr>
              <a:t>Min[</a:t>
            </a:r>
            <a:r>
              <a:rPr lang="en-US" altLang="zh-CN" sz="4000" dirty="0" err="1" smtClean="0">
                <a:latin typeface="宋体" panose="02010600030101010101" pitchFamily="2" charset="-122"/>
                <a:ea typeface="宋体" panose="02010600030101010101" pitchFamily="2" charset="-122"/>
              </a:rPr>
              <a:t>i</a:t>
            </a:r>
            <a:r>
              <a:rPr lang="en-US" altLang="zh-CN" sz="4000" dirty="0" smtClean="0">
                <a:latin typeface="宋体" panose="02010600030101010101" pitchFamily="2" charset="-122"/>
                <a:ea typeface="宋体" panose="02010600030101010101" pitchFamily="2" charset="-122"/>
              </a:rPr>
              <a:t>]</a:t>
            </a:r>
            <a:r>
              <a:rPr lang="zh-CN" altLang="en-US" sz="4000" dirty="0">
                <a:latin typeface="宋体" panose="02010600030101010101" pitchFamily="2" charset="-122"/>
                <a:ea typeface="宋体" panose="02010600030101010101" pitchFamily="2" charset="-122"/>
              </a:rPr>
              <a:t>是</a:t>
            </a:r>
            <a:r>
              <a:rPr lang="zh-CN" altLang="en-US" sz="4000" dirty="0">
                <a:solidFill>
                  <a:srgbClr val="FF0000"/>
                </a:solidFill>
                <a:latin typeface="宋体" panose="02010600030101010101" pitchFamily="2" charset="-122"/>
                <a:ea typeface="宋体" panose="02010600030101010101" pitchFamily="2" charset="-122"/>
              </a:rPr>
              <a:t>最少</a:t>
            </a:r>
            <a:r>
              <a:rPr lang="zh-CN" altLang="en-US" sz="4000" dirty="0">
                <a:latin typeface="宋体" panose="02010600030101010101" pitchFamily="2" charset="-122"/>
                <a:ea typeface="宋体" panose="02010600030101010101" pitchFamily="2" charset="-122"/>
              </a:rPr>
              <a:t>的硬币数量。</a:t>
            </a:r>
            <a:endParaRPr lang="en-US" altLang="zh-CN" sz="4000" dirty="0">
              <a:latin typeface="宋体" panose="02010600030101010101" pitchFamily="2" charset="-122"/>
              <a:ea typeface="宋体" panose="02010600030101010101" pitchFamily="2" charset="-122"/>
            </a:endParaRPr>
          </a:p>
          <a:p>
            <a:pPr marL="0" indent="0">
              <a:buNone/>
            </a:pPr>
            <a:endParaRPr lang="en-US" altLang="zh-CN" sz="4000" dirty="0">
              <a:latin typeface="宋体" panose="02010600030101010101" pitchFamily="2" charset="-122"/>
              <a:ea typeface="宋体" panose="02010600030101010101" pitchFamily="2" charset="-122"/>
            </a:endParaRPr>
          </a:p>
          <a:p>
            <a:pPr marL="0" indent="0" algn="ctr">
              <a:buNone/>
            </a:pPr>
            <a:r>
              <a:rPr lang="zh-CN" altLang="en-US" sz="4000" dirty="0">
                <a:solidFill>
                  <a:srgbClr val="0070C0"/>
                </a:solidFill>
                <a:latin typeface="宋体" panose="02010600030101010101" pitchFamily="2" charset="-122"/>
                <a:ea typeface="宋体" panose="02010600030101010101" pitchFamily="2" charset="-122"/>
              </a:rPr>
              <a:t>第一步：只考虑</a:t>
            </a:r>
            <a:r>
              <a:rPr lang="en-US" altLang="zh-CN" sz="4000" dirty="0">
                <a:solidFill>
                  <a:srgbClr val="0070C0"/>
                </a:solidFill>
                <a:latin typeface="宋体" panose="02010600030101010101" pitchFamily="2" charset="-122"/>
                <a:ea typeface="宋体" panose="02010600030101010101" pitchFamily="2" charset="-122"/>
              </a:rPr>
              <a:t>1</a:t>
            </a:r>
            <a:r>
              <a:rPr lang="zh-CN" altLang="en-US" sz="4000" dirty="0">
                <a:solidFill>
                  <a:srgbClr val="0070C0"/>
                </a:solidFill>
                <a:latin typeface="宋体" panose="02010600030101010101" pitchFamily="2" charset="-122"/>
                <a:ea typeface="宋体" panose="02010600030101010101" pitchFamily="2" charset="-122"/>
              </a:rPr>
              <a:t>元面值的硬币</a:t>
            </a:r>
            <a:endParaRPr lang="en-US" altLang="zh-CN" sz="4000" dirty="0">
              <a:solidFill>
                <a:srgbClr val="0070C0"/>
              </a:solidFill>
              <a:latin typeface="宋体" panose="02010600030101010101" pitchFamily="2" charset="-122"/>
              <a:ea typeface="宋体" panose="02010600030101010101" pitchFamily="2" charset="-122"/>
            </a:endParaRPr>
          </a:p>
          <a:p>
            <a:pPr marL="0" indent="0" algn="ctr">
              <a:buNone/>
            </a:pPr>
            <a:endParaRPr lang="zh-CN" altLang="en-US" sz="4000" dirty="0">
              <a:solidFill>
                <a:srgbClr val="0070C0"/>
              </a:solidFill>
              <a:latin typeface="宋体" panose="02010600030101010101" pitchFamily="2" charset="-122"/>
              <a:ea typeface="宋体" panose="02010600030101010101" pitchFamily="2" charset="-122"/>
            </a:endParaRPr>
          </a:p>
        </p:txBody>
      </p:sp>
      <p:sp>
        <p:nvSpPr>
          <p:cNvPr id="14" name="内容占位符 2"/>
          <p:cNvSpPr>
            <a:spLocks noGrp="1"/>
          </p:cNvSpPr>
          <p:nvPr/>
        </p:nvSpPr>
        <p:spPr>
          <a:xfrm>
            <a:off x="3074147" y="10080400"/>
            <a:ext cx="16641007" cy="2768600"/>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eaLnBrk="0" hangingPunct="0">
              <a:spcBef>
                <a:spcPct val="20000"/>
              </a:spcBef>
              <a:buChar char="•"/>
            </a:pPr>
            <a:r>
              <a:rPr lang="en-US" altLang="zh-CN" sz="4000" dirty="0">
                <a:latin typeface="Arial" panose="020B0604020202020204" pitchFamily="34" charset="0"/>
                <a:ea typeface="宋体" panose="02010600030101010101" pitchFamily="2" charset="-122"/>
              </a:rPr>
              <a:t>i=1</a:t>
            </a:r>
            <a:r>
              <a:rPr lang="zh-CN" altLang="en-US" sz="4000" dirty="0">
                <a:latin typeface="Arial" panose="020B0604020202020204" pitchFamily="34" charset="0"/>
                <a:ea typeface="宋体" panose="02010600030101010101" pitchFamily="2" charset="-122"/>
              </a:rPr>
              <a:t>元时，</a:t>
            </a:r>
            <a:r>
              <a:rPr lang="zh-CN" altLang="en-US" sz="4000" dirty="0">
                <a:solidFill>
                  <a:srgbClr val="FF0000"/>
                </a:solidFill>
                <a:latin typeface="Arial" panose="020B0604020202020204" pitchFamily="34" charset="0"/>
                <a:ea typeface="宋体" panose="02010600030101010101" pitchFamily="2" charset="-122"/>
              </a:rPr>
              <a:t>等价于</a:t>
            </a:r>
            <a:r>
              <a:rPr lang="zh-CN" altLang="en-US" sz="4000" dirty="0">
                <a:latin typeface="Arial" panose="020B0604020202020204" pitchFamily="34" charset="0"/>
                <a:ea typeface="宋体" panose="02010600030101010101" pitchFamily="2" charset="-122"/>
              </a:rPr>
              <a:t>：</a:t>
            </a:r>
            <a:r>
              <a:rPr lang="en-US" altLang="zh-CN" sz="4000" dirty="0">
                <a:latin typeface="Arial" panose="020B0604020202020204" pitchFamily="34" charset="0"/>
                <a:ea typeface="宋体" panose="02010600030101010101" pitchFamily="2" charset="-122"/>
              </a:rPr>
              <a:t>i = i-1 = 0</a:t>
            </a:r>
            <a:r>
              <a:rPr lang="zh-CN" altLang="en-US" sz="4000" dirty="0">
                <a:latin typeface="Arial" panose="020B0604020202020204" pitchFamily="34" charset="0"/>
                <a:ea typeface="宋体" panose="02010600030101010101" pitchFamily="2" charset="-122"/>
              </a:rPr>
              <a:t>元需要的硬币数量，加上</a:t>
            </a:r>
            <a:r>
              <a:rPr lang="en-US" altLang="zh-CN" sz="4000" dirty="0">
                <a:latin typeface="Arial" panose="020B0604020202020204" pitchFamily="34" charset="0"/>
                <a:ea typeface="宋体" panose="02010600030101010101" pitchFamily="2" charset="-122"/>
              </a:rPr>
              <a:t>1</a:t>
            </a:r>
            <a:r>
              <a:rPr lang="zh-CN" altLang="en-US" sz="4000" dirty="0">
                <a:latin typeface="Arial" panose="020B0604020202020204" pitchFamily="34" charset="0"/>
                <a:ea typeface="宋体" panose="02010600030101010101" pitchFamily="2" charset="-122"/>
              </a:rPr>
              <a:t>个</a:t>
            </a:r>
            <a:r>
              <a:rPr lang="en-US" altLang="zh-CN" sz="4000" dirty="0">
                <a:latin typeface="Arial" panose="020B0604020202020204" pitchFamily="34" charset="0"/>
                <a:ea typeface="宋体" panose="02010600030101010101" pitchFamily="2" charset="-122"/>
              </a:rPr>
              <a:t>1</a:t>
            </a:r>
            <a:r>
              <a:rPr lang="zh-CN" altLang="en-US" sz="4000" dirty="0">
                <a:latin typeface="Arial" panose="020B0604020202020204" pitchFamily="34" charset="0"/>
                <a:ea typeface="宋体" panose="02010600030101010101" pitchFamily="2" charset="-122"/>
              </a:rPr>
              <a:t>元硬币。</a:t>
            </a:r>
            <a:endParaRPr lang="zh-CN" altLang="en-US" sz="3600" dirty="0">
              <a:latin typeface="Arial" panose="020B0604020202020204" pitchFamily="34" charset="0"/>
              <a:ea typeface="宋体" panose="02010600030101010101" pitchFamily="2" charset="-122"/>
            </a:endParaRPr>
          </a:p>
        </p:txBody>
      </p:sp>
      <p:sp>
        <p:nvSpPr>
          <p:cNvPr id="16" name="Rectangle 2"/>
          <p:cNvSpPr/>
          <p:nvPr/>
        </p:nvSpPr>
        <p:spPr>
          <a:xfrm>
            <a:off x="3074147" y="3698874"/>
            <a:ext cx="13689853" cy="45719"/>
          </a:xfrm>
          <a:prstGeom prst="rect">
            <a:avLst/>
          </a:prstGeom>
          <a:noFill/>
          <a:ln w="9525">
            <a:noFill/>
          </a:ln>
        </p:spPr>
        <p:txBody>
          <a:bodyPr wrap="square" anchor="ctr"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en-US" dirty="0">
              <a:latin typeface="Arial" panose="020B0604020202020204" pitchFamily="34" charset="0"/>
              <a:ea typeface="宋体" panose="02010600030101010101" pitchFamily="2" charset="-122"/>
            </a:endParaRPr>
          </a:p>
        </p:txBody>
      </p:sp>
      <p:pic>
        <p:nvPicPr>
          <p:cNvPr id="17" name="对象 4"/>
          <p:cNvPicPr/>
          <p:nvPr/>
        </p:nvPicPr>
        <p:blipFill>
          <a:blip r:embed="rId5"/>
          <a:stretch>
            <a:fillRect/>
          </a:stretch>
        </p:blipFill>
        <p:spPr>
          <a:xfrm>
            <a:off x="2814637" y="7022272"/>
            <a:ext cx="13144500" cy="2632349"/>
          </a:xfrm>
          <a:prstGeom prst="rect">
            <a:avLst/>
          </a:prstGeom>
          <a:noFill/>
          <a:ln w="38100">
            <a:noFill/>
            <a:miter/>
          </a:ln>
        </p:spPr>
      </p:pic>
      <p:sp>
        <p:nvSpPr>
          <p:cNvPr id="19" name="矩形标注 18"/>
          <p:cNvSpPr/>
          <p:nvPr/>
        </p:nvSpPr>
        <p:spPr>
          <a:xfrm>
            <a:off x="19619963" y="3450238"/>
            <a:ext cx="4393217" cy="1957807"/>
          </a:xfrm>
          <a:prstGeom prst="wedgeRectCallout">
            <a:avLst>
              <a:gd name="adj1" fmla="val -95210"/>
              <a:gd name="adj2" fmla="val -3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Min[]</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叫做“状态”</a:t>
            </a:r>
          </a:p>
        </p:txBody>
      </p:sp>
      <p:sp>
        <p:nvSpPr>
          <p:cNvPr id="20" name="矩形标注 19"/>
          <p:cNvSpPr/>
          <p:nvPr/>
        </p:nvSpPr>
        <p:spPr>
          <a:xfrm>
            <a:off x="19475850" y="7851411"/>
            <a:ext cx="4393217" cy="1957807"/>
          </a:xfrm>
          <a:prstGeom prst="wedgeRectCallout">
            <a:avLst>
              <a:gd name="adj1" fmla="val -91590"/>
              <a:gd name="adj2" fmla="val -31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Min[]</a:t>
            </a:r>
            <a:r>
              <a:rPr lang="zh-CN" altLang="en-US" sz="4400"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的变化叫做“状态转移”</a:t>
            </a:r>
          </a:p>
        </p:txBody>
      </p:sp>
    </p:spTree>
    <p:custDataLst>
      <p:tags r:id="rId1"/>
    </p:custDataLst>
    <p:extLst>
      <p:ext uri="{BB962C8B-B14F-4D97-AF65-F5344CB8AC3E}">
        <p14:creationId xmlns:p14="http://schemas.microsoft.com/office/powerpoint/2010/main" val="31597969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 y="2709838"/>
            <a:ext cx="24140173" cy="830997"/>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完全背包的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代码和</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代码相似</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只多</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了一个</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循环，用来遍历每种物品拿几个。</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913916" y="-3373082"/>
            <a:ext cx="9895763" cy="2372360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561575" y="3942107"/>
            <a:ext cx="21260849" cy="8710077"/>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for j in range (0,C+1):</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0</a:t>
            </a:r>
          </a:p>
          <a:p>
            <a:pPr algn="l"/>
            <a:r>
              <a:rPr lang="en-US" altLang="zh-CN" sz="4000" dirty="0">
                <a:solidFill>
                  <a:schemeClr val="tx1"/>
                </a:solidFill>
                <a:latin typeface="宋体" panose="02010600030101010101" pitchFamily="2" charset="-122"/>
                <a:ea typeface="宋体" panose="02010600030101010101" pitchFamily="2" charset="-122"/>
              </a:rPr>
              <a:t>            else: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- 1][j]</a:t>
            </a:r>
          </a:p>
          <a:p>
            <a:pPr algn="l"/>
            <a:r>
              <a:rPr lang="en-US" altLang="zh-CN" sz="4000" dirty="0">
                <a:solidFill>
                  <a:schemeClr val="tx1"/>
                </a:solidFill>
                <a:latin typeface="宋体" panose="02010600030101010101" pitchFamily="2" charset="-122"/>
                <a:ea typeface="宋体" panose="02010600030101010101" pitchFamily="2" charset="-122"/>
              </a:rPr>
              <a:t>            for k in range(0,j//c[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#k*c[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]&lt;=j  #</a:t>
            </a:r>
            <a:r>
              <a:rPr lang="zh-CN" altLang="en-US" sz="4000" dirty="0">
                <a:solidFill>
                  <a:schemeClr val="tx1"/>
                </a:solidFill>
                <a:latin typeface="宋体" panose="02010600030101010101" pitchFamily="2" charset="-122"/>
                <a:ea typeface="宋体" panose="02010600030101010101" pitchFamily="2" charset="-122"/>
              </a:rPr>
              <a:t>在容量为</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的背包中放</a:t>
            </a:r>
            <a:r>
              <a:rPr lang="en-US" altLang="zh-CN" sz="4000" dirty="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个</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- 1][j - k *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k *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[n][C]   </a:t>
            </a:r>
          </a:p>
          <a:p>
            <a:pPr algn="l"/>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N = 3011</a:t>
            </a:r>
          </a:p>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[[0]*N for j in range(N)]</a:t>
            </a:r>
          </a:p>
          <a:p>
            <a:pPr algn="l"/>
            <a:r>
              <a:rPr lang="en-US" altLang="zh-CN" sz="4000" dirty="0">
                <a:solidFill>
                  <a:schemeClr val="tx1"/>
                </a:solidFill>
                <a:latin typeface="宋体" panose="02010600030101010101" pitchFamily="2" charset="-122"/>
                <a:ea typeface="宋体" panose="02010600030101010101" pitchFamily="2" charset="-122"/>
              </a:rPr>
              <a:t>w = [0]*N;  c = [0]*N;    n, C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n+1):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print(solve(n, C))</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完全背包代码</a:t>
            </a:r>
            <a:endParaRPr lang="zh-CN" altLang="en-US" sz="5600" b="1" spc="600" dirty="0">
              <a:solidFill>
                <a:schemeClr val="bg1"/>
              </a:solidFill>
              <a:latin typeface="宋体" panose="02010600030101010101" pitchFamily="2" charset="-122"/>
              <a:ea typeface="宋体" panose="02010600030101010101" pitchFamily="2" charset="-122"/>
            </a:endParaRPr>
          </a:p>
        </p:txBody>
      </p:sp>
      <p:sp>
        <p:nvSpPr>
          <p:cNvPr id="3" name="矩形标注 2"/>
          <p:cNvSpPr/>
          <p:nvPr/>
        </p:nvSpPr>
        <p:spPr>
          <a:xfrm>
            <a:off x="21808724" y="8090617"/>
            <a:ext cx="3776862" cy="1396665"/>
          </a:xfrm>
          <a:prstGeom prst="wedgeRectCallout">
            <a:avLst>
              <a:gd name="adj1" fmla="val -126371"/>
              <a:gd name="adj2" fmla="val 48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23586309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2" name="图片 11"/>
          <p:cNvPicPr/>
          <p:nvPr/>
        </p:nvPicPr>
        <p:blipFill>
          <a:blip r:embed="rId5">
            <a:lum bright="34000" contrast="-8000"/>
          </a:blip>
          <a:srcRect l="20046" t="6270" r="19548" b="5808"/>
          <a:stretch>
            <a:fillRect/>
          </a:stretch>
        </p:blipFill>
        <p:spPr>
          <a:xfrm rot="5400000">
            <a:off x="8634573" y="-8232772"/>
            <a:ext cx="5946445" cy="2372360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07575" y="1057076"/>
            <a:ext cx="21260849"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for j in range (0,C+1):</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0</a:t>
            </a:r>
          </a:p>
          <a:p>
            <a:pPr algn="l"/>
            <a:r>
              <a:rPr lang="en-US" altLang="zh-CN" sz="4000" dirty="0">
                <a:solidFill>
                  <a:schemeClr val="tx1"/>
                </a:solidFill>
                <a:latin typeface="宋体" panose="02010600030101010101" pitchFamily="2" charset="-122"/>
                <a:ea typeface="宋体" panose="02010600030101010101" pitchFamily="2" charset="-122"/>
              </a:rPr>
              <a:t>            else: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- 1][j]</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for k in range(0,j//c[</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]+1):  #k*c[</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]&lt;=j  #</a:t>
            </a:r>
            <a:r>
              <a:rPr lang="zh-CN" altLang="en-US" sz="4000" dirty="0">
                <a:solidFill>
                  <a:srgbClr val="FF0000"/>
                </a:solidFill>
                <a:latin typeface="宋体" panose="02010600030101010101" pitchFamily="2" charset="-122"/>
                <a:ea typeface="宋体" panose="02010600030101010101" pitchFamily="2" charset="-122"/>
              </a:rPr>
              <a:t>在容量为</a:t>
            </a:r>
            <a:r>
              <a:rPr lang="en-US" altLang="zh-CN" sz="4000" dirty="0">
                <a:solidFill>
                  <a:srgbClr val="FF0000"/>
                </a:solidFill>
                <a:latin typeface="宋体" panose="02010600030101010101" pitchFamily="2" charset="-122"/>
                <a:ea typeface="宋体" panose="02010600030101010101" pitchFamily="2" charset="-122"/>
              </a:rPr>
              <a:t>j</a:t>
            </a:r>
            <a:r>
              <a:rPr lang="zh-CN" altLang="en-US" sz="4000" dirty="0">
                <a:solidFill>
                  <a:srgbClr val="FF0000"/>
                </a:solidFill>
                <a:latin typeface="宋体" panose="02010600030101010101" pitchFamily="2" charset="-122"/>
                <a:ea typeface="宋体" panose="02010600030101010101" pitchFamily="2" charset="-122"/>
              </a:rPr>
              <a:t>的背包中放</a:t>
            </a:r>
            <a:r>
              <a:rPr lang="en-US" altLang="zh-CN" sz="4000" dirty="0">
                <a:solidFill>
                  <a:srgbClr val="FF0000"/>
                </a:solidFill>
                <a:latin typeface="宋体" panose="02010600030101010101" pitchFamily="2" charset="-122"/>
                <a:ea typeface="宋体" panose="02010600030101010101" pitchFamily="2" charset="-122"/>
              </a:rPr>
              <a:t>k</a:t>
            </a:r>
            <a:r>
              <a:rPr lang="zh-CN" altLang="en-US" sz="4000" dirty="0">
                <a:solidFill>
                  <a:srgbClr val="FF0000"/>
                </a:solidFill>
                <a:latin typeface="宋体" panose="02010600030101010101" pitchFamily="2" charset="-122"/>
                <a:ea typeface="宋体" panose="02010600030101010101" pitchFamily="2" charset="-122"/>
              </a:rPr>
              <a:t>个</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 = max(</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- 1][j - k * c[</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k * w[</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a:t>
            </a:r>
            <a:r>
              <a:rPr lang="en-US" altLang="zh-CN" sz="4000" dirty="0" smtClean="0">
                <a:solidFill>
                  <a:schemeClr val="tx1"/>
                </a:solidFill>
                <a:latin typeface="宋体" panose="02010600030101010101" pitchFamily="2" charset="-122"/>
                <a:ea typeface="宋体" panose="02010600030101010101" pitchFamily="2" charset="-122"/>
              </a:rPr>
              <a:t>C</a:t>
            </a:r>
            <a:endParaRPr lang="en-US" altLang="zh-CN" sz="4000" dirty="0">
              <a:solidFill>
                <a:schemeClr val="tx1"/>
              </a:solidFill>
              <a:latin typeface="宋体" panose="02010600030101010101" pitchFamily="2" charset="-122"/>
              <a:ea typeface="宋体" panose="02010600030101010101" pitchFamily="2" charset="-122"/>
            </a:endParaRPr>
          </a:p>
        </p:txBody>
      </p:sp>
      <p:sp>
        <p:nvSpPr>
          <p:cNvPr id="3" name="矩形标注 2"/>
          <p:cNvSpPr/>
          <p:nvPr/>
        </p:nvSpPr>
        <p:spPr>
          <a:xfrm>
            <a:off x="20496376" y="6602253"/>
            <a:ext cx="3776862" cy="1396665"/>
          </a:xfrm>
          <a:prstGeom prst="wedgeRectCallout">
            <a:avLst>
              <a:gd name="adj1" fmla="val -41634"/>
              <a:gd name="adj2" fmla="val 94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对比</a:t>
            </a:r>
            <a:endParaRPr lang="zh-CN" altLang="en-US" sz="4800" dirty="0">
              <a:solidFill>
                <a:srgbClr val="FFFF00"/>
              </a:solidFill>
            </a:endParaRPr>
          </a:p>
        </p:txBody>
      </p:sp>
      <p:sp>
        <p:nvSpPr>
          <p:cNvPr id="15" name="标题 1"/>
          <p:cNvSpPr txBox="1">
            <a:spLocks noChangeArrowheads="1"/>
          </p:cNvSpPr>
          <p:nvPr/>
        </p:nvSpPr>
        <p:spPr>
          <a:xfrm>
            <a:off x="543317" y="9379369"/>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6" name="图片 15"/>
          <p:cNvPicPr/>
          <p:nvPr/>
        </p:nvPicPr>
        <p:blipFill>
          <a:blip r:embed="rId5">
            <a:lum bright="34000" contrast="-8000"/>
          </a:blip>
          <a:srcRect l="20046" t="6270" r="19548" b="5808"/>
          <a:stretch>
            <a:fillRect/>
          </a:stretch>
        </p:blipFill>
        <p:spPr>
          <a:xfrm rot="5400000">
            <a:off x="8648373" y="-707607"/>
            <a:ext cx="5114502" cy="22411247"/>
          </a:xfrm>
          <a:prstGeom prst="rect">
            <a:avLst/>
          </a:prstGeom>
          <a:noFill/>
          <a:ln w="9525">
            <a:noFill/>
          </a:ln>
        </p:spPr>
      </p:pic>
      <p:sp>
        <p:nvSpPr>
          <p:cNvPr id="17" name="文本框 16" descr="7b0a202020202262756c6c6574223a20227b5c2263617465676f727949645c223a31303030352c5c2274656d706c61746549645c223a32303233313332387d220a7d0a"/>
          <p:cNvSpPr txBox="1"/>
          <p:nvPr/>
        </p:nvSpPr>
        <p:spPr>
          <a:xfrm>
            <a:off x="1446092" y="8734516"/>
            <a:ext cx="20110149" cy="3785652"/>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for j in range (0,C+1):</a:t>
            </a:r>
          </a:p>
          <a:p>
            <a:pPr algn="l"/>
            <a:r>
              <a:rPr lang="en-US" altLang="zh-CN" sz="4000" dirty="0">
                <a:solidFill>
                  <a:schemeClr val="tx1"/>
                </a:solidFill>
                <a:latin typeface="宋体" panose="02010600030101010101" pitchFamily="2" charset="-122"/>
                <a:ea typeface="宋体" panose="02010600030101010101" pitchFamily="2" charset="-122"/>
              </a:rPr>
              <a:t>            if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a:t>
            </a:r>
          </a:p>
          <a:p>
            <a:pPr algn="l"/>
            <a:r>
              <a:rPr lang="en-US" altLang="zh-CN" sz="4000" dirty="0">
                <a:solidFill>
                  <a:schemeClr val="tx1"/>
                </a:solidFill>
                <a:latin typeface="宋体" panose="02010600030101010101" pitchFamily="2" charset="-122"/>
                <a:ea typeface="宋体" panose="02010600030101010101" pitchFamily="2" charset="-122"/>
              </a:rPr>
              <a:t>            else: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 = max(</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[i-1][j],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[i-1][j-c[</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]]+w[</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[n][C</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6890270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分组背包</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558328" y="3406230"/>
            <a:ext cx="21339772"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分组背包问题</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有一些</a:t>
            </a:r>
            <a:r>
              <a:rPr lang="zh-CN" altLang="en-US" dirty="0"/>
              <a:t>物品，把物品分为</a:t>
            </a:r>
            <a:r>
              <a:rPr lang="en-US" altLang="zh-CN" dirty="0"/>
              <a:t>n</a:t>
            </a:r>
            <a:r>
              <a:rPr lang="zh-CN" altLang="en-US" dirty="0"/>
              <a:t>组，其中第</a:t>
            </a:r>
            <a:r>
              <a:rPr lang="en-US" altLang="zh-CN" dirty="0" err="1"/>
              <a:t>i</a:t>
            </a:r>
            <a:r>
              <a:rPr lang="zh-CN" altLang="en-US" dirty="0"/>
              <a:t>组第</a:t>
            </a:r>
            <a:r>
              <a:rPr lang="en-US" altLang="zh-CN" dirty="0"/>
              <a:t>k</a:t>
            </a:r>
            <a:r>
              <a:rPr lang="zh-CN" altLang="en-US" dirty="0"/>
              <a:t>个物品体积是</a:t>
            </a:r>
            <a:r>
              <a:rPr lang="en-US" altLang="zh-CN" dirty="0"/>
              <a:t>c[</a:t>
            </a:r>
            <a:r>
              <a:rPr lang="en-US" altLang="zh-CN" dirty="0" err="1"/>
              <a:t>i</a:t>
            </a:r>
            <a:r>
              <a:rPr lang="en-US" altLang="zh-CN" dirty="0"/>
              <a:t>][k]</a:t>
            </a:r>
            <a:r>
              <a:rPr lang="zh-CN" altLang="en-US" dirty="0"/>
              <a:t>，价值是</a:t>
            </a:r>
            <a:r>
              <a:rPr lang="en-US" altLang="zh-CN" dirty="0"/>
              <a:t>w[</a:t>
            </a:r>
            <a:r>
              <a:rPr lang="en-US" altLang="zh-CN" dirty="0" err="1"/>
              <a:t>i</a:t>
            </a:r>
            <a:r>
              <a:rPr lang="en-US" altLang="zh-CN" dirty="0"/>
              <a:t>][k]</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每</a:t>
            </a:r>
            <a:r>
              <a:rPr lang="zh-CN" altLang="en-US" dirty="0"/>
              <a:t>组内的物品冲突，每组内最多只能选出一个物品</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给定</a:t>
            </a:r>
            <a:r>
              <a:rPr lang="zh-CN" altLang="en-US" dirty="0"/>
              <a:t>一个容量为</a:t>
            </a:r>
            <a:r>
              <a:rPr lang="en-US" altLang="zh-CN" dirty="0"/>
              <a:t>C</a:t>
            </a:r>
            <a:r>
              <a:rPr lang="zh-CN" altLang="en-US" dirty="0"/>
              <a:t>的背包，问如何选物品，使得装进背包的物品的总价值最大</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2559213925"/>
      </p:ext>
    </p:extLst>
  </p:cSld>
  <p:clrMapOvr>
    <a:masterClrMapping/>
  </p:clrMapOvr>
  <p:transition spd="slow" advClick="0" advTm="1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分组背包：解题思路</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959543" y="2973908"/>
            <a:ext cx="23053637" cy="1041189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400" dirty="0" smtClean="0"/>
              <a:t>解题</a:t>
            </a:r>
            <a:r>
              <a:rPr lang="zh-CN" altLang="en-US" sz="4400" dirty="0"/>
              <a:t>思路与</a:t>
            </a:r>
            <a:r>
              <a:rPr lang="en-US" altLang="zh-CN" sz="4400" dirty="0"/>
              <a:t>0/1</a:t>
            </a:r>
            <a:r>
              <a:rPr lang="zh-CN" altLang="en-US" sz="4400" dirty="0" smtClean="0"/>
              <a:t>背包相似。</a:t>
            </a:r>
            <a:endParaRPr lang="en-US" altLang="zh-CN" sz="4400" dirty="0" smtClean="0"/>
          </a:p>
          <a:p>
            <a:pPr>
              <a:lnSpc>
                <a:spcPct val="150000"/>
              </a:lnSpc>
              <a:spcBef>
                <a:spcPts val="0"/>
              </a:spcBef>
              <a:buFont typeface="Wingdings" panose="05000000000000000000" pitchFamily="2" charset="2"/>
              <a:buChar char="Ø"/>
            </a:pPr>
            <a:r>
              <a:rPr lang="en-US" altLang="zh-CN" sz="4400" dirty="0" smtClean="0"/>
              <a:t>0/1</a:t>
            </a:r>
            <a:r>
              <a:rPr lang="zh-CN" altLang="en-US" sz="4400" dirty="0" smtClean="0"/>
              <a:t>背包</a:t>
            </a:r>
            <a:r>
              <a:rPr lang="en-US" altLang="zh-CN" sz="4400" dirty="0" err="1" smtClean="0"/>
              <a:t>dp</a:t>
            </a:r>
            <a:r>
              <a:rPr lang="en-US" altLang="zh-CN" sz="4400" dirty="0" smtClean="0"/>
              <a:t>[</a:t>
            </a:r>
            <a:r>
              <a:rPr lang="en-US" altLang="zh-CN" sz="4400" dirty="0" err="1" smtClean="0"/>
              <a:t>i</a:t>
            </a:r>
            <a:r>
              <a:rPr lang="en-US" altLang="zh-CN" sz="4400" dirty="0"/>
              <a:t>][j</a:t>
            </a:r>
            <a:r>
              <a:rPr lang="en-US" altLang="zh-CN" sz="4400" dirty="0" smtClean="0"/>
              <a:t>]</a:t>
            </a:r>
            <a:r>
              <a:rPr lang="zh-CN" altLang="en-US" sz="4400" dirty="0" smtClean="0"/>
              <a:t>：把</a:t>
            </a:r>
            <a:r>
              <a:rPr lang="zh-CN" altLang="en-US" sz="4400" dirty="0"/>
              <a:t>前</a:t>
            </a:r>
            <a:r>
              <a:rPr lang="en-US" altLang="zh-CN" sz="4400" dirty="0" err="1"/>
              <a:t>i</a:t>
            </a:r>
            <a:r>
              <a:rPr lang="zh-CN" altLang="en-US" sz="4400" dirty="0"/>
              <a:t>个物品（从第</a:t>
            </a:r>
            <a:r>
              <a:rPr lang="en-US" altLang="zh-CN" sz="4400" dirty="0"/>
              <a:t>1</a:t>
            </a:r>
            <a:r>
              <a:rPr lang="zh-CN" altLang="en-US" sz="4400" dirty="0"/>
              <a:t>个到第</a:t>
            </a:r>
            <a:r>
              <a:rPr lang="en-US" altLang="zh-CN" sz="4400" dirty="0" err="1"/>
              <a:t>i</a:t>
            </a:r>
            <a:r>
              <a:rPr lang="zh-CN" altLang="en-US" sz="4400" dirty="0"/>
              <a:t>个）装入容量为</a:t>
            </a:r>
            <a:r>
              <a:rPr lang="en-US" altLang="zh-CN" sz="4400" dirty="0"/>
              <a:t>j</a:t>
            </a:r>
            <a:r>
              <a:rPr lang="zh-CN" altLang="en-US" sz="4400" dirty="0"/>
              <a:t>的背包中获得的最大价值。</a:t>
            </a:r>
          </a:p>
          <a:p>
            <a:pPr>
              <a:lnSpc>
                <a:spcPct val="150000"/>
              </a:lnSpc>
              <a:spcBef>
                <a:spcPts val="0"/>
              </a:spcBef>
              <a:buFont typeface="Wingdings" panose="05000000000000000000" pitchFamily="2" charset="2"/>
              <a:buChar char="Ø"/>
            </a:pPr>
            <a:r>
              <a:rPr lang="zh-CN" altLang="en-US" sz="4400" dirty="0" smtClean="0"/>
              <a:t>分组背包</a:t>
            </a:r>
            <a:r>
              <a:rPr lang="en-US" altLang="zh-CN" sz="4400" dirty="0" err="1" smtClean="0"/>
              <a:t>dp</a:t>
            </a:r>
            <a:r>
              <a:rPr lang="en-US" altLang="zh-CN" sz="4400" dirty="0" smtClean="0"/>
              <a:t>[</a:t>
            </a:r>
            <a:r>
              <a:rPr lang="en-US" altLang="zh-CN" sz="4400" dirty="0" err="1" smtClean="0"/>
              <a:t>i</a:t>
            </a:r>
            <a:r>
              <a:rPr lang="en-US" altLang="zh-CN" sz="4400" dirty="0"/>
              <a:t>][j</a:t>
            </a:r>
            <a:r>
              <a:rPr lang="en-US" altLang="zh-CN" sz="4400" dirty="0" smtClean="0"/>
              <a:t>]</a:t>
            </a:r>
            <a:r>
              <a:rPr lang="zh-CN" altLang="en-US" sz="4400" dirty="0" smtClean="0"/>
              <a:t>：把</a:t>
            </a:r>
            <a:r>
              <a:rPr lang="zh-CN" altLang="en-US" sz="4400" dirty="0"/>
              <a:t>前</a:t>
            </a:r>
            <a:r>
              <a:rPr lang="en-US" altLang="zh-CN" sz="4400" dirty="0" err="1"/>
              <a:t>i</a:t>
            </a:r>
            <a:r>
              <a:rPr lang="zh-CN" altLang="en-US" sz="4400" dirty="0"/>
              <a:t>组物品装进容量</a:t>
            </a:r>
            <a:r>
              <a:rPr lang="en-US" altLang="zh-CN" sz="4400" dirty="0"/>
              <a:t>j</a:t>
            </a:r>
            <a:r>
              <a:rPr lang="zh-CN" altLang="en-US" sz="4400" dirty="0"/>
              <a:t>的背包（每组最多选一个物品），可获得的最大价值</a:t>
            </a:r>
            <a:r>
              <a:rPr lang="zh-CN" altLang="en-US" sz="4400" dirty="0" smtClean="0"/>
              <a:t>。</a:t>
            </a:r>
            <a:endParaRPr lang="en-US" altLang="zh-CN" sz="4400" dirty="0" smtClean="0"/>
          </a:p>
          <a:p>
            <a:pPr>
              <a:lnSpc>
                <a:spcPct val="150000"/>
              </a:lnSpc>
              <a:spcBef>
                <a:spcPts val="0"/>
              </a:spcBef>
              <a:buFont typeface="Wingdings" panose="05000000000000000000" pitchFamily="2" charset="2"/>
              <a:buChar char="Ø"/>
            </a:pPr>
            <a:r>
              <a:rPr lang="zh-CN" altLang="en-US" sz="4400" dirty="0" smtClean="0"/>
              <a:t>状态转移方程：</a:t>
            </a:r>
            <a:endParaRPr lang="en-US" altLang="zh-CN" sz="4400" dirty="0" smtClean="0"/>
          </a:p>
          <a:p>
            <a:pPr marL="0" indent="0">
              <a:lnSpc>
                <a:spcPct val="150000"/>
              </a:lnSpc>
              <a:spcBef>
                <a:spcPts val="0"/>
              </a:spcBef>
              <a:buNone/>
            </a:pPr>
            <a:r>
              <a:rPr lang="en-US" altLang="zh-CN" sz="4400" dirty="0" smtClean="0"/>
              <a:t>        </a:t>
            </a:r>
            <a:r>
              <a:rPr lang="en-US" altLang="zh-CN" sz="4400" dirty="0" err="1" smtClean="0"/>
              <a:t>dp</a:t>
            </a:r>
            <a:r>
              <a:rPr lang="en-US" altLang="zh-CN" sz="4400" dirty="0" smtClean="0"/>
              <a:t>[</a:t>
            </a:r>
            <a:r>
              <a:rPr lang="en-US" altLang="zh-CN" sz="4400" dirty="0" err="1" smtClean="0"/>
              <a:t>i</a:t>
            </a:r>
            <a:r>
              <a:rPr lang="en-US" altLang="zh-CN" sz="4400" dirty="0"/>
              <a:t>][j] = max{</a:t>
            </a:r>
            <a:r>
              <a:rPr lang="en-US" altLang="zh-CN" sz="4400" dirty="0" err="1"/>
              <a:t>dp</a:t>
            </a:r>
            <a:r>
              <a:rPr lang="en-US" altLang="zh-CN" sz="4400" dirty="0"/>
              <a:t>[i-1][j], </a:t>
            </a:r>
            <a:r>
              <a:rPr lang="en-US" altLang="zh-CN" sz="4400" dirty="0" err="1"/>
              <a:t>dp</a:t>
            </a:r>
            <a:r>
              <a:rPr lang="en-US" altLang="zh-CN" sz="4400" dirty="0"/>
              <a:t>[i-1][j-c[</a:t>
            </a:r>
            <a:r>
              <a:rPr lang="en-US" altLang="zh-CN" sz="4400" dirty="0" err="1"/>
              <a:t>i</a:t>
            </a:r>
            <a:r>
              <a:rPr lang="en-US" altLang="zh-CN" sz="4400" dirty="0"/>
              <a:t>][k]] + w[</a:t>
            </a:r>
            <a:r>
              <a:rPr lang="en-US" altLang="zh-CN" sz="4400" dirty="0" err="1"/>
              <a:t>i</a:t>
            </a:r>
            <a:r>
              <a:rPr lang="en-US" altLang="zh-CN" sz="4400" dirty="0"/>
              <a:t>][k]} </a:t>
            </a:r>
          </a:p>
          <a:p>
            <a:pPr marL="0" indent="0">
              <a:lnSpc>
                <a:spcPct val="150000"/>
              </a:lnSpc>
              <a:spcBef>
                <a:spcPts val="0"/>
              </a:spcBef>
              <a:buNone/>
            </a:pPr>
            <a:r>
              <a:rPr lang="en-US" altLang="zh-CN" sz="4400" dirty="0" smtClean="0"/>
              <a:t>   </a:t>
            </a:r>
            <a:r>
              <a:rPr lang="en-US" altLang="zh-CN" sz="4400" dirty="0" err="1" smtClean="0"/>
              <a:t>dp</a:t>
            </a:r>
            <a:r>
              <a:rPr lang="en-US" altLang="zh-CN" sz="4400" dirty="0" smtClean="0"/>
              <a:t>[i-1</a:t>
            </a:r>
            <a:r>
              <a:rPr lang="en-US" altLang="zh-CN" sz="4400" dirty="0"/>
              <a:t>][j]</a:t>
            </a:r>
            <a:r>
              <a:rPr lang="zh-CN" altLang="en-US" sz="4400" dirty="0"/>
              <a:t>表示第</a:t>
            </a:r>
            <a:r>
              <a:rPr lang="en-US" altLang="zh-CN" sz="4400" dirty="0" err="1"/>
              <a:t>i</a:t>
            </a:r>
            <a:r>
              <a:rPr lang="zh-CN" altLang="en-US" sz="4400" dirty="0"/>
              <a:t>组不选物品，</a:t>
            </a:r>
            <a:r>
              <a:rPr lang="en-US" altLang="zh-CN" sz="4400" dirty="0" err="1"/>
              <a:t>dp</a:t>
            </a:r>
            <a:r>
              <a:rPr lang="en-US" altLang="zh-CN" sz="4400" dirty="0"/>
              <a:t>[i-1][j-c[</a:t>
            </a:r>
            <a:r>
              <a:rPr lang="en-US" altLang="zh-CN" sz="4400" dirty="0" err="1"/>
              <a:t>i</a:t>
            </a:r>
            <a:r>
              <a:rPr lang="en-US" altLang="zh-CN" sz="4400" dirty="0"/>
              <a:t>][k]]</a:t>
            </a:r>
            <a:r>
              <a:rPr lang="zh-CN" altLang="en-US" sz="4400" dirty="0"/>
              <a:t>表示第</a:t>
            </a:r>
            <a:r>
              <a:rPr lang="en-US" altLang="zh-CN" sz="4400" dirty="0" err="1"/>
              <a:t>i</a:t>
            </a:r>
            <a:r>
              <a:rPr lang="zh-CN" altLang="en-US" sz="4400" dirty="0"/>
              <a:t>组选第</a:t>
            </a:r>
            <a:r>
              <a:rPr lang="en-US" altLang="zh-CN" sz="4400" dirty="0"/>
              <a:t>k</a:t>
            </a:r>
            <a:r>
              <a:rPr lang="zh-CN" altLang="en-US" sz="4400" dirty="0"/>
              <a:t>个物品</a:t>
            </a:r>
            <a:r>
              <a:rPr lang="zh-CN" altLang="en-US" sz="4400" dirty="0" smtClean="0"/>
              <a:t>。</a:t>
            </a:r>
            <a:endParaRPr lang="en-US" altLang="zh-CN" sz="4400" dirty="0" smtClean="0"/>
          </a:p>
          <a:p>
            <a:pPr marL="0" indent="0">
              <a:lnSpc>
                <a:spcPct val="150000"/>
              </a:lnSpc>
              <a:spcBef>
                <a:spcPts val="0"/>
              </a:spcBef>
              <a:buNone/>
            </a:pPr>
            <a:r>
              <a:rPr lang="en-US" altLang="zh-CN" sz="4400" dirty="0"/>
              <a:t> </a:t>
            </a:r>
            <a:r>
              <a:rPr lang="en-US" altLang="zh-CN" sz="4400" dirty="0" smtClean="0"/>
              <a:t>  </a:t>
            </a:r>
            <a:r>
              <a:rPr lang="zh-CN" altLang="en-US" sz="4400" dirty="0" smtClean="0"/>
              <a:t>求解</a:t>
            </a:r>
            <a:r>
              <a:rPr lang="zh-CN" altLang="en-US" sz="4400" dirty="0"/>
              <a:t>方程需要做</a:t>
            </a:r>
            <a:r>
              <a:rPr lang="en-US" altLang="zh-CN" sz="4400" dirty="0" err="1"/>
              <a:t>i</a:t>
            </a:r>
            <a:r>
              <a:rPr lang="zh-CN" altLang="en-US" sz="4400" dirty="0"/>
              <a:t>、</a:t>
            </a:r>
            <a:r>
              <a:rPr lang="en-US" altLang="zh-CN" sz="4400" dirty="0"/>
              <a:t>j</a:t>
            </a:r>
            <a:r>
              <a:rPr lang="zh-CN" altLang="en-US" sz="4400" dirty="0"/>
              <a:t>、</a:t>
            </a:r>
            <a:r>
              <a:rPr lang="en-US" altLang="zh-CN" sz="4400" dirty="0"/>
              <a:t>k</a:t>
            </a:r>
            <a:r>
              <a:rPr lang="zh-CN" altLang="en-US" sz="4400" dirty="0"/>
              <a:t>的三重循环</a:t>
            </a:r>
            <a:r>
              <a:rPr lang="zh-CN" altLang="en-US" sz="4400" dirty="0" smtClean="0"/>
              <a:t>。</a:t>
            </a:r>
            <a:endParaRPr lang="zh-CN" altLang="en-US" sz="4400" dirty="0"/>
          </a:p>
        </p:txBody>
      </p:sp>
    </p:spTree>
    <p:custDataLst>
      <p:tags r:id="rId1"/>
    </p:custDataLst>
    <p:extLst>
      <p:ext uri="{BB962C8B-B14F-4D97-AF65-F5344CB8AC3E}">
        <p14:creationId xmlns:p14="http://schemas.microsoft.com/office/powerpoint/2010/main" val="35478014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5" end="5"/>
                                            </p:txEl>
                                          </p:spTgt>
                                        </p:tgtEl>
                                        <p:attrNameLst>
                                          <p:attrName>style.visibility</p:attrName>
                                        </p:attrNameLst>
                                      </p:cBhvr>
                                      <p:to>
                                        <p:strVal val="visible"/>
                                      </p:to>
                                    </p:set>
                                    <p:animEffect transition="in" filter="fade">
                                      <p:cBhvr>
                                        <p:cTn id="18" dur="500"/>
                                        <p:tgtEl>
                                          <p:spTgt spid="10">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animEffect transition="in" filter="fade">
                                      <p:cBhvr>
                                        <p:cTn id="23"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分组背包：滚动数组</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90028" y="2720431"/>
            <a:ext cx="20684246" cy="248423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状态转移方程：   </a:t>
            </a:r>
            <a:r>
              <a:rPr lang="en-US" altLang="zh-CN" sz="4000" dirty="0" err="1" smtClean="0"/>
              <a:t>dp</a:t>
            </a:r>
            <a:r>
              <a:rPr lang="en-US" altLang="zh-CN" sz="4000" dirty="0" smtClean="0">
                <a:solidFill>
                  <a:srgbClr val="FF0000"/>
                </a:solidFill>
              </a:rPr>
              <a:t>[</a:t>
            </a:r>
            <a:r>
              <a:rPr lang="en-US" altLang="zh-CN" sz="4000" dirty="0" err="1" smtClean="0">
                <a:solidFill>
                  <a:srgbClr val="FF0000"/>
                </a:solidFill>
              </a:rPr>
              <a:t>i</a:t>
            </a:r>
            <a:r>
              <a:rPr lang="en-US" altLang="zh-CN" sz="4000" dirty="0">
                <a:solidFill>
                  <a:srgbClr val="FF0000"/>
                </a:solidFill>
              </a:rPr>
              <a:t>]</a:t>
            </a:r>
            <a:r>
              <a:rPr lang="en-US" altLang="zh-CN" sz="4000" dirty="0"/>
              <a:t>[j] = max{</a:t>
            </a:r>
            <a:r>
              <a:rPr lang="en-US" altLang="zh-CN" sz="4000" dirty="0" err="1"/>
              <a:t>dp</a:t>
            </a:r>
            <a:r>
              <a:rPr lang="en-US" altLang="zh-CN" sz="4000" dirty="0">
                <a:solidFill>
                  <a:srgbClr val="FF0000"/>
                </a:solidFill>
              </a:rPr>
              <a:t>[i-1]</a:t>
            </a:r>
            <a:r>
              <a:rPr lang="en-US" altLang="zh-CN" sz="4000" dirty="0"/>
              <a:t>[j], </a:t>
            </a:r>
            <a:r>
              <a:rPr lang="en-US" altLang="zh-CN" sz="4000" dirty="0" err="1"/>
              <a:t>dp</a:t>
            </a:r>
            <a:r>
              <a:rPr lang="en-US" altLang="zh-CN" sz="4000" dirty="0">
                <a:solidFill>
                  <a:srgbClr val="FF0000"/>
                </a:solidFill>
              </a:rPr>
              <a:t>[i-1]</a:t>
            </a:r>
            <a:r>
              <a:rPr lang="en-US" altLang="zh-CN" sz="4000" dirty="0"/>
              <a:t>[j-c[</a:t>
            </a:r>
            <a:r>
              <a:rPr lang="en-US" altLang="zh-CN" sz="4000" dirty="0" err="1"/>
              <a:t>i</a:t>
            </a:r>
            <a:r>
              <a:rPr lang="en-US" altLang="zh-CN" sz="4000" dirty="0"/>
              <a:t>][k]] + w[</a:t>
            </a:r>
            <a:r>
              <a:rPr lang="en-US" altLang="zh-CN" sz="4000" dirty="0" err="1"/>
              <a:t>i</a:t>
            </a:r>
            <a:r>
              <a:rPr lang="en-US" altLang="zh-CN" sz="4000" dirty="0"/>
              <a:t>][k]} </a:t>
            </a:r>
          </a:p>
          <a:p>
            <a:pPr marL="0" indent="0">
              <a:lnSpc>
                <a:spcPct val="150000"/>
              </a:lnSpc>
              <a:spcBef>
                <a:spcPts val="0"/>
              </a:spcBef>
              <a:buNone/>
            </a:pPr>
            <a:r>
              <a:rPr lang="zh-CN" altLang="en-US" sz="4000" dirty="0" smtClean="0"/>
              <a:t>用</a:t>
            </a:r>
            <a:r>
              <a:rPr lang="zh-CN" altLang="en-US" sz="4000" dirty="0"/>
              <a:t>滚动</a:t>
            </a:r>
            <a:r>
              <a:rPr lang="zh-CN" altLang="en-US" sz="4000" dirty="0" smtClean="0"/>
              <a:t>数组，变为： </a:t>
            </a:r>
            <a:r>
              <a:rPr lang="en-US" altLang="zh-CN" sz="4000" dirty="0" smtClean="0"/>
              <a:t> </a:t>
            </a:r>
            <a:r>
              <a:rPr lang="en-US" altLang="zh-CN" sz="4000" dirty="0" err="1" smtClean="0"/>
              <a:t>dp</a:t>
            </a:r>
            <a:r>
              <a:rPr lang="en-US" altLang="zh-CN" sz="4000" dirty="0" smtClean="0"/>
              <a:t>[j</a:t>
            </a:r>
            <a:r>
              <a:rPr lang="en-US" altLang="zh-CN" sz="4000" dirty="0"/>
              <a:t>] = max{</a:t>
            </a:r>
            <a:r>
              <a:rPr lang="en-US" altLang="zh-CN" sz="4000" dirty="0" err="1"/>
              <a:t>dp</a:t>
            </a:r>
            <a:r>
              <a:rPr lang="en-US" altLang="zh-CN" sz="4000" dirty="0"/>
              <a:t>[j], </a:t>
            </a:r>
            <a:r>
              <a:rPr lang="en-US" altLang="zh-CN" sz="4000" dirty="0" smtClean="0"/>
              <a:t>     </a:t>
            </a:r>
            <a:r>
              <a:rPr lang="en-US" altLang="zh-CN" sz="4000" dirty="0" err="1" smtClean="0"/>
              <a:t>dp</a:t>
            </a:r>
            <a:r>
              <a:rPr lang="en-US" altLang="zh-CN" sz="4000" dirty="0" smtClean="0"/>
              <a:t>[j-c[</a:t>
            </a:r>
            <a:r>
              <a:rPr lang="en-US" altLang="zh-CN" sz="4000" dirty="0" err="1" smtClean="0"/>
              <a:t>i</a:t>
            </a:r>
            <a:r>
              <a:rPr lang="en-US" altLang="zh-CN" sz="4000" dirty="0"/>
              <a:t>][k]] </a:t>
            </a:r>
            <a:r>
              <a:rPr lang="en-US" altLang="zh-CN" sz="4000" dirty="0" smtClean="0"/>
              <a:t>     + </a:t>
            </a:r>
            <a:r>
              <a:rPr lang="en-US" altLang="zh-CN" sz="4000" dirty="0"/>
              <a:t>w[</a:t>
            </a:r>
            <a:r>
              <a:rPr lang="en-US" altLang="zh-CN" sz="4000" dirty="0" err="1"/>
              <a:t>i</a:t>
            </a:r>
            <a:r>
              <a:rPr lang="en-US" altLang="zh-CN" sz="4000" dirty="0"/>
              <a:t>][k]}</a:t>
            </a:r>
            <a:endParaRPr lang="zh-CN" altLang="en-US" sz="4000" dirty="0"/>
          </a:p>
        </p:txBody>
      </p:sp>
      <p:pic>
        <p:nvPicPr>
          <p:cNvPr id="12" name="图片 11"/>
          <p:cNvPicPr/>
          <p:nvPr/>
        </p:nvPicPr>
        <p:blipFill>
          <a:blip r:embed="rId5">
            <a:lum bright="34000" contrast="-8000"/>
          </a:blip>
          <a:srcRect l="20046" t="6270" r="19548" b="5808"/>
          <a:stretch>
            <a:fillRect/>
          </a:stretch>
        </p:blipFill>
        <p:spPr>
          <a:xfrm rot="5400000">
            <a:off x="9294428" y="-2066833"/>
            <a:ext cx="5114502" cy="2132330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463904" y="6394214"/>
            <a:ext cx="19668424" cy="440120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a:t>
            </a:r>
            <a:r>
              <a:rPr lang="en-US" altLang="zh-CN"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N</a:t>
            </a:r>
          </a:p>
          <a:p>
            <a:pPr algn="l"/>
            <a:r>
              <a:rPr lang="en-US" altLang="zh-CN" sz="4000" dirty="0" smtClean="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遍历每个组</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j in range (C,-1,-1):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枚举</a:t>
            </a:r>
            <a:r>
              <a:rPr lang="zh-CN" altLang="en-US" sz="4000" dirty="0" smtClean="0">
                <a:solidFill>
                  <a:schemeClr val="tx1"/>
                </a:solidFill>
                <a:latin typeface="宋体" panose="02010600030101010101" pitchFamily="2" charset="-122"/>
                <a:ea typeface="宋体" panose="02010600030101010101" pitchFamily="2" charset="-122"/>
              </a:rPr>
              <a:t>容量</a:t>
            </a:r>
            <a:endParaRPr lang="zh-CN" altLang="en-US" sz="4000" dirty="0">
              <a:solidFill>
                <a:schemeClr val="tx1"/>
              </a:solidFill>
              <a:latin typeface="宋体" panose="02010600030101010101" pitchFamily="2" charset="-122"/>
              <a:ea typeface="宋体" panose="02010600030101010101" pitchFamily="2" charset="-122"/>
            </a:endParaRP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k in range(1,C+1):     #</a:t>
            </a:r>
            <a:r>
              <a:rPr lang="zh-CN" altLang="en-US" sz="4000" dirty="0">
                <a:solidFill>
                  <a:schemeClr val="tx1"/>
                </a:solidFill>
                <a:latin typeface="宋体" panose="02010600030101010101" pitchFamily="2" charset="-122"/>
                <a:ea typeface="宋体" panose="02010600030101010101" pitchFamily="2" charset="-122"/>
              </a:rPr>
              <a:t>用</a:t>
            </a:r>
            <a:r>
              <a:rPr lang="en-US" altLang="zh-CN" sz="4000" dirty="0" smtClean="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枚举</a:t>
            </a:r>
            <a:r>
              <a:rPr lang="zh-CN" altLang="en-US" sz="4000" dirty="0" smtClean="0">
                <a:solidFill>
                  <a:schemeClr val="tx1"/>
                </a:solidFill>
                <a:latin typeface="宋体" panose="02010600030101010101" pitchFamily="2" charset="-122"/>
                <a:ea typeface="宋体" panose="02010600030101010101" pitchFamily="2" charset="-122"/>
              </a:rPr>
              <a:t>第</a:t>
            </a:r>
            <a:r>
              <a:rPr lang="en-US" altLang="zh-CN" sz="4000" dirty="0" err="1">
                <a:solidFill>
                  <a:schemeClr val="tx1"/>
                </a:solidFill>
                <a:latin typeface="宋体" panose="02010600030101010101" pitchFamily="2" charset="-122"/>
                <a:ea typeface="宋体" panose="02010600030101010101" pitchFamily="2" charset="-122"/>
              </a:rPr>
              <a:t>i</a:t>
            </a:r>
            <a:r>
              <a:rPr lang="zh-CN" altLang="en-US" sz="4000" dirty="0">
                <a:solidFill>
                  <a:schemeClr val="tx1"/>
                </a:solidFill>
                <a:latin typeface="宋体" panose="02010600030101010101" pitchFamily="2" charset="-122"/>
                <a:ea typeface="宋体" panose="02010600030101010101" pitchFamily="2" charset="-122"/>
              </a:rPr>
              <a:t>组的所有物品</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if(j &gt;=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][k]):      #</a:t>
            </a:r>
            <a:r>
              <a:rPr lang="zh-CN" altLang="en-US" sz="4000" dirty="0">
                <a:solidFill>
                  <a:schemeClr val="tx1"/>
                </a:solidFill>
                <a:latin typeface="宋体" panose="02010600030101010101" pitchFamily="2" charset="-122"/>
                <a:ea typeface="宋体" panose="02010600030101010101" pitchFamily="2" charset="-122"/>
              </a:rPr>
              <a:t>第</a:t>
            </a:r>
            <a:r>
              <a:rPr lang="en-US" altLang="zh-CN" sz="4000" dirty="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个物品能装进容量</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的背包</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][k]] +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][k])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第</a:t>
            </a:r>
            <a:r>
              <a:rPr lang="en-US" altLang="zh-CN" sz="4000" dirty="0" err="1">
                <a:solidFill>
                  <a:schemeClr val="tx1"/>
                </a:solidFill>
                <a:latin typeface="宋体" panose="02010600030101010101" pitchFamily="2" charset="-122"/>
                <a:ea typeface="宋体" panose="02010600030101010101" pitchFamily="2" charset="-122"/>
              </a:rPr>
              <a:t>i</a:t>
            </a:r>
            <a:r>
              <a:rPr lang="zh-CN" altLang="en-US" sz="4000" dirty="0">
                <a:solidFill>
                  <a:schemeClr val="tx1"/>
                </a:solidFill>
                <a:latin typeface="宋体" panose="02010600030101010101" pitchFamily="2" charset="-122"/>
                <a:ea typeface="宋体" panose="02010600030101010101" pitchFamily="2" charset="-122"/>
              </a:rPr>
              <a:t>组第</a:t>
            </a:r>
            <a:r>
              <a:rPr lang="en-US" altLang="zh-CN" sz="4000" dirty="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个</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[C])</a:t>
            </a:r>
          </a:p>
        </p:txBody>
      </p:sp>
    </p:spTree>
    <p:custDataLst>
      <p:tags r:id="rId1"/>
    </p:custDataLst>
    <p:extLst>
      <p:ext uri="{BB962C8B-B14F-4D97-AF65-F5344CB8AC3E}">
        <p14:creationId xmlns:p14="http://schemas.microsoft.com/office/powerpoint/2010/main" val="3808756203"/>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多重背包</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558328" y="34062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多重背包问题</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给定</a:t>
            </a:r>
            <a:r>
              <a:rPr lang="en-US" altLang="zh-CN" dirty="0"/>
              <a:t>n</a:t>
            </a:r>
            <a:r>
              <a:rPr lang="zh-CN" altLang="en-US" dirty="0"/>
              <a:t>种物品和一个背包，第</a:t>
            </a:r>
            <a:r>
              <a:rPr lang="en-US" altLang="zh-CN" dirty="0" err="1"/>
              <a:t>i</a:t>
            </a:r>
            <a:r>
              <a:rPr lang="zh-CN" altLang="en-US" dirty="0"/>
              <a:t>种物品的体积是</a:t>
            </a:r>
            <a:r>
              <a:rPr lang="en-US" altLang="zh-CN" dirty="0"/>
              <a:t>ci</a:t>
            </a:r>
            <a:r>
              <a:rPr lang="zh-CN" altLang="en-US" dirty="0"/>
              <a:t>，价值为</a:t>
            </a:r>
            <a:r>
              <a:rPr lang="en-US" altLang="zh-CN" dirty="0" err="1"/>
              <a:t>wi</a:t>
            </a:r>
            <a:r>
              <a:rPr lang="zh-CN" altLang="en-US" dirty="0"/>
              <a:t>，并且有</a:t>
            </a:r>
            <a:r>
              <a:rPr lang="en-US" altLang="zh-CN" dirty="0"/>
              <a:t>mi</a:t>
            </a:r>
            <a:r>
              <a:rPr lang="zh-CN" altLang="en-US" dirty="0"/>
              <a:t>个，背包的总容量为</a:t>
            </a:r>
            <a:r>
              <a:rPr lang="en-US" altLang="zh-CN" dirty="0"/>
              <a:t>C</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如何</a:t>
            </a:r>
            <a:r>
              <a:rPr lang="zh-CN" altLang="en-US" dirty="0"/>
              <a:t>选择装入背包的物品，使得装入背包中的物品的总价值最大</a:t>
            </a:r>
            <a:r>
              <a:rPr lang="en-US" altLang="zh-CN" dirty="0"/>
              <a:t>? </a:t>
            </a:r>
            <a:endParaRPr lang="en-US" altLang="zh-CN" dirty="0" smtClean="0"/>
          </a:p>
          <a:p>
            <a:pPr>
              <a:lnSpc>
                <a:spcPct val="150000"/>
              </a:lnSpc>
              <a:spcBef>
                <a:spcPts val="0"/>
              </a:spcBef>
              <a:buFont typeface="Wingdings" panose="05000000000000000000" pitchFamily="2" charset="2"/>
              <a:buChar char="Ø"/>
            </a:pPr>
            <a:endParaRPr lang="en-US" altLang="zh-CN" dirty="0"/>
          </a:p>
          <a:p>
            <a:pPr>
              <a:lnSpc>
                <a:spcPct val="150000"/>
              </a:lnSpc>
              <a:spcBef>
                <a:spcPts val="0"/>
              </a:spcBef>
              <a:buFont typeface="Wingdings" panose="05000000000000000000" pitchFamily="2" charset="2"/>
              <a:buChar char="Ø"/>
            </a:pPr>
            <a:r>
              <a:rPr lang="zh-CN" altLang="en-US" sz="4000" dirty="0" smtClean="0"/>
              <a:t>对比</a:t>
            </a:r>
            <a:r>
              <a:rPr lang="zh-CN" altLang="en-US" sz="4000" dirty="0" smtClean="0">
                <a:solidFill>
                  <a:srgbClr val="FF0000"/>
                </a:solidFill>
              </a:rPr>
              <a:t>完全背包</a:t>
            </a:r>
            <a:r>
              <a:rPr lang="zh-CN" altLang="en-US" sz="4000" dirty="0" smtClean="0"/>
              <a:t>：一</a:t>
            </a:r>
            <a:r>
              <a:rPr lang="zh-CN" altLang="en-US" sz="4000" dirty="0"/>
              <a:t>个容量为 </a:t>
            </a:r>
            <a:r>
              <a:rPr lang="en-US" altLang="zh-CN" sz="4000" dirty="0"/>
              <a:t>C</a:t>
            </a:r>
            <a:r>
              <a:rPr lang="zh-CN" altLang="en-US" sz="4000" dirty="0"/>
              <a:t>的</a:t>
            </a:r>
            <a:r>
              <a:rPr lang="zh-CN" altLang="en-US" sz="4000" dirty="0" smtClean="0"/>
              <a:t>背包</a:t>
            </a:r>
            <a:r>
              <a:rPr lang="zh-CN" altLang="en-US" sz="4000" dirty="0"/>
              <a:t>，</a:t>
            </a:r>
            <a:r>
              <a:rPr lang="zh-CN" altLang="en-US" sz="4000" dirty="0" smtClean="0"/>
              <a:t>有 </a:t>
            </a:r>
            <a:r>
              <a:rPr lang="en-US" altLang="zh-CN" sz="4000" dirty="0"/>
              <a:t>N </a:t>
            </a:r>
            <a:r>
              <a:rPr lang="zh-CN" altLang="en-US" sz="4000" dirty="0"/>
              <a:t>种物品，第</a:t>
            </a:r>
            <a:r>
              <a:rPr lang="en-US" altLang="zh-CN" sz="4000" dirty="0" err="1"/>
              <a:t>i</a:t>
            </a:r>
            <a:r>
              <a:rPr lang="zh-CN" altLang="en-US" sz="4000" dirty="0"/>
              <a:t>种物品的体积为 </a:t>
            </a:r>
            <a:r>
              <a:rPr lang="en-US" altLang="zh-CN" sz="4000" dirty="0"/>
              <a:t>ci</a:t>
            </a:r>
            <a:r>
              <a:rPr lang="zh-CN" altLang="en-US" sz="4000" dirty="0"/>
              <a:t>，价值为</a:t>
            </a:r>
            <a:r>
              <a:rPr lang="en-US" altLang="zh-CN" sz="4000" dirty="0" err="1"/>
              <a:t>wi</a:t>
            </a:r>
            <a:r>
              <a:rPr lang="zh-CN" altLang="en-US" sz="4000" dirty="0"/>
              <a:t>，每种物品都有</a:t>
            </a:r>
            <a:r>
              <a:rPr lang="zh-CN" altLang="en-US" sz="4000" dirty="0">
                <a:solidFill>
                  <a:srgbClr val="FF0000"/>
                </a:solidFill>
              </a:rPr>
              <a:t>无限多个</a:t>
            </a:r>
            <a:r>
              <a:rPr lang="zh-CN" altLang="en-US" sz="4000" dirty="0" smtClean="0"/>
              <a:t>。</a:t>
            </a:r>
            <a:endParaRPr lang="en-US" altLang="zh-CN" sz="4000" dirty="0" smtClean="0"/>
          </a:p>
          <a:p>
            <a:pPr>
              <a:lnSpc>
                <a:spcPct val="150000"/>
              </a:lnSpc>
              <a:spcBef>
                <a:spcPts val="0"/>
              </a:spcBef>
              <a:buFont typeface="Wingdings" panose="05000000000000000000" pitchFamily="2" charset="2"/>
              <a:buChar char="Ø"/>
            </a:pPr>
            <a:r>
              <a:rPr lang="zh-CN" altLang="en-US" sz="4000" dirty="0" smtClean="0"/>
              <a:t>两者非常相似。</a:t>
            </a:r>
            <a:endParaRPr lang="zh-CN" altLang="en-US" sz="4000" dirty="0"/>
          </a:p>
        </p:txBody>
      </p:sp>
    </p:spTree>
    <p:custDataLst>
      <p:tags r:id="rId1"/>
    </p:custDataLst>
    <p:extLst>
      <p:ext uri="{BB962C8B-B14F-4D97-AF65-F5344CB8AC3E}">
        <p14:creationId xmlns:p14="http://schemas.microsoft.com/office/powerpoint/2010/main" val="3021896165"/>
      </p:ext>
    </p:extLst>
  </p:cSld>
  <p:clrMapOvr>
    <a:masterClrMapping/>
  </p:clrMapOvr>
  <p:transition spd="slow" advClick="0" advTm="1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多重背包解题思路</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：转化为</a:t>
              </a:r>
              <a:r>
                <a:rPr lang="en-US" altLang="zh-CN" sz="5600" b="1" spc="600" dirty="0" smtClean="0">
                  <a:solidFill>
                    <a:schemeClr val="bg1"/>
                  </a:solidFill>
                  <a:latin typeface="宋体" panose="02010600030101010101" pitchFamily="2" charset="-122"/>
                  <a:ea typeface="宋体" panose="02010600030101010101" pitchFamily="2" charset="-122"/>
                </a:rPr>
                <a:t>O/1</a:t>
              </a:r>
              <a:r>
                <a:rPr lang="zh-CN" altLang="en-US" sz="5600" b="1" spc="600" dirty="0" smtClean="0">
                  <a:solidFill>
                    <a:schemeClr val="bg1"/>
                  </a:solidFill>
                  <a:latin typeface="宋体" panose="02010600030101010101" pitchFamily="2" charset="-122"/>
                  <a:ea typeface="宋体" panose="02010600030101010101" pitchFamily="2" charset="-122"/>
                </a:rPr>
                <a:t>背包</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6" name="Rectangle 10"/>
          <p:cNvSpPr>
            <a:spLocks noChangeArrowheads="1"/>
          </p:cNvSpPr>
          <p:nvPr/>
        </p:nvSpPr>
        <p:spPr bwMode="auto">
          <a:xfrm>
            <a:off x="1498600" y="3367296"/>
            <a:ext cx="20754400"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685800" marR="0" lvl="0" indent="-6858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转换为</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背包问题。</a:t>
            </a:r>
            <a:endParaRPr kumimoji="0" lang="en-US"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685800" marR="0" lvl="0" indent="-6858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把相同的</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zh-CN" altLang="zh-CN" sz="5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个第</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种物品看成独立的</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zh-CN" altLang="zh-CN" sz="54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个，总共</a:t>
            </a:r>
            <a:r>
              <a:rPr kumimoji="0" lang="en-US"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个物品，</a:t>
            </a:r>
            <a:endParaRPr kumimoji="0" lang="en-US"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685800" marR="0" lvl="0" indent="-6858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然后按</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背包求解，复杂度</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O(C</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5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zh-CN" sz="5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35" name="Picture 11" descr="C:\Users\ECUST\AppData\Local\Temp\ksohtml2772\wps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9928" y="4546600"/>
            <a:ext cx="1955809" cy="14310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ECUST\AppData\Local\Temp\ksohtml2772\wps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5185" y="5816600"/>
            <a:ext cx="2023490" cy="1480602"/>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标注 20"/>
          <p:cNvSpPr/>
          <p:nvPr/>
        </p:nvSpPr>
        <p:spPr>
          <a:xfrm>
            <a:off x="16695107" y="8331647"/>
            <a:ext cx="3776862" cy="1396665"/>
          </a:xfrm>
          <a:prstGeom prst="wedgeRectCallout">
            <a:avLst>
              <a:gd name="adj1" fmla="val -50377"/>
              <a:gd name="adj2" fmla="val -166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超时</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10126260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多重背包解题思路</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：直接</a:t>
              </a:r>
              <a:r>
                <a:rPr lang="en-US" altLang="zh-CN" sz="5600" b="1" spc="600" dirty="0" smtClean="0">
                  <a:solidFill>
                    <a:schemeClr val="bg1"/>
                  </a:solidFill>
                  <a:latin typeface="宋体" panose="02010600030101010101" pitchFamily="2" charset="-122"/>
                  <a:ea typeface="宋体" panose="02010600030101010101" pitchFamily="2" charset="-122"/>
                </a:rPr>
                <a:t>DP</a:t>
              </a:r>
            </a:p>
          </p:txBody>
        </p:sp>
      </p:grpSp>
      <p:sp>
        <p:nvSpPr>
          <p:cNvPr id="12" name="内容占位符 2"/>
          <p:cNvSpPr txBox="1">
            <a:spLocks/>
          </p:cNvSpPr>
          <p:nvPr/>
        </p:nvSpPr>
        <p:spPr>
          <a:xfrm>
            <a:off x="1558327" y="3406230"/>
            <a:ext cx="22581845"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定义</a:t>
            </a:r>
            <a:r>
              <a:rPr lang="zh-CN" altLang="en-US" sz="4400" dirty="0"/>
              <a:t>状态</a:t>
            </a:r>
            <a:r>
              <a:rPr lang="en-US" altLang="zh-CN" sz="4400" dirty="0" err="1"/>
              <a:t>dp</a:t>
            </a:r>
            <a:r>
              <a:rPr lang="en-US" altLang="zh-CN" sz="4400" dirty="0"/>
              <a:t>[</a:t>
            </a:r>
            <a:r>
              <a:rPr lang="en-US" altLang="zh-CN" sz="4400" dirty="0" err="1"/>
              <a:t>i</a:t>
            </a:r>
            <a:r>
              <a:rPr lang="en-US" altLang="zh-CN" sz="4400" dirty="0"/>
              <a:t>][j]</a:t>
            </a:r>
            <a:r>
              <a:rPr lang="zh-CN" altLang="en-US" sz="4400" dirty="0"/>
              <a:t>：表示把前</a:t>
            </a:r>
            <a:r>
              <a:rPr lang="en-US" altLang="zh-CN" sz="4400" dirty="0" err="1"/>
              <a:t>i</a:t>
            </a:r>
            <a:r>
              <a:rPr lang="zh-CN" altLang="en-US" sz="4400" dirty="0"/>
              <a:t>个物品装进容量</a:t>
            </a:r>
            <a:r>
              <a:rPr lang="en-US" altLang="zh-CN" sz="4400" dirty="0"/>
              <a:t>j</a:t>
            </a:r>
            <a:r>
              <a:rPr lang="zh-CN" altLang="en-US" sz="4400" dirty="0"/>
              <a:t>的背包，能装进背包的最大价值</a:t>
            </a:r>
            <a:r>
              <a:rPr lang="zh-CN" altLang="en-US" sz="4400" dirty="0" smtClean="0"/>
              <a:t>。</a:t>
            </a:r>
            <a:endParaRPr lang="en-US" altLang="zh-CN" sz="4400" dirty="0" smtClean="0"/>
          </a:p>
          <a:p>
            <a:pPr>
              <a:lnSpc>
                <a:spcPct val="150000"/>
              </a:lnSpc>
              <a:spcBef>
                <a:spcPts val="0"/>
              </a:spcBef>
            </a:pPr>
            <a:r>
              <a:rPr lang="zh-CN" altLang="en-US" sz="4400" dirty="0" smtClean="0"/>
              <a:t>第</a:t>
            </a:r>
            <a:r>
              <a:rPr lang="en-US" altLang="zh-CN" sz="4400" dirty="0" err="1"/>
              <a:t>i</a:t>
            </a:r>
            <a:r>
              <a:rPr lang="zh-CN" altLang="en-US" sz="4400" dirty="0"/>
              <a:t>个物品分为装或不装两种情况</a:t>
            </a:r>
            <a:r>
              <a:rPr lang="zh-CN" altLang="en-US" sz="4400" dirty="0" smtClean="0"/>
              <a:t>，状态</a:t>
            </a:r>
            <a:r>
              <a:rPr lang="zh-CN" altLang="en-US" sz="4400" dirty="0"/>
              <a:t>转移方程：</a:t>
            </a:r>
          </a:p>
          <a:p>
            <a:pPr marL="0" indent="0">
              <a:lnSpc>
                <a:spcPct val="150000"/>
              </a:lnSpc>
              <a:spcBef>
                <a:spcPts val="0"/>
              </a:spcBef>
              <a:buNone/>
            </a:pPr>
            <a:r>
              <a:rPr lang="en-US" altLang="zh-CN" sz="4400" dirty="0" smtClean="0"/>
              <a:t>      </a:t>
            </a:r>
            <a:r>
              <a:rPr lang="en-US" altLang="zh-CN" sz="4400" dirty="0" err="1" smtClean="0"/>
              <a:t>dp</a:t>
            </a:r>
            <a:r>
              <a:rPr lang="en-US" altLang="zh-CN" sz="4400" dirty="0" smtClean="0"/>
              <a:t>[</a:t>
            </a:r>
            <a:r>
              <a:rPr lang="en-US" altLang="zh-CN" sz="4400" dirty="0" err="1" smtClean="0"/>
              <a:t>i</a:t>
            </a:r>
            <a:r>
              <a:rPr lang="en-US" altLang="zh-CN" sz="4400" dirty="0"/>
              <a:t>][j] = max{</a:t>
            </a:r>
            <a:r>
              <a:rPr lang="en-US" altLang="zh-CN" sz="4400" dirty="0" err="1"/>
              <a:t>dp</a:t>
            </a:r>
            <a:r>
              <a:rPr lang="en-US" altLang="zh-CN" sz="4400" dirty="0"/>
              <a:t>[i-1][j], </a:t>
            </a:r>
            <a:r>
              <a:rPr lang="en-US" altLang="zh-CN" sz="4400" dirty="0" err="1"/>
              <a:t>dp</a:t>
            </a:r>
            <a:r>
              <a:rPr lang="en-US" altLang="zh-CN" sz="4400" dirty="0"/>
              <a:t>[i-1][j-k*c[</a:t>
            </a:r>
            <a:r>
              <a:rPr lang="en-US" altLang="zh-CN" sz="4400" dirty="0" err="1"/>
              <a:t>i</a:t>
            </a:r>
            <a:r>
              <a:rPr lang="en-US" altLang="zh-CN" sz="4400" dirty="0"/>
              <a:t>]] + k*w[</a:t>
            </a:r>
            <a:r>
              <a:rPr lang="en-US" altLang="zh-CN" sz="4400" dirty="0" err="1"/>
              <a:t>i</a:t>
            </a:r>
            <a:r>
              <a:rPr lang="en-US" altLang="zh-CN" sz="4400" dirty="0"/>
              <a:t>]}     </a:t>
            </a:r>
            <a:endParaRPr lang="en-US" altLang="zh-CN" sz="4400" dirty="0" smtClean="0"/>
          </a:p>
          <a:p>
            <a:pPr marL="0" indent="0">
              <a:lnSpc>
                <a:spcPct val="150000"/>
              </a:lnSpc>
              <a:spcBef>
                <a:spcPts val="0"/>
              </a:spcBef>
              <a:buNone/>
            </a:pPr>
            <a:r>
              <a:rPr lang="en-US" altLang="zh-CN" sz="4400" dirty="0"/>
              <a:t> </a:t>
            </a:r>
            <a:r>
              <a:rPr lang="en-US" altLang="zh-CN" sz="4400" dirty="0" smtClean="0"/>
              <a:t>                   1 </a:t>
            </a:r>
            <a:r>
              <a:rPr lang="en-US" altLang="zh-CN" sz="4400" dirty="0"/>
              <a:t>≤ k ≤ min{m[</a:t>
            </a:r>
            <a:r>
              <a:rPr lang="en-US" altLang="zh-CN" sz="4400" dirty="0" err="1"/>
              <a:t>i</a:t>
            </a:r>
            <a:r>
              <a:rPr lang="en-US" altLang="zh-CN" sz="4400" dirty="0"/>
              <a:t>], j/c[</a:t>
            </a:r>
            <a:r>
              <a:rPr lang="en-US" altLang="zh-CN" sz="4400" dirty="0" err="1"/>
              <a:t>i</a:t>
            </a:r>
            <a:r>
              <a:rPr lang="en-US" altLang="zh-CN" sz="4400" dirty="0" smtClean="0"/>
              <a:t>]}</a:t>
            </a:r>
          </a:p>
          <a:p>
            <a:pPr>
              <a:lnSpc>
                <a:spcPct val="150000"/>
              </a:lnSpc>
              <a:spcBef>
                <a:spcPts val="0"/>
              </a:spcBef>
            </a:pPr>
            <a:r>
              <a:rPr lang="zh-CN" altLang="en-US" sz="4400" dirty="0" smtClean="0"/>
              <a:t>直接</a:t>
            </a:r>
            <a:r>
              <a:rPr lang="zh-CN" altLang="en-US" sz="4400" dirty="0"/>
              <a:t>写</a:t>
            </a:r>
            <a:r>
              <a:rPr lang="en-US" altLang="zh-CN" sz="4400" dirty="0" err="1"/>
              <a:t>i</a:t>
            </a:r>
            <a:r>
              <a:rPr lang="zh-CN" altLang="en-US" sz="4400" dirty="0"/>
              <a:t>、</a:t>
            </a:r>
            <a:r>
              <a:rPr lang="en-US" altLang="zh-CN" sz="4400" dirty="0"/>
              <a:t>j</a:t>
            </a:r>
            <a:r>
              <a:rPr lang="zh-CN" altLang="en-US" sz="4400" dirty="0"/>
              <a:t>、</a:t>
            </a:r>
            <a:r>
              <a:rPr lang="en-US" altLang="zh-CN" sz="4400" dirty="0"/>
              <a:t>k</a:t>
            </a:r>
            <a:r>
              <a:rPr lang="zh-CN" altLang="en-US" sz="4400" dirty="0"/>
              <a:t>三重循环，复杂度和第一种思路的复杂度一样</a:t>
            </a:r>
            <a:r>
              <a:rPr lang="zh-CN" altLang="en-US" sz="4400" dirty="0" smtClean="0"/>
              <a:t>。</a:t>
            </a:r>
            <a:endParaRPr lang="en-US" altLang="zh-CN" sz="4400" dirty="0" smtClean="0"/>
          </a:p>
          <a:p>
            <a:pPr>
              <a:lnSpc>
                <a:spcPct val="150000"/>
              </a:lnSpc>
              <a:spcBef>
                <a:spcPts val="0"/>
              </a:spcBef>
            </a:pPr>
            <a:endParaRPr lang="en-US" altLang="zh-CN" sz="4400" dirty="0"/>
          </a:p>
          <a:p>
            <a:pPr>
              <a:lnSpc>
                <a:spcPct val="150000"/>
              </a:lnSpc>
              <a:spcBef>
                <a:spcPts val="0"/>
              </a:spcBef>
            </a:pPr>
            <a:r>
              <a:rPr lang="zh-CN" altLang="en-US" sz="4400" dirty="0" smtClean="0"/>
              <a:t>对比完全背包：</a:t>
            </a:r>
            <a:r>
              <a:rPr lang="en-US" altLang="zh-CN" sz="4400" dirty="0"/>
              <a:t>1 ≤ k ≤ </a:t>
            </a:r>
            <a:r>
              <a:rPr lang="en-US" altLang="zh-CN" sz="4400" dirty="0" smtClean="0"/>
              <a:t>j/c[</a:t>
            </a:r>
            <a:r>
              <a:rPr lang="en-US" altLang="zh-CN" sz="4400" dirty="0" err="1" smtClean="0"/>
              <a:t>i</a:t>
            </a:r>
            <a:r>
              <a:rPr lang="en-US" altLang="zh-CN" sz="4400" dirty="0" smtClean="0"/>
              <a:t>]</a:t>
            </a:r>
            <a:endParaRPr lang="zh-CN" altLang="en-US" sz="4400" dirty="0"/>
          </a:p>
        </p:txBody>
      </p:sp>
      <p:sp>
        <p:nvSpPr>
          <p:cNvPr id="13" name="矩形标注 12"/>
          <p:cNvSpPr/>
          <p:nvPr/>
        </p:nvSpPr>
        <p:spPr>
          <a:xfrm>
            <a:off x="15188762" y="11860053"/>
            <a:ext cx="3776862" cy="1396665"/>
          </a:xfrm>
          <a:prstGeom prst="wedgeRectCallout">
            <a:avLst>
              <a:gd name="adj1" fmla="val -57775"/>
              <a:gd name="adj2" fmla="val -113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超时</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3042435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90028" y="2720431"/>
            <a:ext cx="20684246" cy="248423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状态转移方程：   </a:t>
            </a:r>
            <a:r>
              <a:rPr lang="en-US" altLang="zh-CN" sz="4000" dirty="0" err="1" smtClean="0"/>
              <a:t>dp</a:t>
            </a:r>
            <a:r>
              <a:rPr lang="en-US" altLang="zh-CN" sz="4000" dirty="0" smtClean="0">
                <a:solidFill>
                  <a:srgbClr val="FF0000"/>
                </a:solidFill>
              </a:rPr>
              <a:t>[</a:t>
            </a:r>
            <a:r>
              <a:rPr lang="en-US" altLang="zh-CN" sz="4000" dirty="0" err="1" smtClean="0">
                <a:solidFill>
                  <a:srgbClr val="FF0000"/>
                </a:solidFill>
              </a:rPr>
              <a:t>i</a:t>
            </a:r>
            <a:r>
              <a:rPr lang="en-US" altLang="zh-CN" sz="4000" dirty="0">
                <a:solidFill>
                  <a:srgbClr val="FF0000"/>
                </a:solidFill>
              </a:rPr>
              <a:t>]</a:t>
            </a:r>
            <a:r>
              <a:rPr lang="en-US" altLang="zh-CN" sz="4000" dirty="0"/>
              <a:t>[j] = max{</a:t>
            </a:r>
            <a:r>
              <a:rPr lang="en-US" altLang="zh-CN" sz="4000" dirty="0" err="1"/>
              <a:t>dp</a:t>
            </a:r>
            <a:r>
              <a:rPr lang="en-US" altLang="zh-CN" sz="4000" dirty="0">
                <a:solidFill>
                  <a:srgbClr val="FF0000"/>
                </a:solidFill>
              </a:rPr>
              <a:t>[i-1]</a:t>
            </a:r>
            <a:r>
              <a:rPr lang="en-US" altLang="zh-CN" sz="4000" dirty="0"/>
              <a:t>[j], </a:t>
            </a:r>
            <a:r>
              <a:rPr lang="en-US" altLang="zh-CN" sz="4000" dirty="0" err="1"/>
              <a:t>dp</a:t>
            </a:r>
            <a:r>
              <a:rPr lang="en-US" altLang="zh-CN" sz="4000" dirty="0">
                <a:solidFill>
                  <a:srgbClr val="FF0000"/>
                </a:solidFill>
              </a:rPr>
              <a:t>[i-1]</a:t>
            </a:r>
            <a:r>
              <a:rPr lang="en-US" altLang="zh-CN" sz="4000" dirty="0"/>
              <a:t>[j-k*c[</a:t>
            </a:r>
            <a:r>
              <a:rPr lang="en-US" altLang="zh-CN" sz="4000" dirty="0" err="1"/>
              <a:t>i</a:t>
            </a:r>
            <a:r>
              <a:rPr lang="en-US" altLang="zh-CN" sz="4000" dirty="0"/>
              <a:t>]] + k*w[</a:t>
            </a:r>
            <a:r>
              <a:rPr lang="en-US" altLang="zh-CN" sz="4000" dirty="0" err="1"/>
              <a:t>i</a:t>
            </a:r>
            <a:r>
              <a:rPr lang="en-US" altLang="zh-CN" sz="4000" dirty="0"/>
              <a:t>]}  </a:t>
            </a:r>
          </a:p>
          <a:p>
            <a:pPr marL="0" indent="0">
              <a:lnSpc>
                <a:spcPct val="150000"/>
              </a:lnSpc>
              <a:spcBef>
                <a:spcPts val="0"/>
              </a:spcBef>
              <a:buNone/>
            </a:pPr>
            <a:r>
              <a:rPr lang="zh-CN" altLang="en-US" sz="4000" dirty="0" smtClean="0"/>
              <a:t>用</a:t>
            </a:r>
            <a:r>
              <a:rPr lang="zh-CN" altLang="en-US" sz="4000" dirty="0"/>
              <a:t>滚动</a:t>
            </a:r>
            <a:r>
              <a:rPr lang="zh-CN" altLang="en-US" sz="4000" dirty="0" smtClean="0"/>
              <a:t>数组，变为： </a:t>
            </a:r>
            <a:r>
              <a:rPr lang="en-US" altLang="zh-CN" sz="4000" dirty="0" smtClean="0"/>
              <a:t> </a:t>
            </a:r>
            <a:r>
              <a:rPr lang="en-US" altLang="zh-CN" sz="4000" dirty="0" err="1" smtClean="0"/>
              <a:t>dp</a:t>
            </a:r>
            <a:r>
              <a:rPr lang="en-US" altLang="zh-CN" sz="4000" dirty="0" smtClean="0"/>
              <a:t>[j</a:t>
            </a:r>
            <a:r>
              <a:rPr lang="en-US" altLang="zh-CN" sz="4000" dirty="0"/>
              <a:t>] = max{</a:t>
            </a:r>
            <a:r>
              <a:rPr lang="en-US" altLang="zh-CN" sz="4000" dirty="0" err="1"/>
              <a:t>dp</a:t>
            </a:r>
            <a:r>
              <a:rPr lang="en-US" altLang="zh-CN" sz="4000" dirty="0"/>
              <a:t>[j</a:t>
            </a:r>
            <a:r>
              <a:rPr lang="en-US" altLang="zh-CN" sz="4000" dirty="0" smtClean="0"/>
              <a:t>],      </a:t>
            </a:r>
            <a:r>
              <a:rPr lang="en-US" altLang="zh-CN" sz="4000" dirty="0" err="1" smtClean="0"/>
              <a:t>dp</a:t>
            </a:r>
            <a:r>
              <a:rPr lang="en-US" altLang="zh-CN" sz="4000" dirty="0" smtClean="0"/>
              <a:t>[j-k*c[</a:t>
            </a:r>
            <a:r>
              <a:rPr lang="en-US" altLang="zh-CN" sz="4000" dirty="0" err="1" smtClean="0"/>
              <a:t>i</a:t>
            </a:r>
            <a:r>
              <a:rPr lang="en-US" altLang="zh-CN" sz="4000" dirty="0" smtClean="0"/>
              <a:t>]]      + k*w[</a:t>
            </a:r>
            <a:r>
              <a:rPr lang="en-US" altLang="zh-CN" sz="4000" dirty="0" err="1" smtClean="0"/>
              <a:t>i</a:t>
            </a:r>
            <a:r>
              <a:rPr lang="en-US" altLang="zh-CN" sz="4000" dirty="0" smtClean="0"/>
              <a:t>] }</a:t>
            </a:r>
            <a:endParaRPr lang="zh-CN" altLang="en-US" sz="4000" dirty="0"/>
          </a:p>
        </p:txBody>
      </p:sp>
      <p:sp>
        <p:nvSpPr>
          <p:cNvPr id="9" name="标题 1"/>
          <p:cNvSpPr txBox="1">
            <a:spLocks noChangeArrowheads="1"/>
          </p:cNvSpPr>
          <p:nvPr/>
        </p:nvSpPr>
        <p:spPr>
          <a:xfrm>
            <a:off x="1610117" y="8858669"/>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2" name="图片 11"/>
          <p:cNvPicPr/>
          <p:nvPr/>
        </p:nvPicPr>
        <p:blipFill>
          <a:blip r:embed="rId5">
            <a:lum bright="34000" contrast="-8000"/>
          </a:blip>
          <a:srcRect l="20046" t="6270" r="19548" b="5808"/>
          <a:stretch>
            <a:fillRect/>
          </a:stretch>
        </p:blipFill>
        <p:spPr>
          <a:xfrm rot="5400000">
            <a:off x="8489588" y="-1035411"/>
            <a:ext cx="5127850" cy="1932037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543877" y="6473898"/>
            <a:ext cx="17255423" cy="440120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[0]*N</a:t>
            </a:r>
          </a:p>
          <a:p>
            <a:pPr algn="l"/>
            <a:r>
              <a:rPr lang="en-US" altLang="zh-CN" sz="4000" dirty="0" smtClean="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枚举物品</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j in range (</a:t>
            </a:r>
            <a:r>
              <a:rPr lang="en-US" altLang="zh-CN" sz="4000" dirty="0" err="1">
                <a:solidFill>
                  <a:schemeClr val="tx1"/>
                </a:solidFill>
                <a:latin typeface="宋体" panose="02010600030101010101" pitchFamily="2" charset="-122"/>
                <a:ea typeface="宋体" panose="02010600030101010101" pitchFamily="2" charset="-122"/>
              </a:rPr>
              <a:t>C,c</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]-1,-1):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枚举背包容量</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k in range(1,m[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a:t>
            </a:r>
            <a:r>
              <a:rPr lang="zh-CN" altLang="en-US" sz="4000" dirty="0">
                <a:solidFill>
                  <a:schemeClr val="tx1"/>
                </a:solidFill>
                <a:latin typeface="宋体" panose="02010600030101010101" pitchFamily="2" charset="-122"/>
                <a:ea typeface="宋体" panose="02010600030101010101" pitchFamily="2" charset="-122"/>
              </a:rPr>
              <a:t>用</a:t>
            </a:r>
            <a:r>
              <a:rPr lang="en-US" altLang="zh-CN" sz="4000" dirty="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遍历第</a:t>
            </a:r>
            <a:r>
              <a:rPr lang="en-US" altLang="zh-CN" sz="4000" dirty="0" err="1">
                <a:solidFill>
                  <a:schemeClr val="tx1"/>
                </a:solidFill>
                <a:latin typeface="宋体" panose="02010600030101010101" pitchFamily="2" charset="-122"/>
                <a:ea typeface="宋体" panose="02010600030101010101" pitchFamily="2" charset="-122"/>
              </a:rPr>
              <a:t>i</a:t>
            </a:r>
            <a:r>
              <a:rPr lang="zh-CN" altLang="en-US" sz="4000" dirty="0">
                <a:solidFill>
                  <a:schemeClr val="tx1"/>
                </a:solidFill>
                <a:latin typeface="宋体" panose="02010600030101010101" pitchFamily="2" charset="-122"/>
                <a:ea typeface="宋体" panose="02010600030101010101" pitchFamily="2" charset="-122"/>
              </a:rPr>
              <a:t>组的所有物品</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if(j &gt;= k*c[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第</a:t>
            </a:r>
            <a:r>
              <a:rPr lang="en-US" altLang="zh-CN" sz="4000" dirty="0">
                <a:solidFill>
                  <a:schemeClr val="tx1"/>
                </a:solidFill>
                <a:latin typeface="宋体" panose="02010600030101010101" pitchFamily="2" charset="-122"/>
                <a:ea typeface="宋体" panose="02010600030101010101" pitchFamily="2" charset="-122"/>
              </a:rPr>
              <a:t>k</a:t>
            </a:r>
            <a:r>
              <a:rPr lang="zh-CN" altLang="en-US" sz="4000" dirty="0">
                <a:solidFill>
                  <a:schemeClr val="tx1"/>
                </a:solidFill>
                <a:latin typeface="宋体" panose="02010600030101010101" pitchFamily="2" charset="-122"/>
                <a:ea typeface="宋体" panose="02010600030101010101" pitchFamily="2" charset="-122"/>
              </a:rPr>
              <a:t>个物品能装进容量</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的背包</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[j-k*c[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]]+k*w[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[C])</a:t>
            </a:r>
          </a:p>
        </p:txBody>
      </p:sp>
    </p:spTree>
    <p:custDataLst>
      <p:tags r:id="rId1"/>
    </p:custDataLst>
    <p:extLst>
      <p:ext uri="{BB962C8B-B14F-4D97-AF65-F5344CB8AC3E}">
        <p14:creationId xmlns:p14="http://schemas.microsoft.com/office/powerpoint/2010/main" val="1662370811"/>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ECUST\AppData\Local\Temp\ksohtml2772\wps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0977" y="10077354"/>
            <a:ext cx="3618272" cy="1154768"/>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063"/>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多重背包解题思路</a:t>
              </a:r>
              <a:r>
                <a:rPr lang="en-US" altLang="zh-CN" sz="5600" b="1" spc="600" dirty="0" smtClean="0">
                  <a:solidFill>
                    <a:schemeClr val="bg1"/>
                  </a:solidFill>
                  <a:latin typeface="宋体" panose="02010600030101010101" pitchFamily="2" charset="-122"/>
                  <a:ea typeface="宋体" panose="02010600030101010101" pitchFamily="2" charset="-122"/>
                </a:rPr>
                <a:t>3</a:t>
              </a:r>
              <a:r>
                <a:rPr lang="zh-CN" altLang="en-US" sz="5600" b="1" spc="600" dirty="0" smtClean="0">
                  <a:solidFill>
                    <a:schemeClr val="bg1"/>
                  </a:solidFill>
                  <a:latin typeface="宋体" panose="02010600030101010101" pitchFamily="2" charset="-122"/>
                  <a:ea typeface="宋体" panose="02010600030101010101" pitchFamily="2" charset="-122"/>
                </a:rPr>
                <a:t>：二进制拆分优化</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558327" y="3406230"/>
            <a:ext cx="2144137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一</a:t>
            </a:r>
            <a:r>
              <a:rPr lang="zh-CN" altLang="en-US" dirty="0">
                <a:latin typeface="Times New Roman" panose="02020603050405020304" pitchFamily="18" charset="0"/>
                <a:cs typeface="Times New Roman" panose="02020603050405020304" pitchFamily="18" charset="0"/>
              </a:rPr>
              <a:t>种简单而有效的技巧</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例如</a:t>
            </a:r>
            <a:r>
              <a:rPr lang="zh-CN" altLang="en-US" dirty="0">
                <a:latin typeface="Times New Roman" panose="02020603050405020304" pitchFamily="18" charset="0"/>
                <a:cs typeface="Times New Roman" panose="02020603050405020304" pitchFamily="18" charset="0"/>
              </a:rPr>
              <a:t>第</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种物品有</a:t>
            </a:r>
            <a:r>
              <a:rPr lang="en-US" altLang="zh-CN" dirty="0">
                <a:latin typeface="Times New Roman" panose="02020603050405020304" pitchFamily="18" charset="0"/>
                <a:cs typeface="Times New Roman" panose="02020603050405020304" pitchFamily="18" charset="0"/>
              </a:rPr>
              <a:t>mi = 25</a:t>
            </a:r>
            <a:r>
              <a:rPr lang="zh-CN" altLang="en-US" dirty="0">
                <a:latin typeface="Times New Roman" panose="02020603050405020304" pitchFamily="18" charset="0"/>
                <a:cs typeface="Times New Roman" panose="02020603050405020304" pitchFamily="18" charset="0"/>
              </a:rPr>
              <a:t>个，这</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个物品放进背包的组合，有</a:t>
            </a:r>
            <a:r>
              <a:rPr lang="en-US" altLang="zh-CN" dirty="0">
                <a:latin typeface="Times New Roman" panose="02020603050405020304" pitchFamily="18" charset="0"/>
                <a:cs typeface="Times New Roman" panose="02020603050405020304" pitchFamily="18" charset="0"/>
              </a:rPr>
              <a:t>0 ~ 25</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26</a:t>
            </a:r>
            <a:r>
              <a:rPr lang="zh-CN" altLang="en-US" dirty="0">
                <a:latin typeface="Times New Roman" panose="02020603050405020304" pitchFamily="18" charset="0"/>
                <a:cs typeface="Times New Roman" panose="02020603050405020304" pitchFamily="18" charset="0"/>
              </a:rPr>
              <a:t>种情况</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不过</a:t>
            </a:r>
            <a:r>
              <a:rPr lang="zh-CN" altLang="en-US" dirty="0">
                <a:latin typeface="Times New Roman" panose="02020603050405020304" pitchFamily="18" charset="0"/>
                <a:cs typeface="Times New Roman" panose="02020603050405020304" pitchFamily="18" charset="0"/>
              </a:rPr>
              <a:t>要组合成</a:t>
            </a:r>
            <a:r>
              <a:rPr lang="en-US" altLang="zh-CN" dirty="0">
                <a:latin typeface="Times New Roman" panose="02020603050405020304" pitchFamily="18" charset="0"/>
                <a:cs typeface="Times New Roman" panose="02020603050405020304" pitchFamily="18" charset="0"/>
              </a:rPr>
              <a:t>26</a:t>
            </a:r>
            <a:r>
              <a:rPr lang="zh-CN" altLang="en-US" dirty="0">
                <a:latin typeface="Times New Roman" panose="02020603050405020304" pitchFamily="18" charset="0"/>
                <a:cs typeface="Times New Roman" panose="02020603050405020304" pitchFamily="18" charset="0"/>
              </a:rPr>
              <a:t>种情况，其实并不需要</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个物品</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根据</a:t>
            </a:r>
            <a:r>
              <a:rPr lang="zh-CN" altLang="en-US" dirty="0">
                <a:latin typeface="Times New Roman" panose="02020603050405020304" pitchFamily="18" charset="0"/>
                <a:cs typeface="Times New Roman" panose="02020603050405020304" pitchFamily="18" charset="0"/>
              </a:rPr>
              <a:t>二进制的计算原理</a:t>
            </a:r>
            <a:r>
              <a:rPr lang="zh-CN" altLang="en-US" dirty="0" smtClean="0">
                <a:latin typeface="Times New Roman" panose="02020603050405020304" pitchFamily="18" charset="0"/>
                <a:cs typeface="Times New Roman" panose="02020603050405020304" pitchFamily="18" charset="0"/>
              </a:rPr>
              <a:t>，一</a:t>
            </a:r>
            <a:r>
              <a:rPr lang="zh-CN" altLang="en-US" dirty="0">
                <a:latin typeface="Times New Roman" panose="02020603050405020304" pitchFamily="18" charset="0"/>
                <a:cs typeface="Times New Roman" panose="02020603050405020304" pitchFamily="18" charset="0"/>
              </a:rPr>
              <a:t>个十进制整数</a:t>
            </a:r>
            <a:r>
              <a:rPr lang="en-US" altLang="zh-CN" dirty="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，可以</a:t>
            </a:r>
            <a:r>
              <a:rPr lang="zh-CN" altLang="en-US" dirty="0">
                <a:latin typeface="Times New Roman" panose="02020603050405020304" pitchFamily="18" charset="0"/>
                <a:cs typeface="Times New Roman" panose="02020603050405020304" pitchFamily="18" charset="0"/>
              </a:rPr>
              <a:t>用</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这些</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的倍数相加得到，例如</a:t>
            </a:r>
            <a:r>
              <a:rPr lang="en-US" altLang="zh-CN" dirty="0">
                <a:latin typeface="Times New Roman" panose="02020603050405020304" pitchFamily="18" charset="0"/>
                <a:cs typeface="Times New Roman" panose="02020603050405020304" pitchFamily="18" charset="0"/>
              </a:rPr>
              <a:t>25 = 16 + 8 + 1</a:t>
            </a:r>
            <a:r>
              <a:rPr lang="zh-CN" altLang="en-US" dirty="0">
                <a:latin typeface="Times New Roman" panose="02020603050405020304" pitchFamily="18" charset="0"/>
                <a:cs typeface="Times New Roman" panose="02020603050405020304" pitchFamily="18" charset="0"/>
              </a:rPr>
              <a:t>，这些</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的倍数只有</a:t>
            </a:r>
            <a:r>
              <a:rPr lang="en-US" altLang="zh-CN" dirty="0" err="1" smtClean="0">
                <a:latin typeface="Times New Roman" panose="02020603050405020304" pitchFamily="18" charset="0"/>
                <a:cs typeface="Times New Roman" panose="02020603050405020304" pitchFamily="18" charset="0"/>
              </a:rPr>
              <a:t>logX</a:t>
            </a:r>
            <a:r>
              <a:rPr lang="zh-CN" altLang="en-US" dirty="0">
                <a:latin typeface="Times New Roman" panose="02020603050405020304" pitchFamily="18" charset="0"/>
                <a:cs typeface="Times New Roman" panose="02020603050405020304" pitchFamily="18" charset="0"/>
              </a:rPr>
              <a:t>个</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题目</a:t>
            </a:r>
            <a:r>
              <a:rPr lang="zh-CN" altLang="en-US" dirty="0">
                <a:latin typeface="Times New Roman" panose="02020603050405020304" pitchFamily="18" charset="0"/>
                <a:cs typeface="Times New Roman" panose="02020603050405020304" pitchFamily="18" charset="0"/>
              </a:rPr>
              <a:t>中第</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种物品有</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个，用</a:t>
            </a:r>
            <a:r>
              <a:rPr lang="en-US" altLang="zh-CN" dirty="0" err="1" smtClean="0">
                <a:latin typeface="Times New Roman" panose="02020603050405020304" pitchFamily="18" charset="0"/>
                <a:cs typeface="Times New Roman" panose="02020603050405020304" pitchFamily="18" charset="0"/>
              </a:rPr>
              <a:t>logm</a:t>
            </a:r>
            <a:r>
              <a:rPr lang="en-US" altLang="zh-CN" baseline="-25000" dirty="0" err="1" smtClean="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个数就能组合出</a:t>
            </a:r>
            <a:r>
              <a:rPr lang="en-US" altLang="zh-CN" dirty="0">
                <a:latin typeface="Times New Roman" panose="02020603050405020304" pitchFamily="18" charset="0"/>
                <a:cs typeface="Times New Roman" panose="02020603050405020304" pitchFamily="18" charset="0"/>
              </a:rPr>
              <a:t>0 ~ m</a:t>
            </a:r>
            <a:r>
              <a:rPr lang="en-US" altLang="zh-CN"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种情况。总复杂度从</a:t>
            </a:r>
            <a:r>
              <a:rPr lang="en-US" altLang="zh-CN" dirty="0">
                <a:latin typeface="Times New Roman" panose="02020603050405020304" pitchFamily="18" charset="0"/>
                <a:cs typeface="Times New Roman" panose="02020603050405020304" pitchFamily="18" charset="0"/>
              </a:rPr>
              <a:t>O(C</a:t>
            </a:r>
            <a:r>
              <a:rPr lang="en-US" altLang="zh-CN"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优化到</a:t>
            </a:r>
            <a:r>
              <a:rPr lang="en-US" altLang="zh-CN" dirty="0">
                <a:latin typeface="Times New Roman" panose="02020603050405020304" pitchFamily="18" charset="0"/>
                <a:cs typeface="Times New Roman" panose="02020603050405020304" pitchFamily="18" charset="0"/>
              </a:rPr>
              <a:t>O(C</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Picture 11" descr="C:\Users\ECUST\AppData\Local\Temp\ksohtml2772\wps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4336" y="9782463"/>
            <a:ext cx="2141226" cy="15667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80316569"/>
      </p:ext>
    </p:extLst>
  </p:cSld>
  <p:clrMapOvr>
    <a:masterClrMapping/>
  </p:clrMapOvr>
  <p:transition spd="slow" advClick="0" advTm="1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a:spLocks noGrp="1"/>
          </p:cNvSpPr>
          <p:nvPr/>
        </p:nvSpPr>
        <p:spPr>
          <a:xfrm>
            <a:off x="1109662" y="3296471"/>
            <a:ext cx="11590337" cy="722312"/>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a:lstStyle>
          <a:p>
            <a:pPr marL="0" indent="0" algn="ctr">
              <a:buNone/>
            </a:pPr>
            <a:r>
              <a:rPr lang="zh-CN" altLang="en-US" sz="4400" dirty="0">
                <a:solidFill>
                  <a:srgbClr val="0070C0"/>
                </a:solidFill>
                <a:latin typeface="宋体" panose="02010600030101010101" pitchFamily="2" charset="-122"/>
                <a:ea typeface="宋体" panose="02010600030101010101" pitchFamily="2" charset="-122"/>
              </a:rPr>
              <a:t>继续，所有金额</a:t>
            </a:r>
            <a:r>
              <a:rPr lang="zh-CN" altLang="en-US" sz="4400" dirty="0">
                <a:solidFill>
                  <a:srgbClr val="FF0000"/>
                </a:solidFill>
                <a:latin typeface="宋体" panose="02010600030101010101" pitchFamily="2" charset="-122"/>
                <a:ea typeface="宋体" panose="02010600030101010101" pitchFamily="2" charset="-122"/>
              </a:rPr>
              <a:t>仍然</a:t>
            </a:r>
            <a:r>
              <a:rPr lang="zh-CN" altLang="en-US" sz="4400" dirty="0">
                <a:solidFill>
                  <a:srgbClr val="0070C0"/>
                </a:solidFill>
                <a:latin typeface="宋体" panose="02010600030101010101" pitchFamily="2" charset="-122"/>
                <a:ea typeface="宋体" panose="02010600030101010101" pitchFamily="2" charset="-122"/>
              </a:rPr>
              <a:t>都只用</a:t>
            </a:r>
            <a:r>
              <a:rPr lang="en-US" altLang="zh-CN" sz="4400" dirty="0">
                <a:solidFill>
                  <a:srgbClr val="0070C0"/>
                </a:solidFill>
                <a:latin typeface="宋体" panose="02010600030101010101" pitchFamily="2" charset="-122"/>
                <a:ea typeface="宋体" panose="02010600030101010101" pitchFamily="2" charset="-122"/>
              </a:rPr>
              <a:t>1</a:t>
            </a:r>
            <a:r>
              <a:rPr lang="zh-CN" altLang="en-US" sz="4400" dirty="0">
                <a:solidFill>
                  <a:srgbClr val="0070C0"/>
                </a:solidFill>
                <a:latin typeface="宋体" panose="02010600030101010101" pitchFamily="2" charset="-122"/>
                <a:ea typeface="宋体" panose="02010600030101010101" pitchFamily="2" charset="-122"/>
              </a:rPr>
              <a:t>元硬币</a:t>
            </a:r>
          </a:p>
        </p:txBody>
      </p:sp>
      <p:sp>
        <p:nvSpPr>
          <p:cNvPr id="14" name="内容占位符 2"/>
          <p:cNvSpPr>
            <a:spLocks noGrp="1"/>
          </p:cNvSpPr>
          <p:nvPr/>
        </p:nvSpPr>
        <p:spPr>
          <a:xfrm>
            <a:off x="2540000" y="7737056"/>
            <a:ext cx="17500600" cy="2144712"/>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eaLnBrk="0" hangingPunct="0">
              <a:spcBef>
                <a:spcPct val="20000"/>
              </a:spcBef>
              <a:buChar char="•"/>
            </a:pPr>
            <a:r>
              <a:rPr lang="en-US" altLang="zh-CN" sz="4000" dirty="0">
                <a:latin typeface="Arial" panose="020B0604020202020204" pitchFamily="34" charset="0"/>
                <a:ea typeface="宋体" panose="02010600030101010101" pitchFamily="2" charset="-122"/>
              </a:rPr>
              <a:t>i=2</a:t>
            </a:r>
            <a:r>
              <a:rPr lang="zh-CN" altLang="en-US" sz="4000" dirty="0">
                <a:latin typeface="Arial" panose="020B0604020202020204" pitchFamily="34" charset="0"/>
                <a:ea typeface="宋体" panose="02010600030101010101" pitchFamily="2" charset="-122"/>
              </a:rPr>
              <a:t>元时，</a:t>
            </a:r>
            <a:r>
              <a:rPr lang="zh-CN" altLang="en-US" sz="4000" dirty="0">
                <a:latin typeface="Arial" panose="020B0604020202020204" pitchFamily="34" charset="0"/>
                <a:ea typeface="宋体" panose="02010600030101010101" pitchFamily="2" charset="-122"/>
                <a:sym typeface="+mn-ea"/>
              </a:rPr>
              <a:t>等价于：</a:t>
            </a:r>
            <a:r>
              <a:rPr lang="en-US" altLang="zh-CN" sz="4000" dirty="0">
                <a:latin typeface="Arial" panose="020B0604020202020204" pitchFamily="34" charset="0"/>
                <a:ea typeface="宋体" panose="02010600030101010101" pitchFamily="2" charset="-122"/>
                <a:sym typeface="+mn-ea"/>
              </a:rPr>
              <a:t>i = i-1 = 1</a:t>
            </a:r>
            <a:r>
              <a:rPr lang="zh-CN" altLang="en-US" sz="4000" dirty="0">
                <a:latin typeface="Arial" panose="020B0604020202020204" pitchFamily="34" charset="0"/>
                <a:ea typeface="宋体" panose="02010600030101010101" pitchFamily="2" charset="-122"/>
                <a:sym typeface="+mn-ea"/>
              </a:rPr>
              <a:t>元需要的硬币数量，加上</a:t>
            </a:r>
            <a:r>
              <a:rPr lang="en-US" altLang="zh-CN" sz="4000" dirty="0">
                <a:latin typeface="Arial" panose="020B0604020202020204" pitchFamily="34" charset="0"/>
                <a:ea typeface="宋体" panose="02010600030101010101" pitchFamily="2" charset="-122"/>
                <a:sym typeface="+mn-ea"/>
              </a:rPr>
              <a:t>1</a:t>
            </a:r>
            <a:r>
              <a:rPr lang="zh-CN" altLang="en-US" sz="4000" dirty="0">
                <a:latin typeface="Arial" panose="020B0604020202020204" pitchFamily="34" charset="0"/>
                <a:ea typeface="宋体" panose="02010600030101010101" pitchFamily="2" charset="-122"/>
                <a:sym typeface="+mn-ea"/>
              </a:rPr>
              <a:t>个</a:t>
            </a:r>
            <a:r>
              <a:rPr lang="en-US" altLang="zh-CN" sz="4000" dirty="0">
                <a:latin typeface="Arial" panose="020B0604020202020204" pitchFamily="34" charset="0"/>
                <a:ea typeface="宋体" panose="02010600030101010101" pitchFamily="2" charset="-122"/>
                <a:sym typeface="+mn-ea"/>
              </a:rPr>
              <a:t>1</a:t>
            </a:r>
            <a:r>
              <a:rPr lang="zh-CN" altLang="en-US" sz="4000" dirty="0">
                <a:latin typeface="Arial" panose="020B0604020202020204" pitchFamily="34" charset="0"/>
                <a:ea typeface="宋体" panose="02010600030101010101" pitchFamily="2" charset="-122"/>
                <a:sym typeface="+mn-ea"/>
              </a:rPr>
              <a:t>元硬币。</a:t>
            </a:r>
          </a:p>
          <a:p>
            <a:pPr marL="342900" indent="-342900" eaLnBrk="0" hangingPunct="0">
              <a:spcBef>
                <a:spcPct val="20000"/>
              </a:spcBef>
              <a:buChar char="•"/>
            </a:pPr>
            <a:r>
              <a:rPr lang="en-US" altLang="zh-CN" sz="4000" dirty="0">
                <a:latin typeface="Arial" panose="020B0604020202020204" pitchFamily="34" charset="0"/>
                <a:ea typeface="宋体" panose="02010600030101010101" pitchFamily="2" charset="-122"/>
                <a:sym typeface="+mn-ea"/>
              </a:rPr>
              <a:t>i=3</a:t>
            </a:r>
            <a:r>
              <a:rPr lang="zh-CN" altLang="en-US" sz="4000" dirty="0">
                <a:latin typeface="Arial" panose="020B0604020202020204" pitchFamily="34" charset="0"/>
                <a:ea typeface="宋体" panose="02010600030101010101" pitchFamily="2" charset="-122"/>
                <a:sym typeface="+mn-ea"/>
              </a:rPr>
              <a:t>元时</a:t>
            </a:r>
            <a:r>
              <a:rPr lang="en-US" altLang="zh-CN" sz="4000" dirty="0">
                <a:latin typeface="Arial" panose="020B0604020202020204" pitchFamily="34" charset="0"/>
                <a:ea typeface="宋体" panose="02010600030101010101" pitchFamily="2" charset="-122"/>
              </a:rPr>
              <a:t>...</a:t>
            </a:r>
          </a:p>
          <a:p>
            <a:pPr marL="342900" indent="-342900" eaLnBrk="0" hangingPunct="0">
              <a:spcBef>
                <a:spcPct val="20000"/>
              </a:spcBef>
              <a:buChar char="•"/>
            </a:pPr>
            <a:r>
              <a:rPr lang="en-US" altLang="zh-CN" sz="4000" dirty="0">
                <a:latin typeface="Arial" panose="020B0604020202020204" pitchFamily="34" charset="0"/>
                <a:ea typeface="宋体" panose="02010600030101010101" pitchFamily="2" charset="-122"/>
              </a:rPr>
              <a:t>i=4</a:t>
            </a:r>
            <a:r>
              <a:rPr lang="zh-CN" altLang="en-US" sz="4000" dirty="0">
                <a:latin typeface="Arial" panose="020B0604020202020204" pitchFamily="34" charset="0"/>
                <a:ea typeface="宋体" panose="02010600030101010101" pitchFamily="2" charset="-122"/>
              </a:rPr>
              <a:t>元时</a:t>
            </a:r>
            <a:r>
              <a:rPr lang="en-US" altLang="zh-CN" sz="4000" dirty="0">
                <a:latin typeface="Arial" panose="020B0604020202020204" pitchFamily="34" charset="0"/>
                <a:ea typeface="宋体" panose="02010600030101010101" pitchFamily="2" charset="-122"/>
              </a:rPr>
              <a:t>…</a:t>
            </a:r>
          </a:p>
          <a:p>
            <a:pPr marL="342900" indent="-342900" eaLnBrk="0" hangingPunct="0">
              <a:spcBef>
                <a:spcPct val="20000"/>
              </a:spcBef>
              <a:buChar char="•"/>
            </a:pPr>
            <a:endParaRPr lang="en-US" altLang="zh-CN" sz="3600" dirty="0">
              <a:latin typeface="Arial" panose="020B0604020202020204" pitchFamily="34" charset="0"/>
              <a:ea typeface="宋体" panose="02010600030101010101" pitchFamily="2" charset="-122"/>
            </a:endParaRPr>
          </a:p>
        </p:txBody>
      </p:sp>
      <p:sp>
        <p:nvSpPr>
          <p:cNvPr id="15" name="Rectangle 2"/>
          <p:cNvSpPr/>
          <p:nvPr/>
        </p:nvSpPr>
        <p:spPr>
          <a:xfrm>
            <a:off x="7620000" y="3811587"/>
            <a:ext cx="9144000" cy="0"/>
          </a:xfrm>
          <a:prstGeom prst="rect">
            <a:avLst/>
          </a:prstGeom>
          <a:noFill/>
          <a:ln w="9525">
            <a:noFill/>
          </a:ln>
        </p:spPr>
        <p:txBody>
          <a:bodyPr wrap="none" anchor="ctr"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en-US" dirty="0">
              <a:latin typeface="Arial" panose="020B0604020202020204" pitchFamily="34" charset="0"/>
              <a:ea typeface="宋体" panose="02010600030101010101" pitchFamily="2" charset="-122"/>
            </a:endParaRPr>
          </a:p>
        </p:txBody>
      </p:sp>
      <p:pic>
        <p:nvPicPr>
          <p:cNvPr id="16" name="对象 6"/>
          <p:cNvPicPr/>
          <p:nvPr/>
        </p:nvPicPr>
        <p:blipFill>
          <a:blip r:embed="rId5"/>
          <a:stretch>
            <a:fillRect/>
          </a:stretch>
        </p:blipFill>
        <p:spPr>
          <a:xfrm>
            <a:off x="3575050" y="4656814"/>
            <a:ext cx="13341350" cy="2442211"/>
          </a:xfrm>
          <a:prstGeom prst="rect">
            <a:avLst/>
          </a:prstGeom>
          <a:noFill/>
          <a:ln w="38100">
            <a:noFill/>
            <a:miter/>
          </a:ln>
        </p:spPr>
      </p:pic>
    </p:spTree>
    <p:custDataLst>
      <p:tags r:id="rId1"/>
    </p:custDataLst>
    <p:extLst>
      <p:ext uri="{BB962C8B-B14F-4D97-AF65-F5344CB8AC3E}">
        <p14:creationId xmlns:p14="http://schemas.microsoft.com/office/powerpoint/2010/main" val="3119437862"/>
      </p:ext>
    </p:extLst>
  </p:cSld>
  <p:clrMapOvr>
    <a:masterClrMapping/>
  </p:clrMapOvr>
  <p:transition spd="slow" advClick="0" advTm="1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二进制拆分优化</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558327" y="3406230"/>
            <a:ext cx="2135247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注意</a:t>
            </a:r>
            <a:r>
              <a:rPr lang="zh-CN" altLang="en-US" sz="4400" dirty="0">
                <a:latin typeface="Times New Roman" panose="02020603050405020304" pitchFamily="18" charset="0"/>
                <a:cs typeface="Times New Roman" panose="02020603050405020304" pitchFamily="18" charset="0"/>
              </a:rPr>
              <a:t>拆分的具体实现，不能全部拆成</a:t>
            </a:r>
            <a:r>
              <a:rPr lang="en-US" altLang="zh-CN" sz="4400" dirty="0">
                <a:latin typeface="Times New Roman" panose="02020603050405020304" pitchFamily="18" charset="0"/>
                <a:cs typeface="Times New Roman" panose="02020603050405020304" pitchFamily="18" charset="0"/>
              </a:rPr>
              <a:t>2</a:t>
            </a:r>
            <a:r>
              <a:rPr lang="zh-CN" altLang="en-US" sz="4400" dirty="0">
                <a:latin typeface="Times New Roman" panose="02020603050405020304" pitchFamily="18" charset="0"/>
                <a:cs typeface="Times New Roman" panose="02020603050405020304" pitchFamily="18" charset="0"/>
              </a:rPr>
              <a:t>的倍数，而是先按</a:t>
            </a:r>
            <a:r>
              <a:rPr lang="en-US" altLang="zh-CN" sz="4400" dirty="0">
                <a:latin typeface="Times New Roman" panose="02020603050405020304" pitchFamily="18" charset="0"/>
                <a:cs typeface="Times New Roman" panose="02020603050405020304" pitchFamily="18" charset="0"/>
              </a:rPr>
              <a:t>2</a:t>
            </a:r>
            <a:r>
              <a:rPr lang="zh-CN" altLang="en-US" sz="4400" dirty="0">
                <a:latin typeface="Times New Roman" panose="02020603050405020304" pitchFamily="18" charset="0"/>
                <a:cs typeface="Times New Roman" panose="02020603050405020304" pitchFamily="18" charset="0"/>
              </a:rPr>
              <a:t>的倍数从小到大拆，最后是一个小于等于最大倍数的余数</a:t>
            </a:r>
            <a:r>
              <a:rPr lang="zh-CN" altLang="en-US" sz="4400" dirty="0" smtClean="0">
                <a:latin typeface="Times New Roman" panose="02020603050405020304" pitchFamily="18" charset="0"/>
                <a:cs typeface="Times New Roman" panose="02020603050405020304" pitchFamily="18" charset="0"/>
              </a:rPr>
              <a:t>。</a:t>
            </a:r>
            <a:endParaRPr lang="en-US" altLang="zh-CN" sz="44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保证</a:t>
            </a:r>
            <a:r>
              <a:rPr lang="zh-CN" altLang="en-US" sz="4400" dirty="0">
                <a:latin typeface="Times New Roman" panose="02020603050405020304" pitchFamily="18" charset="0"/>
                <a:cs typeface="Times New Roman" panose="02020603050405020304" pitchFamily="18" charset="0"/>
              </a:rPr>
              <a:t>拆出的数相加在</a:t>
            </a:r>
            <a:r>
              <a:rPr lang="en-US" altLang="zh-CN" sz="4400" dirty="0">
                <a:latin typeface="Times New Roman" panose="02020603050405020304" pitchFamily="18" charset="0"/>
                <a:cs typeface="Times New Roman" panose="02020603050405020304" pitchFamily="18" charset="0"/>
              </a:rPr>
              <a:t>[1, mi]</a:t>
            </a:r>
            <a:r>
              <a:rPr lang="zh-CN" altLang="en-US" sz="4400" dirty="0">
                <a:latin typeface="Times New Roman" panose="02020603050405020304" pitchFamily="18" charset="0"/>
                <a:cs typeface="Times New Roman" panose="02020603050405020304" pitchFamily="18" charset="0"/>
              </a:rPr>
              <a:t>范围内，不会大于</a:t>
            </a:r>
            <a:r>
              <a:rPr lang="en-US" altLang="zh-CN" sz="4400" dirty="0">
                <a:latin typeface="Times New Roman" panose="02020603050405020304" pitchFamily="18" charset="0"/>
                <a:cs typeface="Times New Roman" panose="02020603050405020304" pitchFamily="18" charset="0"/>
              </a:rPr>
              <a:t>mi</a:t>
            </a:r>
            <a:r>
              <a:rPr lang="zh-CN" altLang="en-US" sz="4400" dirty="0" smtClean="0">
                <a:latin typeface="Times New Roman" panose="02020603050405020304" pitchFamily="18" charset="0"/>
                <a:cs typeface="Times New Roman" panose="02020603050405020304" pitchFamily="18" charset="0"/>
              </a:rPr>
              <a:t>。</a:t>
            </a:r>
            <a:endParaRPr lang="en-US" altLang="zh-CN" sz="44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例如</a:t>
            </a:r>
            <a:r>
              <a:rPr lang="en-US" altLang="zh-CN" sz="4400" dirty="0">
                <a:latin typeface="Times New Roman" panose="02020603050405020304" pitchFamily="18" charset="0"/>
                <a:cs typeface="Times New Roman" panose="02020603050405020304" pitchFamily="18" charset="0"/>
              </a:rPr>
              <a:t>mi = 25</a:t>
            </a:r>
            <a:r>
              <a:rPr lang="zh-CN" altLang="en-US" sz="4400" dirty="0">
                <a:latin typeface="Times New Roman" panose="02020603050405020304" pitchFamily="18" charset="0"/>
                <a:cs typeface="Times New Roman" panose="02020603050405020304" pitchFamily="18" charset="0"/>
              </a:rPr>
              <a:t>，把它拆成</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2</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4</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8</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10</a:t>
            </a:r>
            <a:r>
              <a:rPr lang="zh-CN" altLang="en-US" sz="4400" dirty="0">
                <a:latin typeface="Times New Roman" panose="02020603050405020304" pitchFamily="18" charset="0"/>
                <a:cs typeface="Times New Roman" panose="02020603050405020304" pitchFamily="18" charset="0"/>
              </a:rPr>
              <a:t>，最后是余数</a:t>
            </a:r>
            <a:r>
              <a:rPr lang="en-US" altLang="zh-CN" sz="4400" dirty="0">
                <a:latin typeface="Times New Roman" panose="02020603050405020304" pitchFamily="18" charset="0"/>
                <a:cs typeface="Times New Roman" panose="02020603050405020304" pitchFamily="18" charset="0"/>
              </a:rPr>
              <a:t>10</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10 &lt; 16 = 24</a:t>
            </a:r>
            <a:r>
              <a:rPr lang="zh-CN" altLang="en-US" sz="4400" dirty="0" smtClean="0">
                <a:latin typeface="Times New Roman" panose="02020603050405020304" pitchFamily="18" charset="0"/>
                <a:cs typeface="Times New Roman" panose="02020603050405020304" pitchFamily="18" charset="0"/>
              </a:rPr>
              <a:t>，这</a:t>
            </a:r>
            <a:r>
              <a:rPr lang="en-US" altLang="zh-CN" sz="4400" dirty="0">
                <a:latin typeface="Times New Roman" panose="02020603050405020304" pitchFamily="18" charset="0"/>
                <a:cs typeface="Times New Roman" panose="02020603050405020304" pitchFamily="18" charset="0"/>
              </a:rPr>
              <a:t>5</a:t>
            </a:r>
            <a:r>
              <a:rPr lang="zh-CN" altLang="en-US" sz="4400" dirty="0">
                <a:latin typeface="Times New Roman" panose="02020603050405020304" pitchFamily="18" charset="0"/>
                <a:cs typeface="Times New Roman" panose="02020603050405020304" pitchFamily="18" charset="0"/>
              </a:rPr>
              <a:t>个数能组合成</a:t>
            </a:r>
            <a:r>
              <a:rPr lang="en-US" altLang="zh-CN" sz="4400" dirty="0">
                <a:latin typeface="Times New Roman" panose="02020603050405020304" pitchFamily="18" charset="0"/>
                <a:cs typeface="Times New Roman" panose="02020603050405020304" pitchFamily="18" charset="0"/>
              </a:rPr>
              <a:t>1~25</a:t>
            </a:r>
            <a:r>
              <a:rPr lang="zh-CN" altLang="en-US" sz="4400" dirty="0">
                <a:latin typeface="Times New Roman" panose="02020603050405020304" pitchFamily="18" charset="0"/>
                <a:cs typeface="Times New Roman" panose="02020603050405020304" pitchFamily="18" charset="0"/>
              </a:rPr>
              <a:t>内的所有数字，不会超过</a:t>
            </a:r>
            <a:r>
              <a:rPr lang="en-US" altLang="zh-CN" sz="4400" dirty="0">
                <a:latin typeface="Times New Roman" panose="02020603050405020304" pitchFamily="18" charset="0"/>
                <a:cs typeface="Times New Roman" panose="02020603050405020304" pitchFamily="18" charset="0"/>
              </a:rPr>
              <a:t>25</a:t>
            </a:r>
            <a:r>
              <a:rPr lang="zh-CN" altLang="en-US" sz="4400" dirty="0" smtClean="0">
                <a:latin typeface="Times New Roman" panose="02020603050405020304" pitchFamily="18" charset="0"/>
                <a:cs typeface="Times New Roman" panose="02020603050405020304" pitchFamily="18" charset="0"/>
              </a:rPr>
              <a:t>。</a:t>
            </a:r>
            <a:endParaRPr lang="en-US" altLang="zh-CN" sz="44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如果</a:t>
            </a:r>
            <a:r>
              <a:rPr lang="zh-CN" altLang="en-US" sz="4400" dirty="0">
                <a:latin typeface="Times New Roman" panose="02020603050405020304" pitchFamily="18" charset="0"/>
                <a:cs typeface="Times New Roman" panose="02020603050405020304" pitchFamily="18" charset="0"/>
              </a:rPr>
              <a:t>把</a:t>
            </a:r>
            <a:r>
              <a:rPr lang="en-US" altLang="zh-CN" sz="4400" dirty="0">
                <a:latin typeface="Times New Roman" panose="02020603050405020304" pitchFamily="18" charset="0"/>
                <a:cs typeface="Times New Roman" panose="02020603050405020304" pitchFamily="18" charset="0"/>
              </a:rPr>
              <a:t>25</a:t>
            </a:r>
            <a:r>
              <a:rPr lang="zh-CN" altLang="en-US" sz="4400" dirty="0">
                <a:latin typeface="Times New Roman" panose="02020603050405020304" pitchFamily="18" charset="0"/>
                <a:cs typeface="Times New Roman" panose="02020603050405020304" pitchFamily="18" charset="0"/>
              </a:rPr>
              <a:t>拆成</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2</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4</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8</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16</a:t>
            </a:r>
            <a:r>
              <a:rPr lang="zh-CN" altLang="en-US" sz="4400" dirty="0">
                <a:latin typeface="Times New Roman" panose="02020603050405020304" pitchFamily="18" charset="0"/>
                <a:cs typeface="Times New Roman" panose="02020603050405020304" pitchFamily="18" charset="0"/>
              </a:rPr>
              <a:t>，相加的范围就是</a:t>
            </a:r>
            <a:r>
              <a:rPr lang="en-US" altLang="zh-CN" sz="4400" dirty="0">
                <a:latin typeface="Times New Roman" panose="02020603050405020304" pitchFamily="18" charset="0"/>
                <a:cs typeface="Times New Roman" panose="02020603050405020304" pitchFamily="18" charset="0"/>
              </a:rPr>
              <a:t>[1, 31]</a:t>
            </a:r>
            <a:r>
              <a:rPr lang="zh-CN" altLang="en-US" sz="4400" dirty="0">
                <a:latin typeface="Times New Roman" panose="02020603050405020304" pitchFamily="18" charset="0"/>
                <a:cs typeface="Times New Roman" panose="02020603050405020304" pitchFamily="18" charset="0"/>
              </a:rPr>
              <a:t>了。</a:t>
            </a:r>
          </a:p>
        </p:txBody>
      </p:sp>
    </p:spTree>
    <p:custDataLst>
      <p:tags r:id="rId1"/>
    </p:custDataLst>
    <p:extLst>
      <p:ext uri="{BB962C8B-B14F-4D97-AF65-F5344CB8AC3E}">
        <p14:creationId xmlns:p14="http://schemas.microsoft.com/office/powerpoint/2010/main" val="440351214"/>
      </p:ext>
    </p:extLst>
  </p:cSld>
  <p:clrMapOvr>
    <a:masterClrMapping/>
  </p:clrMapOvr>
  <p:transition spd="slow" advClick="0" advTm="100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多重背包例题</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558328" y="3406230"/>
            <a:ext cx="21314372"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smtClean="0">
                <a:solidFill>
                  <a:srgbClr val="0070C0"/>
                </a:solidFill>
              </a:rPr>
              <a:t>【</a:t>
            </a:r>
            <a:r>
              <a:rPr lang="zh-CN" altLang="en-US" dirty="0">
                <a:solidFill>
                  <a:srgbClr val="0070C0"/>
                </a:solidFill>
              </a:rPr>
              <a:t>输入描述</a:t>
            </a:r>
            <a:r>
              <a:rPr lang="en-US" altLang="zh-CN" dirty="0" smtClean="0">
                <a:solidFill>
                  <a:srgbClr val="0070C0"/>
                </a:solidFill>
              </a:rPr>
              <a:t>】</a:t>
            </a:r>
            <a:r>
              <a:rPr lang="zh-CN" altLang="en-US" dirty="0" smtClean="0"/>
              <a:t>第</a:t>
            </a:r>
            <a:r>
              <a:rPr lang="zh-CN" altLang="en-US" dirty="0"/>
              <a:t>一行是整数 </a:t>
            </a:r>
            <a:r>
              <a:rPr lang="en-US" altLang="zh-CN" dirty="0"/>
              <a:t>n </a:t>
            </a:r>
            <a:r>
              <a:rPr lang="zh-CN" altLang="en-US" dirty="0"/>
              <a:t>和 </a:t>
            </a:r>
            <a:r>
              <a:rPr lang="en-US" altLang="zh-CN" dirty="0"/>
              <a:t>C</a:t>
            </a:r>
            <a:r>
              <a:rPr lang="zh-CN" altLang="en-US" dirty="0"/>
              <a:t>，分别表示物品种数和背包的最大容量。</a:t>
            </a:r>
          </a:p>
          <a:p>
            <a:pPr marL="0" indent="0">
              <a:lnSpc>
                <a:spcPct val="150000"/>
              </a:lnSpc>
              <a:spcBef>
                <a:spcPts val="0"/>
              </a:spcBef>
              <a:buNone/>
            </a:pPr>
            <a:r>
              <a:rPr lang="zh-CN" altLang="en-US" dirty="0"/>
              <a:t>接下来 </a:t>
            </a:r>
            <a:r>
              <a:rPr lang="en-US" altLang="zh-CN" dirty="0"/>
              <a:t>n </a:t>
            </a:r>
            <a:r>
              <a:rPr lang="zh-CN" altLang="en-US" dirty="0"/>
              <a:t>行，每行三个整数 </a:t>
            </a:r>
            <a:r>
              <a:rPr lang="en-US" altLang="zh-CN" dirty="0" err="1"/>
              <a:t>wi</a:t>
            </a:r>
            <a:r>
              <a:rPr lang="zh-CN" altLang="en-US" dirty="0"/>
              <a:t>、</a:t>
            </a:r>
            <a:r>
              <a:rPr lang="en-US" altLang="zh-CN" dirty="0"/>
              <a:t>ci</a:t>
            </a:r>
            <a:r>
              <a:rPr lang="zh-CN" altLang="en-US" dirty="0"/>
              <a:t>、</a:t>
            </a:r>
            <a:r>
              <a:rPr lang="en-US" altLang="zh-CN" dirty="0"/>
              <a:t>mi</a:t>
            </a:r>
            <a:r>
              <a:rPr lang="zh-CN" altLang="en-US" dirty="0"/>
              <a:t>，分别表示第</a:t>
            </a:r>
            <a:r>
              <a:rPr lang="en-US" altLang="zh-CN" dirty="0" err="1"/>
              <a:t>i</a:t>
            </a:r>
            <a:r>
              <a:rPr lang="zh-CN" altLang="en-US" dirty="0"/>
              <a:t>个物品的价值、体积、数量。</a:t>
            </a:r>
          </a:p>
          <a:p>
            <a:pPr marL="0" indent="0">
              <a:lnSpc>
                <a:spcPct val="150000"/>
              </a:lnSpc>
              <a:spcBef>
                <a:spcPts val="0"/>
              </a:spcBef>
              <a:buNone/>
            </a:pPr>
            <a:r>
              <a:rPr lang="en-US" altLang="zh-CN" dirty="0">
                <a:solidFill>
                  <a:srgbClr val="0070C0"/>
                </a:solidFill>
              </a:rPr>
              <a:t>【</a:t>
            </a:r>
            <a:r>
              <a:rPr lang="zh-CN" altLang="en-US" dirty="0" smtClean="0">
                <a:solidFill>
                  <a:srgbClr val="0070C0"/>
                </a:solidFill>
              </a:rPr>
              <a:t>输出描述</a:t>
            </a:r>
            <a:r>
              <a:rPr lang="en-US" altLang="zh-CN" dirty="0">
                <a:solidFill>
                  <a:srgbClr val="0070C0"/>
                </a:solidFill>
              </a:rPr>
              <a:t>】</a:t>
            </a:r>
            <a:r>
              <a:rPr lang="zh-CN" altLang="en-US" dirty="0" smtClean="0"/>
              <a:t>输出</a:t>
            </a:r>
            <a:r>
              <a:rPr lang="zh-CN" altLang="en-US" dirty="0"/>
              <a:t>一个整数，表示背包不超载的情况下装入物品的最大价值。</a:t>
            </a:r>
          </a:p>
        </p:txBody>
      </p:sp>
      <p:pic>
        <p:nvPicPr>
          <p:cNvPr id="3" name="图片 2"/>
          <p:cNvPicPr>
            <a:picLocks noChangeAspect="1"/>
          </p:cNvPicPr>
          <p:nvPr/>
        </p:nvPicPr>
        <p:blipFill>
          <a:blip r:embed="rId5"/>
          <a:stretch>
            <a:fillRect/>
          </a:stretch>
        </p:blipFill>
        <p:spPr>
          <a:xfrm>
            <a:off x="1779463" y="8035924"/>
            <a:ext cx="11055228" cy="4562475"/>
          </a:xfrm>
          <a:prstGeom prst="rect">
            <a:avLst/>
          </a:prstGeom>
        </p:spPr>
      </p:pic>
    </p:spTree>
    <p:custDataLst>
      <p:tags r:id="rId1"/>
    </p:custDataLst>
    <p:extLst>
      <p:ext uri="{BB962C8B-B14F-4D97-AF65-F5344CB8AC3E}">
        <p14:creationId xmlns:p14="http://schemas.microsoft.com/office/powerpoint/2010/main" val="299044881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2" name="图片 11"/>
          <p:cNvPicPr/>
          <p:nvPr/>
        </p:nvPicPr>
        <p:blipFill>
          <a:blip r:embed="rId5">
            <a:lum bright="34000" contrast="-8000"/>
          </a:blip>
          <a:srcRect l="20046" t="6270" r="19548" b="5808"/>
          <a:stretch>
            <a:fillRect/>
          </a:stretch>
        </p:blipFill>
        <p:spPr>
          <a:xfrm rot="5400000">
            <a:off x="9371492" y="-1226017"/>
            <a:ext cx="13527712" cy="1687830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882531" y="1232203"/>
            <a:ext cx="15291325" cy="10495181"/>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 100010</a:t>
            </a:r>
          </a:p>
          <a:p>
            <a:pPr algn="l"/>
            <a:r>
              <a:rPr lang="en-US" altLang="zh-CN" sz="4000" dirty="0">
                <a:solidFill>
                  <a:schemeClr val="tx1"/>
                </a:solidFill>
                <a:latin typeface="宋体" panose="02010600030101010101" pitchFamily="2" charset="-122"/>
                <a:ea typeface="宋体" panose="02010600030101010101" pitchFamily="2" charset="-122"/>
              </a:rPr>
              <a:t>w =  [0]*N;   c = [0]*N;   m = [0]*N</a:t>
            </a:r>
          </a:p>
          <a:p>
            <a:pPr algn="l"/>
            <a:r>
              <a:rPr lang="en-US" altLang="zh-CN" sz="4000" dirty="0" err="1">
                <a:solidFill>
                  <a:schemeClr val="tx1"/>
                </a:solidFill>
                <a:latin typeface="宋体" panose="02010600030101010101" pitchFamily="2" charset="-122"/>
                <a:ea typeface="宋体" panose="02010600030101010101" pitchFamily="2" charset="-122"/>
              </a:rPr>
              <a:t>xw</a:t>
            </a:r>
            <a:r>
              <a:rPr lang="en-US" altLang="zh-CN" sz="4000" dirty="0">
                <a:solidFill>
                  <a:schemeClr val="tx1"/>
                </a:solidFill>
                <a:latin typeface="宋体" panose="02010600030101010101" pitchFamily="2" charset="-122"/>
                <a:ea typeface="宋体" panose="02010600030101010101" pitchFamily="2" charset="-122"/>
              </a:rPr>
              <a:t> = [0]*N;  xc = [0]*N;  </a:t>
            </a:r>
            <a:r>
              <a:rPr lang="en-US" altLang="zh-CN" sz="4000" dirty="0" err="1">
                <a:solidFill>
                  <a:schemeClr val="tx1"/>
                </a:solidFill>
                <a:latin typeface="宋体" panose="02010600030101010101" pitchFamily="2" charset="-122"/>
                <a:ea typeface="宋体" panose="02010600030101010101" pitchFamily="2" charset="-122"/>
              </a:rPr>
              <a:t>xm</a:t>
            </a:r>
            <a:r>
              <a:rPr lang="en-US" altLang="zh-CN" sz="4000" dirty="0">
                <a:solidFill>
                  <a:schemeClr val="tx1"/>
                </a:solidFill>
                <a:latin typeface="宋体" panose="02010600030101010101" pitchFamily="2" charset="-122"/>
                <a:ea typeface="宋体" panose="02010600030101010101" pitchFamily="2" charset="-122"/>
              </a:rPr>
              <a:t> = [0]*N     #</a:t>
            </a:r>
            <a:r>
              <a:rPr lang="zh-CN" altLang="en-US" sz="4000" dirty="0">
                <a:solidFill>
                  <a:schemeClr val="tx1"/>
                </a:solidFill>
                <a:latin typeface="宋体" panose="02010600030101010101" pitchFamily="2" charset="-122"/>
                <a:ea typeface="宋体" panose="02010600030101010101" pitchFamily="2" charset="-122"/>
              </a:rPr>
              <a:t>新的</a:t>
            </a:r>
          </a:p>
          <a:p>
            <a:pPr algn="l"/>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n, C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n+1):   </a:t>
            </a:r>
            <a:endParaRPr lang="en-US" altLang="zh-CN" sz="4000" dirty="0" smtClean="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   w[</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以下是二进制拆分</a:t>
            </a:r>
          </a:p>
          <a:p>
            <a:pPr algn="l"/>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0  #</a:t>
            </a:r>
            <a:r>
              <a:rPr lang="zh-CN" altLang="en-US" sz="1800" dirty="0">
                <a:solidFill>
                  <a:schemeClr val="tx1"/>
                </a:solidFill>
                <a:latin typeface="宋体" panose="02010600030101010101" pitchFamily="2" charset="-122"/>
                <a:ea typeface="宋体" panose="02010600030101010101" pitchFamily="2" charset="-122"/>
              </a:rPr>
              <a:t>二进制拆分后的新物品总数量</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range(1,n+1):</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a:solidFill>
                  <a:srgbClr val="FF0000"/>
                </a:solidFill>
                <a:latin typeface="宋体" panose="02010600030101010101" pitchFamily="2" charset="-122"/>
                <a:ea typeface="宋体" panose="02010600030101010101" pitchFamily="2" charset="-122"/>
              </a:rPr>
              <a:t>j = 1</a:t>
            </a:r>
          </a:p>
          <a:p>
            <a:pPr algn="l"/>
            <a:r>
              <a:rPr lang="en-US" altLang="zh-CN" sz="1800" dirty="0">
                <a:solidFill>
                  <a:srgbClr val="FF0000"/>
                </a:solidFill>
                <a:latin typeface="宋体" panose="02010600030101010101" pitchFamily="2" charset="-122"/>
                <a:ea typeface="宋体" panose="02010600030101010101" pitchFamily="2" charset="-122"/>
              </a:rPr>
              <a:t>    while j &lt;= 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         # </a:t>
            </a:r>
            <a:r>
              <a:rPr lang="zh-CN" altLang="en-US" sz="1800" dirty="0">
                <a:solidFill>
                  <a:srgbClr val="FF0000"/>
                </a:solidFill>
                <a:latin typeface="宋体" panose="02010600030101010101" pitchFamily="2" charset="-122"/>
                <a:ea typeface="宋体" panose="02010600030101010101" pitchFamily="2" charset="-122"/>
              </a:rPr>
              <a:t>例</a:t>
            </a:r>
            <a:r>
              <a:rPr lang="en-US" altLang="zh-CN" sz="1800" dirty="0">
                <a:solidFill>
                  <a:srgbClr val="FF0000"/>
                </a:solidFill>
                <a:latin typeface="宋体" panose="02010600030101010101" pitchFamily="2" charset="-122"/>
                <a:ea typeface="宋体" panose="02010600030101010101" pitchFamily="2" charset="-122"/>
              </a:rPr>
              <a:t>:m[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]=2       </a:t>
            </a:r>
          </a:p>
          <a:p>
            <a:pPr algn="l"/>
            <a:r>
              <a:rPr lang="en-US" altLang="zh-CN" sz="1800" dirty="0">
                <a:solidFill>
                  <a:srgbClr val="FF0000"/>
                </a:solidFill>
                <a:latin typeface="宋体" panose="02010600030101010101" pitchFamily="2" charset="-122"/>
                <a:ea typeface="宋体" panose="02010600030101010101" pitchFamily="2" charset="-122"/>
              </a:rPr>
              <a:t>        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 -= j            </a:t>
            </a:r>
            <a:r>
              <a:rPr lang="en-US" altLang="zh-CN" sz="1800" dirty="0" smtClean="0">
                <a:solidFill>
                  <a:srgbClr val="FF0000"/>
                </a:solidFill>
                <a:latin typeface="宋体" panose="02010600030101010101" pitchFamily="2" charset="-122"/>
                <a:ea typeface="宋体" panose="02010600030101010101" pitchFamily="2" charset="-122"/>
              </a:rPr>
              <a:t>#</a:t>
            </a:r>
            <a:r>
              <a:rPr lang="zh-CN" altLang="en-US" sz="1800" dirty="0">
                <a:solidFill>
                  <a:srgbClr val="FF0000"/>
                </a:solidFill>
                <a:latin typeface="宋体" panose="02010600030101010101" pitchFamily="2" charset="-122"/>
                <a:ea typeface="宋体" panose="02010600030101010101" pitchFamily="2" charset="-122"/>
              </a:rPr>
              <a:t>减去已拆分的</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+=1</a:t>
            </a:r>
          </a:p>
          <a:p>
            <a:pPr algn="l"/>
            <a:r>
              <a:rPr lang="en-US" altLang="zh-CN" sz="1800" dirty="0">
                <a:solidFill>
                  <a:schemeClr val="tx1"/>
                </a:solidFill>
                <a:latin typeface="宋体" panose="02010600030101010101" pitchFamily="2" charset="-122"/>
                <a:ea typeface="宋体" panose="02010600030101010101" pitchFamily="2" charset="-122"/>
              </a:rPr>
              <a:t>        xc[</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j*c[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新物品的体积</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j*w[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rgbClr val="FF0000"/>
                </a:solidFill>
                <a:latin typeface="宋体" panose="02010600030101010101" pitchFamily="2" charset="-122"/>
                <a:ea typeface="宋体" panose="02010600030101010101" pitchFamily="2" charset="-122"/>
              </a:rPr>
              <a:t>        j &lt;&lt;= </a:t>
            </a:r>
            <a:r>
              <a:rPr lang="en-US" altLang="zh-CN" sz="1800" dirty="0" smtClean="0">
                <a:solidFill>
                  <a:srgbClr val="FF0000"/>
                </a:solidFill>
                <a:latin typeface="宋体" panose="02010600030101010101" pitchFamily="2" charset="-122"/>
                <a:ea typeface="宋体" panose="02010600030101010101" pitchFamily="2" charset="-122"/>
              </a:rPr>
              <a:t>1              </a:t>
            </a:r>
            <a:r>
              <a:rPr lang="en-US" altLang="zh-CN" sz="1800" dirty="0">
                <a:solidFill>
                  <a:srgbClr val="FF0000"/>
                </a:solidFill>
                <a:latin typeface="宋体" panose="02010600030101010101" pitchFamily="2" charset="-122"/>
                <a:ea typeface="宋体" panose="02010600030101010101" pitchFamily="2" charset="-122"/>
              </a:rPr>
              <a:t>#</a:t>
            </a:r>
            <a:r>
              <a:rPr lang="zh-CN" altLang="en-US" sz="1800" dirty="0">
                <a:solidFill>
                  <a:srgbClr val="FF0000"/>
                </a:solidFill>
                <a:latin typeface="宋体" panose="02010600030101010101" pitchFamily="2" charset="-122"/>
                <a:ea typeface="宋体" panose="02010600030101010101" pitchFamily="2" charset="-122"/>
              </a:rPr>
              <a:t>二进制枚举：</a:t>
            </a:r>
            <a:r>
              <a:rPr lang="en-US" altLang="zh-CN" sz="1800" dirty="0">
                <a:solidFill>
                  <a:srgbClr val="FF0000"/>
                </a:solidFill>
                <a:latin typeface="宋体" panose="02010600030101010101" pitchFamily="2" charset="-122"/>
                <a:ea typeface="宋体" panose="02010600030101010101" pitchFamily="2" charset="-122"/>
              </a:rPr>
              <a:t>1,2,4...</a:t>
            </a:r>
          </a:p>
          <a:p>
            <a:pPr algn="l"/>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if(m[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]&gt;0):            </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最后一个是余数</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1</a:t>
            </a:r>
          </a:p>
          <a:p>
            <a:pPr algn="l"/>
            <a:r>
              <a:rPr lang="en-US" altLang="zh-CN" sz="1800" dirty="0">
                <a:solidFill>
                  <a:schemeClr val="tx1"/>
                </a:solidFill>
                <a:latin typeface="宋体" panose="02010600030101010101" pitchFamily="2" charset="-122"/>
                <a:ea typeface="宋体" panose="02010600030101010101" pitchFamily="2" charset="-122"/>
              </a:rPr>
              <a:t>        xc[</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以下是滚动数组版本的</a:t>
            </a:r>
            <a:r>
              <a:rPr lang="en-US" altLang="zh-CN" sz="1800" dirty="0">
                <a:solidFill>
                  <a:schemeClr val="tx1"/>
                </a:solidFill>
                <a:latin typeface="宋体" panose="02010600030101010101" pitchFamily="2" charset="-122"/>
                <a:ea typeface="宋体" panose="02010600030101010101" pitchFamily="2" charset="-122"/>
              </a:rPr>
              <a:t>0/1</a:t>
            </a:r>
            <a:r>
              <a:rPr lang="zh-CN" altLang="en-US" sz="1800" dirty="0">
                <a:solidFill>
                  <a:schemeClr val="tx1"/>
                </a:solidFill>
                <a:latin typeface="宋体" panose="02010600030101010101" pitchFamily="2" charset="-122"/>
                <a:ea typeface="宋体" panose="02010600030101010101" pitchFamily="2" charset="-122"/>
              </a:rPr>
              <a:t>背包</a:t>
            </a:r>
          </a:p>
          <a:p>
            <a:pPr algn="l"/>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=[0]*N</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range(1,xn+1):              #</a:t>
            </a:r>
            <a:r>
              <a:rPr lang="zh-CN" altLang="en-US" sz="1800" dirty="0">
                <a:solidFill>
                  <a:schemeClr val="tx1"/>
                </a:solidFill>
                <a:latin typeface="宋体" panose="02010600030101010101" pitchFamily="2" charset="-122"/>
                <a:ea typeface="宋体" panose="02010600030101010101" pitchFamily="2" charset="-122"/>
              </a:rPr>
              <a:t>枚举物品</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for j in range (</a:t>
            </a:r>
            <a:r>
              <a:rPr lang="en-US" altLang="zh-CN" sz="1800" dirty="0" err="1">
                <a:solidFill>
                  <a:schemeClr val="tx1"/>
                </a:solidFill>
                <a:latin typeface="宋体" panose="02010600030101010101" pitchFamily="2" charset="-122"/>
                <a:ea typeface="宋体" panose="02010600030101010101" pitchFamily="2" charset="-122"/>
              </a:rPr>
              <a:t>C,xc</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]-1,-1):       #</a:t>
            </a:r>
            <a:r>
              <a:rPr lang="zh-CN" altLang="en-US" sz="1800" dirty="0">
                <a:solidFill>
                  <a:schemeClr val="tx1"/>
                </a:solidFill>
                <a:latin typeface="宋体" panose="02010600030101010101" pitchFamily="2" charset="-122"/>
                <a:ea typeface="宋体" panose="02010600030101010101" pitchFamily="2" charset="-122"/>
              </a:rPr>
              <a:t>枚举背包容量</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[j] = max(</a:t>
            </a:r>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[j],</a:t>
            </a:r>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[j-xc[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print(</a:t>
            </a:r>
            <a:r>
              <a:rPr lang="en-US" altLang="zh-CN" sz="1800" dirty="0" err="1">
                <a:solidFill>
                  <a:schemeClr val="tx1"/>
                </a:solidFill>
                <a:latin typeface="宋体" panose="02010600030101010101" pitchFamily="2" charset="-122"/>
                <a:ea typeface="宋体" panose="02010600030101010101" pitchFamily="2" charset="-122"/>
              </a:rPr>
              <a:t>dp</a:t>
            </a:r>
            <a:r>
              <a:rPr lang="en-US" altLang="zh-CN" sz="1800" dirty="0">
                <a:solidFill>
                  <a:schemeClr val="tx1"/>
                </a:solidFill>
                <a:latin typeface="宋体" panose="02010600030101010101" pitchFamily="2" charset="-122"/>
                <a:ea typeface="宋体" panose="02010600030101010101" pitchFamily="2" charset="-122"/>
              </a:rPr>
              <a:t>[C])</a:t>
            </a:r>
          </a:p>
        </p:txBody>
      </p:sp>
      <p:sp>
        <p:nvSpPr>
          <p:cNvPr id="10" name="内容占位符 2"/>
          <p:cNvSpPr txBox="1">
            <a:spLocks/>
          </p:cNvSpPr>
          <p:nvPr/>
        </p:nvSpPr>
        <p:spPr>
          <a:xfrm>
            <a:off x="1904955" y="3203030"/>
            <a:ext cx="629027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定义</a:t>
            </a:r>
            <a:endParaRPr lang="en-US" altLang="zh-CN" sz="44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输入</a:t>
            </a:r>
          </a:p>
        </p:txBody>
      </p:sp>
    </p:spTree>
    <p:custDataLst>
      <p:tags r:id="rId1"/>
    </p:custDataLst>
    <p:extLst>
      <p:ext uri="{BB962C8B-B14F-4D97-AF65-F5344CB8AC3E}">
        <p14:creationId xmlns:p14="http://schemas.microsoft.com/office/powerpoint/2010/main" val="1713828545"/>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2" name="图片 11"/>
          <p:cNvPicPr/>
          <p:nvPr/>
        </p:nvPicPr>
        <p:blipFill>
          <a:blip r:embed="rId5">
            <a:lum bright="34000" contrast="-8000"/>
          </a:blip>
          <a:srcRect l="20046" t="6270" r="19548" b="5808"/>
          <a:stretch>
            <a:fillRect/>
          </a:stretch>
        </p:blipFill>
        <p:spPr>
          <a:xfrm rot="5400000">
            <a:off x="9371492" y="-1226017"/>
            <a:ext cx="13527712" cy="1687830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882531" y="1232203"/>
            <a:ext cx="15291325" cy="13388280"/>
          </a:xfrm>
          <a:prstGeom prst="rect">
            <a:avLst/>
          </a:prstGeom>
          <a:noFill/>
          <a:ln>
            <a:noFill/>
          </a:ln>
        </p:spPr>
        <p:txBody>
          <a:bodyPr wrap="square" rtlCol="0">
            <a:spAutoFit/>
          </a:bodyPr>
          <a:lstStyle/>
          <a:p>
            <a:pPr algn="l"/>
            <a:r>
              <a:rPr lang="en-US" altLang="zh-CN" sz="1800" dirty="0">
                <a:solidFill>
                  <a:schemeClr val="tx1"/>
                </a:solidFill>
                <a:latin typeface="宋体" panose="02010600030101010101" pitchFamily="2" charset="-122"/>
                <a:ea typeface="宋体" panose="02010600030101010101" pitchFamily="2" charset="-122"/>
              </a:rPr>
              <a:t>N = 100010</a:t>
            </a:r>
          </a:p>
          <a:p>
            <a:pPr algn="l"/>
            <a:r>
              <a:rPr lang="en-US" altLang="zh-CN" sz="1800" dirty="0">
                <a:solidFill>
                  <a:schemeClr val="tx1"/>
                </a:solidFill>
                <a:latin typeface="宋体" panose="02010600030101010101" pitchFamily="2" charset="-122"/>
                <a:ea typeface="宋体" panose="02010600030101010101" pitchFamily="2" charset="-122"/>
              </a:rPr>
              <a:t>w =  [0]*N;   c = [0]*N;   m = [0]*N</a:t>
            </a:r>
          </a:p>
          <a:p>
            <a:pPr algn="l"/>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 = [0]*N;  xc = [0]*N;  </a:t>
            </a:r>
            <a:r>
              <a:rPr lang="en-US" altLang="zh-CN" sz="1800" dirty="0" err="1">
                <a:solidFill>
                  <a:schemeClr val="tx1"/>
                </a:solidFill>
                <a:latin typeface="宋体" panose="02010600030101010101" pitchFamily="2" charset="-122"/>
                <a:ea typeface="宋体" panose="02010600030101010101" pitchFamily="2" charset="-122"/>
              </a:rPr>
              <a:t>xm</a:t>
            </a:r>
            <a:r>
              <a:rPr lang="en-US" altLang="zh-CN" sz="1800" dirty="0">
                <a:solidFill>
                  <a:schemeClr val="tx1"/>
                </a:solidFill>
                <a:latin typeface="宋体" panose="02010600030101010101" pitchFamily="2" charset="-122"/>
                <a:ea typeface="宋体" panose="02010600030101010101" pitchFamily="2" charset="-122"/>
              </a:rPr>
              <a:t> = [0]*N     #</a:t>
            </a:r>
            <a:r>
              <a:rPr lang="zh-CN" altLang="en-US" sz="1800" dirty="0">
                <a:solidFill>
                  <a:schemeClr val="tx1"/>
                </a:solidFill>
                <a:latin typeface="宋体" panose="02010600030101010101" pitchFamily="2" charset="-122"/>
                <a:ea typeface="宋体" panose="02010600030101010101" pitchFamily="2" charset="-122"/>
              </a:rPr>
              <a:t>新的</a:t>
            </a:r>
          </a:p>
          <a:p>
            <a:pPr algn="l"/>
            <a:endParaRPr lang="zh-CN" altLang="en-US" sz="1800" dirty="0">
              <a:solidFill>
                <a:schemeClr val="tx1"/>
              </a:solidFill>
              <a:latin typeface="宋体" panose="02010600030101010101" pitchFamily="2" charset="-122"/>
              <a:ea typeface="宋体" panose="02010600030101010101" pitchFamily="2" charset="-122"/>
            </a:endParaRPr>
          </a:p>
          <a:p>
            <a:pPr algn="l"/>
            <a:r>
              <a:rPr lang="en-US" altLang="zh-CN" sz="1800" dirty="0">
                <a:solidFill>
                  <a:schemeClr val="tx1"/>
                </a:solidFill>
                <a:latin typeface="宋体" panose="02010600030101010101" pitchFamily="2" charset="-122"/>
                <a:ea typeface="宋体" panose="02010600030101010101" pitchFamily="2" charset="-122"/>
              </a:rPr>
              <a:t>n, C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 n+1):   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3600" dirty="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以下是二进制拆分</a:t>
            </a:r>
          </a:p>
          <a:p>
            <a:pPr algn="l"/>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 0  #</a:t>
            </a:r>
            <a:r>
              <a:rPr lang="zh-CN" altLang="en-US" sz="4000" dirty="0">
                <a:solidFill>
                  <a:schemeClr val="tx1"/>
                </a:solidFill>
                <a:latin typeface="宋体" panose="02010600030101010101" pitchFamily="2" charset="-122"/>
                <a:ea typeface="宋体" panose="02010600030101010101" pitchFamily="2" charset="-122"/>
              </a:rPr>
              <a:t>二进制拆分后的新物品总数量</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range(1,n+1):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j = 1</a:t>
            </a:r>
          </a:p>
          <a:p>
            <a:pPr algn="l"/>
            <a:r>
              <a:rPr lang="en-US" altLang="zh-CN" sz="4000" dirty="0">
                <a:solidFill>
                  <a:srgbClr val="FF0000"/>
                </a:solidFill>
                <a:latin typeface="宋体" panose="02010600030101010101" pitchFamily="2" charset="-122"/>
                <a:ea typeface="宋体" panose="02010600030101010101" pitchFamily="2" charset="-122"/>
              </a:rPr>
              <a:t>    while j &lt;= m[</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a:t>
            </a:r>
            <a:r>
              <a:rPr lang="zh-CN" altLang="en-US" sz="4000" dirty="0">
                <a:solidFill>
                  <a:srgbClr val="FF0000"/>
                </a:solidFill>
                <a:latin typeface="宋体" panose="02010600030101010101" pitchFamily="2" charset="-122"/>
                <a:ea typeface="宋体" panose="02010600030101010101" pitchFamily="2" charset="-122"/>
              </a:rPr>
              <a:t>例</a:t>
            </a:r>
            <a:r>
              <a:rPr lang="en-US" altLang="zh-CN" sz="4000" dirty="0">
                <a:solidFill>
                  <a:srgbClr val="FF0000"/>
                </a:solidFill>
                <a:latin typeface="宋体" panose="02010600030101010101" pitchFamily="2" charset="-122"/>
                <a:ea typeface="宋体" panose="02010600030101010101" pitchFamily="2" charset="-122"/>
              </a:rPr>
              <a:t>:m[</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]=2       </a:t>
            </a:r>
          </a:p>
          <a:p>
            <a:pPr algn="l"/>
            <a:r>
              <a:rPr lang="en-US" altLang="zh-CN" sz="4000" dirty="0">
                <a:solidFill>
                  <a:srgbClr val="FF0000"/>
                </a:solidFill>
                <a:latin typeface="宋体" panose="02010600030101010101" pitchFamily="2" charset="-122"/>
                <a:ea typeface="宋体" panose="02010600030101010101" pitchFamily="2" charset="-122"/>
              </a:rPr>
              <a:t>        m[</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j            </a:t>
            </a:r>
            <a:r>
              <a:rPr lang="en-US" altLang="zh-CN" sz="4000" dirty="0" smtClean="0">
                <a:solidFill>
                  <a:srgbClr val="FF0000"/>
                </a:solidFill>
                <a:latin typeface="宋体" panose="02010600030101010101" pitchFamily="2" charset="-122"/>
                <a:ea typeface="宋体" panose="02010600030101010101" pitchFamily="2" charset="-122"/>
              </a:rPr>
              <a:t>#</a:t>
            </a:r>
            <a:r>
              <a:rPr lang="zh-CN" altLang="en-US" sz="4000" dirty="0">
                <a:solidFill>
                  <a:srgbClr val="FF0000"/>
                </a:solidFill>
                <a:latin typeface="宋体" panose="02010600030101010101" pitchFamily="2" charset="-122"/>
                <a:ea typeface="宋体" panose="02010600030101010101" pitchFamily="2" charset="-122"/>
              </a:rPr>
              <a:t>减去已拆分的</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        xc[</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 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新物品的体积</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xw</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j*w[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rgbClr val="FF0000"/>
                </a:solidFill>
                <a:latin typeface="宋体" panose="02010600030101010101" pitchFamily="2" charset="-122"/>
                <a:ea typeface="宋体" panose="02010600030101010101" pitchFamily="2" charset="-122"/>
              </a:rPr>
              <a:t>        j &lt;&lt;= </a:t>
            </a:r>
            <a:r>
              <a:rPr lang="en-US" altLang="zh-CN" sz="4000" dirty="0" smtClean="0">
                <a:solidFill>
                  <a:srgbClr val="FF0000"/>
                </a:solidFill>
                <a:latin typeface="宋体" panose="02010600030101010101" pitchFamily="2" charset="-122"/>
                <a:ea typeface="宋体" panose="02010600030101010101" pitchFamily="2" charset="-122"/>
              </a:rPr>
              <a:t>1              </a:t>
            </a:r>
            <a:r>
              <a:rPr lang="en-US" altLang="zh-CN" sz="4000" dirty="0">
                <a:solidFill>
                  <a:srgbClr val="FF0000"/>
                </a:solidFill>
                <a:latin typeface="宋体" panose="02010600030101010101" pitchFamily="2" charset="-122"/>
                <a:ea typeface="宋体" panose="02010600030101010101" pitchFamily="2" charset="-122"/>
              </a:rPr>
              <a:t>#</a:t>
            </a:r>
            <a:r>
              <a:rPr lang="zh-CN" altLang="en-US" sz="4000" dirty="0">
                <a:solidFill>
                  <a:srgbClr val="FF0000"/>
                </a:solidFill>
                <a:latin typeface="宋体" panose="02010600030101010101" pitchFamily="2" charset="-122"/>
                <a:ea typeface="宋体" panose="02010600030101010101" pitchFamily="2" charset="-122"/>
              </a:rPr>
              <a:t>二进制枚举：</a:t>
            </a:r>
            <a:r>
              <a:rPr lang="en-US" altLang="zh-CN" sz="4000" dirty="0">
                <a:solidFill>
                  <a:srgbClr val="FF0000"/>
                </a:solidFill>
                <a:latin typeface="宋体" panose="02010600030101010101" pitchFamily="2" charset="-122"/>
                <a:ea typeface="宋体" panose="02010600030101010101" pitchFamily="2" charset="-122"/>
              </a:rPr>
              <a:t>1,2,4...</a:t>
            </a:r>
          </a:p>
          <a:p>
            <a:pPr algn="l"/>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    if(m[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]&gt;0):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最后一个是余数</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 1</a:t>
            </a:r>
          </a:p>
          <a:p>
            <a:pPr algn="l"/>
            <a:r>
              <a:rPr lang="en-US" altLang="zh-CN" sz="4000" dirty="0">
                <a:solidFill>
                  <a:schemeClr val="tx1"/>
                </a:solidFill>
                <a:latin typeface="宋体" panose="02010600030101010101" pitchFamily="2" charset="-122"/>
                <a:ea typeface="宋体" panose="02010600030101010101" pitchFamily="2" charset="-122"/>
              </a:rPr>
              <a:t>        xc[</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 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xw</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xn</a:t>
            </a:r>
            <a:r>
              <a:rPr lang="en-US" altLang="zh-CN" sz="4000" dirty="0">
                <a:solidFill>
                  <a:schemeClr val="tx1"/>
                </a:solidFill>
                <a:latin typeface="宋体" panose="02010600030101010101" pitchFamily="2" charset="-122"/>
                <a:ea typeface="宋体" panose="02010600030101010101" pitchFamily="2" charset="-122"/>
              </a:rPr>
              <a:t>] = 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endParaRPr lang="en-US" altLang="zh-CN" dirty="0">
              <a:solidFill>
                <a:schemeClr val="tx1"/>
              </a:solidFill>
              <a:latin typeface="宋体" panose="02010600030101010101" pitchFamily="2" charset="-122"/>
              <a:ea typeface="宋体" panose="02010600030101010101" pitchFamily="2" charset="-122"/>
            </a:endParaRPr>
          </a:p>
          <a:p>
            <a:pPr algn="l"/>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以下是滚动数组版本的</a:t>
            </a:r>
            <a:r>
              <a:rPr lang="en-US" altLang="zh-CN" dirty="0">
                <a:solidFill>
                  <a:schemeClr val="tx1"/>
                </a:solidFill>
                <a:latin typeface="宋体" panose="02010600030101010101" pitchFamily="2" charset="-122"/>
                <a:ea typeface="宋体" panose="02010600030101010101" pitchFamily="2" charset="-122"/>
              </a:rPr>
              <a:t>0/1</a:t>
            </a:r>
            <a:r>
              <a:rPr lang="zh-CN" altLang="en-US" dirty="0">
                <a:solidFill>
                  <a:schemeClr val="tx1"/>
                </a:solidFill>
                <a:latin typeface="宋体" panose="02010600030101010101" pitchFamily="2" charset="-122"/>
                <a:ea typeface="宋体" panose="02010600030101010101" pitchFamily="2" charset="-122"/>
              </a:rPr>
              <a:t>背包</a:t>
            </a:r>
          </a:p>
          <a:p>
            <a:pPr algn="l"/>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=[0]*N</a:t>
            </a:r>
          </a:p>
          <a:p>
            <a:pPr algn="l"/>
            <a:r>
              <a:rPr lang="en-US" altLang="zh-CN" dirty="0">
                <a:solidFill>
                  <a:schemeClr val="tx1"/>
                </a:solidFill>
                <a:latin typeface="宋体" panose="02010600030101010101" pitchFamily="2" charset="-122"/>
                <a:ea typeface="宋体" panose="02010600030101010101" pitchFamily="2" charset="-122"/>
              </a:rPr>
              <a:t>for </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 in range(1,xn+1):              #</a:t>
            </a:r>
            <a:r>
              <a:rPr lang="zh-CN" altLang="en-US" dirty="0">
                <a:solidFill>
                  <a:schemeClr val="tx1"/>
                </a:solidFill>
                <a:latin typeface="宋体" panose="02010600030101010101" pitchFamily="2" charset="-122"/>
                <a:ea typeface="宋体" panose="02010600030101010101" pitchFamily="2" charset="-122"/>
              </a:rPr>
              <a:t>枚举物品</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for j in range (</a:t>
            </a:r>
            <a:r>
              <a:rPr lang="en-US" altLang="zh-CN" dirty="0" err="1">
                <a:solidFill>
                  <a:schemeClr val="tx1"/>
                </a:solidFill>
                <a:latin typeface="宋体" panose="02010600030101010101" pitchFamily="2" charset="-122"/>
                <a:ea typeface="宋体" panose="02010600030101010101" pitchFamily="2" charset="-122"/>
              </a:rPr>
              <a:t>C,xc</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]-1,-1):       #</a:t>
            </a:r>
            <a:r>
              <a:rPr lang="zh-CN" altLang="en-US" dirty="0">
                <a:solidFill>
                  <a:schemeClr val="tx1"/>
                </a:solidFill>
                <a:latin typeface="宋体" panose="02010600030101010101" pitchFamily="2" charset="-122"/>
                <a:ea typeface="宋体" panose="02010600030101010101" pitchFamily="2" charset="-122"/>
              </a:rPr>
              <a:t>枚举背包容量</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[j] = max(</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[j],</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[j-xc[</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xw</a:t>
            </a:r>
            <a:r>
              <a:rPr lang="en-US" altLang="zh-CN" dirty="0">
                <a:solidFill>
                  <a:schemeClr val="tx1"/>
                </a:solidFill>
                <a:latin typeface="宋体" panose="02010600030101010101" pitchFamily="2" charset="-122"/>
                <a:ea typeface="宋体" panose="02010600030101010101" pitchFamily="2" charset="-122"/>
              </a:rPr>
              <a:t>[</a:t>
            </a:r>
            <a:r>
              <a:rPr lang="en-US" altLang="zh-CN" dirty="0" err="1">
                <a:solidFill>
                  <a:schemeClr val="tx1"/>
                </a:solidFill>
                <a:latin typeface="宋体" panose="02010600030101010101" pitchFamily="2" charset="-122"/>
                <a:ea typeface="宋体" panose="02010600030101010101" pitchFamily="2" charset="-122"/>
              </a:rPr>
              <a:t>i</a:t>
            </a:r>
            <a:r>
              <a:rPr lang="en-US" altLang="zh-CN" dirty="0">
                <a:solidFill>
                  <a:schemeClr val="tx1"/>
                </a:solidFill>
                <a:latin typeface="宋体" panose="02010600030101010101" pitchFamily="2" charset="-122"/>
                <a:ea typeface="宋体" panose="02010600030101010101" pitchFamily="2" charset="-122"/>
              </a:rPr>
              <a:t>])</a:t>
            </a:r>
          </a:p>
          <a:p>
            <a:pPr algn="l"/>
            <a:r>
              <a:rPr lang="en-US" altLang="zh-CN" dirty="0">
                <a:solidFill>
                  <a:schemeClr val="tx1"/>
                </a:solidFill>
                <a:latin typeface="宋体" panose="02010600030101010101" pitchFamily="2" charset="-122"/>
                <a:ea typeface="宋体" panose="02010600030101010101" pitchFamily="2" charset="-122"/>
              </a:rPr>
              <a:t>print(</a:t>
            </a:r>
            <a:r>
              <a:rPr lang="en-US" altLang="zh-CN" dirty="0" err="1">
                <a:solidFill>
                  <a:schemeClr val="tx1"/>
                </a:solidFill>
                <a:latin typeface="宋体" panose="02010600030101010101" pitchFamily="2" charset="-122"/>
                <a:ea typeface="宋体" panose="02010600030101010101" pitchFamily="2" charset="-122"/>
              </a:rPr>
              <a:t>dp</a:t>
            </a:r>
            <a:r>
              <a:rPr lang="en-US" altLang="zh-CN" dirty="0">
                <a:solidFill>
                  <a:schemeClr val="tx1"/>
                </a:solidFill>
                <a:latin typeface="宋体" panose="02010600030101010101" pitchFamily="2" charset="-122"/>
                <a:ea typeface="宋体" panose="02010600030101010101" pitchFamily="2" charset="-122"/>
              </a:rPr>
              <a:t>[C])</a:t>
            </a:r>
          </a:p>
        </p:txBody>
      </p:sp>
      <p:sp>
        <p:nvSpPr>
          <p:cNvPr id="10" name="内容占位符 2"/>
          <p:cNvSpPr txBox="1">
            <a:spLocks/>
          </p:cNvSpPr>
          <p:nvPr/>
        </p:nvSpPr>
        <p:spPr>
          <a:xfrm>
            <a:off x="812755" y="3266530"/>
            <a:ext cx="629027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3600" dirty="0" smtClean="0">
                <a:latin typeface="Times New Roman" panose="02020603050405020304" pitchFamily="18" charset="0"/>
                <a:cs typeface="Times New Roman" panose="02020603050405020304" pitchFamily="18" charset="0"/>
              </a:rPr>
              <a:t>二进制拆分</a:t>
            </a:r>
            <a:endParaRPr lang="en-US" altLang="zh-CN" sz="36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3600" dirty="0" smtClean="0">
                <a:latin typeface="Times New Roman" panose="02020603050405020304" pitchFamily="18" charset="0"/>
                <a:cs typeface="Times New Roman" panose="02020603050405020304" pitchFamily="18" charset="0"/>
              </a:rPr>
              <a:t>例如</a:t>
            </a:r>
            <a:r>
              <a:rPr lang="en-US" altLang="zh-CN" sz="3600" dirty="0">
                <a:latin typeface="Times New Roman" panose="02020603050405020304" pitchFamily="18" charset="0"/>
                <a:cs typeface="Times New Roman" panose="02020603050405020304" pitchFamily="18" charset="0"/>
              </a:rPr>
              <a:t>mi = 25</a:t>
            </a:r>
            <a:r>
              <a:rPr lang="zh-CN" altLang="en-US" sz="3600" dirty="0">
                <a:latin typeface="Times New Roman" panose="02020603050405020304" pitchFamily="18" charset="0"/>
                <a:cs typeface="Times New Roman" panose="02020603050405020304" pitchFamily="18" charset="0"/>
              </a:rPr>
              <a:t>，把它拆成</a:t>
            </a:r>
            <a:r>
              <a:rPr lang="en-US" altLang="zh-CN" sz="3600" dirty="0">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2</a:t>
            </a:r>
            <a:r>
              <a:rPr lang="zh-CN" altLang="en-US" sz="360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4</a:t>
            </a:r>
            <a:r>
              <a:rPr lang="zh-CN" altLang="en-US" sz="360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8</a:t>
            </a:r>
            <a:r>
              <a:rPr lang="zh-CN" altLang="en-US" sz="360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10</a:t>
            </a:r>
            <a:r>
              <a:rPr lang="zh-CN" altLang="en-US" sz="3600" dirty="0">
                <a:latin typeface="Times New Roman" panose="02020603050405020304" pitchFamily="18" charset="0"/>
                <a:cs typeface="Times New Roman" panose="02020603050405020304" pitchFamily="18" charset="0"/>
              </a:rPr>
              <a:t>，最后是余数</a:t>
            </a:r>
            <a:r>
              <a:rPr lang="en-US" altLang="zh-CN" sz="3600" dirty="0" smtClean="0">
                <a:latin typeface="Times New Roman" panose="02020603050405020304" pitchFamily="18" charset="0"/>
                <a:cs typeface="Times New Roman" panose="02020603050405020304" pitchFamily="18" charset="0"/>
              </a:rPr>
              <a:t>10</a:t>
            </a:r>
            <a:endParaRPr lang="zh-CN" altLang="en-US" sz="36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95292038"/>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2" name="图片 11"/>
          <p:cNvPicPr/>
          <p:nvPr/>
        </p:nvPicPr>
        <p:blipFill>
          <a:blip r:embed="rId5">
            <a:lum bright="34000" contrast="-8000"/>
          </a:blip>
          <a:srcRect l="20046" t="6270" r="19548" b="5808"/>
          <a:stretch>
            <a:fillRect/>
          </a:stretch>
        </p:blipFill>
        <p:spPr>
          <a:xfrm rot="5400000">
            <a:off x="9371492" y="-1226017"/>
            <a:ext cx="13527712" cy="1687830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882531" y="1232203"/>
            <a:ext cx="15291325" cy="9879628"/>
          </a:xfrm>
          <a:prstGeom prst="rect">
            <a:avLst/>
          </a:prstGeom>
          <a:noFill/>
          <a:ln>
            <a:noFill/>
          </a:ln>
        </p:spPr>
        <p:txBody>
          <a:bodyPr wrap="square" rtlCol="0">
            <a:spAutoFit/>
          </a:bodyPr>
          <a:lstStyle/>
          <a:p>
            <a:pPr algn="l"/>
            <a:r>
              <a:rPr lang="en-US" altLang="zh-CN" sz="1800" dirty="0">
                <a:solidFill>
                  <a:schemeClr val="tx1"/>
                </a:solidFill>
                <a:latin typeface="宋体" panose="02010600030101010101" pitchFamily="2" charset="-122"/>
                <a:ea typeface="宋体" panose="02010600030101010101" pitchFamily="2" charset="-122"/>
              </a:rPr>
              <a:t>N = 100010</a:t>
            </a:r>
          </a:p>
          <a:p>
            <a:pPr algn="l"/>
            <a:r>
              <a:rPr lang="en-US" altLang="zh-CN" sz="1800" dirty="0">
                <a:solidFill>
                  <a:schemeClr val="tx1"/>
                </a:solidFill>
                <a:latin typeface="宋体" panose="02010600030101010101" pitchFamily="2" charset="-122"/>
                <a:ea typeface="宋体" panose="02010600030101010101" pitchFamily="2" charset="-122"/>
              </a:rPr>
              <a:t>w =  [0]*N;   c = [0]*N;   m = [0]*N</a:t>
            </a:r>
          </a:p>
          <a:p>
            <a:pPr algn="l"/>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 = [0]*N;  xc = [0]*N;  </a:t>
            </a:r>
            <a:r>
              <a:rPr lang="en-US" altLang="zh-CN" sz="1800" dirty="0" err="1">
                <a:solidFill>
                  <a:schemeClr val="tx1"/>
                </a:solidFill>
                <a:latin typeface="宋体" panose="02010600030101010101" pitchFamily="2" charset="-122"/>
                <a:ea typeface="宋体" panose="02010600030101010101" pitchFamily="2" charset="-122"/>
              </a:rPr>
              <a:t>xm</a:t>
            </a:r>
            <a:r>
              <a:rPr lang="en-US" altLang="zh-CN" sz="1800" dirty="0">
                <a:solidFill>
                  <a:schemeClr val="tx1"/>
                </a:solidFill>
                <a:latin typeface="宋体" panose="02010600030101010101" pitchFamily="2" charset="-122"/>
                <a:ea typeface="宋体" panose="02010600030101010101" pitchFamily="2" charset="-122"/>
              </a:rPr>
              <a:t> = [0]*N     #</a:t>
            </a:r>
            <a:r>
              <a:rPr lang="zh-CN" altLang="en-US" sz="1800" dirty="0">
                <a:solidFill>
                  <a:schemeClr val="tx1"/>
                </a:solidFill>
                <a:latin typeface="宋体" panose="02010600030101010101" pitchFamily="2" charset="-122"/>
                <a:ea typeface="宋体" panose="02010600030101010101" pitchFamily="2" charset="-122"/>
              </a:rPr>
              <a:t>新的</a:t>
            </a:r>
          </a:p>
          <a:p>
            <a:pPr algn="l"/>
            <a:endParaRPr lang="zh-CN" altLang="en-US" sz="1800" dirty="0">
              <a:solidFill>
                <a:schemeClr val="tx1"/>
              </a:solidFill>
              <a:latin typeface="宋体" panose="02010600030101010101" pitchFamily="2" charset="-122"/>
              <a:ea typeface="宋体" panose="02010600030101010101" pitchFamily="2" charset="-122"/>
            </a:endParaRPr>
          </a:p>
          <a:p>
            <a:pPr algn="l"/>
            <a:r>
              <a:rPr lang="en-US" altLang="zh-CN" sz="1800" dirty="0">
                <a:solidFill>
                  <a:schemeClr val="tx1"/>
                </a:solidFill>
                <a:latin typeface="宋体" panose="02010600030101010101" pitchFamily="2" charset="-122"/>
                <a:ea typeface="宋体" panose="02010600030101010101" pitchFamily="2" charset="-122"/>
              </a:rPr>
              <a:t>n, C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 n+1):   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以下是二进制拆分</a:t>
            </a:r>
          </a:p>
          <a:p>
            <a:pPr algn="l"/>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0  #</a:t>
            </a:r>
            <a:r>
              <a:rPr lang="zh-CN" altLang="en-US" sz="1800" dirty="0">
                <a:solidFill>
                  <a:schemeClr val="tx1"/>
                </a:solidFill>
                <a:latin typeface="宋体" panose="02010600030101010101" pitchFamily="2" charset="-122"/>
                <a:ea typeface="宋体" panose="02010600030101010101" pitchFamily="2" charset="-122"/>
              </a:rPr>
              <a:t>二进制拆分后的新物品总数量</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range(1,n+1):</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a:solidFill>
                  <a:srgbClr val="FF0000"/>
                </a:solidFill>
                <a:latin typeface="宋体" panose="02010600030101010101" pitchFamily="2" charset="-122"/>
                <a:ea typeface="宋体" panose="02010600030101010101" pitchFamily="2" charset="-122"/>
              </a:rPr>
              <a:t>j = 1</a:t>
            </a:r>
          </a:p>
          <a:p>
            <a:pPr algn="l"/>
            <a:r>
              <a:rPr lang="en-US" altLang="zh-CN" sz="1800" dirty="0">
                <a:solidFill>
                  <a:srgbClr val="FF0000"/>
                </a:solidFill>
                <a:latin typeface="宋体" panose="02010600030101010101" pitchFamily="2" charset="-122"/>
                <a:ea typeface="宋体" panose="02010600030101010101" pitchFamily="2" charset="-122"/>
              </a:rPr>
              <a:t>    while j &lt;= 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         # </a:t>
            </a:r>
            <a:r>
              <a:rPr lang="zh-CN" altLang="en-US" sz="1800" dirty="0">
                <a:solidFill>
                  <a:srgbClr val="FF0000"/>
                </a:solidFill>
                <a:latin typeface="宋体" panose="02010600030101010101" pitchFamily="2" charset="-122"/>
                <a:ea typeface="宋体" panose="02010600030101010101" pitchFamily="2" charset="-122"/>
              </a:rPr>
              <a:t>例</a:t>
            </a:r>
            <a:r>
              <a:rPr lang="en-US" altLang="zh-CN" sz="1800" dirty="0">
                <a:solidFill>
                  <a:srgbClr val="FF0000"/>
                </a:solidFill>
                <a:latin typeface="宋体" panose="02010600030101010101" pitchFamily="2" charset="-122"/>
                <a:ea typeface="宋体" panose="02010600030101010101" pitchFamily="2" charset="-122"/>
              </a:rPr>
              <a:t>:m[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]=2       </a:t>
            </a:r>
          </a:p>
          <a:p>
            <a:pPr algn="l"/>
            <a:r>
              <a:rPr lang="en-US" altLang="zh-CN" sz="1800" dirty="0">
                <a:solidFill>
                  <a:srgbClr val="FF0000"/>
                </a:solidFill>
                <a:latin typeface="宋体" panose="02010600030101010101" pitchFamily="2" charset="-122"/>
                <a:ea typeface="宋体" panose="02010600030101010101" pitchFamily="2" charset="-122"/>
              </a:rPr>
              <a:t>        m[</a:t>
            </a:r>
            <a:r>
              <a:rPr lang="en-US" altLang="zh-CN" sz="1800" dirty="0" err="1">
                <a:solidFill>
                  <a:srgbClr val="FF0000"/>
                </a:solidFill>
                <a:latin typeface="宋体" panose="02010600030101010101" pitchFamily="2" charset="-122"/>
                <a:ea typeface="宋体" panose="02010600030101010101" pitchFamily="2" charset="-122"/>
              </a:rPr>
              <a:t>i</a:t>
            </a:r>
            <a:r>
              <a:rPr lang="en-US" altLang="zh-CN" sz="1800" dirty="0">
                <a:solidFill>
                  <a:srgbClr val="FF0000"/>
                </a:solidFill>
                <a:latin typeface="宋体" panose="02010600030101010101" pitchFamily="2" charset="-122"/>
                <a:ea typeface="宋体" panose="02010600030101010101" pitchFamily="2" charset="-122"/>
              </a:rPr>
              <a:t>] -= j            #</a:t>
            </a:r>
            <a:r>
              <a:rPr lang="zh-CN" altLang="en-US" sz="1800" dirty="0">
                <a:solidFill>
                  <a:srgbClr val="FF0000"/>
                </a:solidFill>
                <a:latin typeface="宋体" panose="02010600030101010101" pitchFamily="2" charset="-122"/>
                <a:ea typeface="宋体" panose="02010600030101010101" pitchFamily="2" charset="-122"/>
              </a:rPr>
              <a:t>减去已拆分的</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+=1</a:t>
            </a:r>
          </a:p>
          <a:p>
            <a:pPr algn="l"/>
            <a:r>
              <a:rPr lang="en-US" altLang="zh-CN" sz="1800" dirty="0">
                <a:solidFill>
                  <a:schemeClr val="tx1"/>
                </a:solidFill>
                <a:latin typeface="宋体" panose="02010600030101010101" pitchFamily="2" charset="-122"/>
                <a:ea typeface="宋体" panose="02010600030101010101" pitchFamily="2" charset="-122"/>
              </a:rPr>
              <a:t>        xc[</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j*c[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新物品的体积</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j*w[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rgbClr val="FF0000"/>
                </a:solidFill>
                <a:latin typeface="宋体" panose="02010600030101010101" pitchFamily="2" charset="-122"/>
                <a:ea typeface="宋体" panose="02010600030101010101" pitchFamily="2" charset="-122"/>
              </a:rPr>
              <a:t>        j &lt;&lt;= 1              #</a:t>
            </a:r>
            <a:r>
              <a:rPr lang="zh-CN" altLang="en-US" sz="1800" dirty="0">
                <a:solidFill>
                  <a:srgbClr val="FF0000"/>
                </a:solidFill>
                <a:latin typeface="宋体" panose="02010600030101010101" pitchFamily="2" charset="-122"/>
                <a:ea typeface="宋体" panose="02010600030101010101" pitchFamily="2" charset="-122"/>
              </a:rPr>
              <a:t>二进制枚举：</a:t>
            </a:r>
            <a:r>
              <a:rPr lang="en-US" altLang="zh-CN" sz="1800" dirty="0">
                <a:solidFill>
                  <a:srgbClr val="FF0000"/>
                </a:solidFill>
                <a:latin typeface="宋体" panose="02010600030101010101" pitchFamily="2" charset="-122"/>
                <a:ea typeface="宋体" panose="02010600030101010101" pitchFamily="2" charset="-122"/>
              </a:rPr>
              <a:t>1,2,4...</a:t>
            </a:r>
          </a:p>
          <a:p>
            <a:pPr algn="l"/>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if(m[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]&gt;0):              #</a:t>
            </a:r>
            <a:r>
              <a:rPr lang="zh-CN" altLang="en-US" sz="1800" dirty="0">
                <a:solidFill>
                  <a:schemeClr val="tx1"/>
                </a:solidFill>
                <a:latin typeface="宋体" panose="02010600030101010101" pitchFamily="2" charset="-122"/>
                <a:ea typeface="宋体" panose="02010600030101010101" pitchFamily="2" charset="-122"/>
              </a:rPr>
              <a:t>最后一个是余数</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1</a:t>
            </a:r>
          </a:p>
          <a:p>
            <a:pPr algn="l"/>
            <a:r>
              <a:rPr lang="en-US" altLang="zh-CN" sz="1800" dirty="0">
                <a:solidFill>
                  <a:schemeClr val="tx1"/>
                </a:solidFill>
                <a:latin typeface="宋体" panose="02010600030101010101" pitchFamily="2" charset="-122"/>
                <a:ea typeface="宋体" panose="02010600030101010101" pitchFamily="2" charset="-122"/>
              </a:rPr>
              <a:t>        xc[</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]*c[</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xw</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xn</a:t>
            </a:r>
            <a:r>
              <a:rPr lang="en-US" altLang="zh-CN" sz="1800" dirty="0">
                <a:solidFill>
                  <a:schemeClr val="tx1"/>
                </a:solidFill>
                <a:latin typeface="宋体" panose="02010600030101010101" pitchFamily="2" charset="-122"/>
                <a:ea typeface="宋体" panose="02010600030101010101" pitchFamily="2" charset="-122"/>
              </a:rPr>
              <a:t>] = m[</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]*w[</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以下是滚动数组版本的</a:t>
            </a:r>
            <a:r>
              <a:rPr lang="en-US" altLang="zh-CN" sz="4000" dirty="0">
                <a:solidFill>
                  <a:schemeClr val="tx1"/>
                </a:solidFill>
                <a:latin typeface="宋体" panose="02010600030101010101" pitchFamily="2" charset="-122"/>
                <a:ea typeface="宋体" panose="02010600030101010101" pitchFamily="2" charset="-122"/>
              </a:rPr>
              <a:t>0/1</a:t>
            </a:r>
            <a:r>
              <a:rPr lang="zh-CN" altLang="en-US" sz="4000" dirty="0">
                <a:solidFill>
                  <a:schemeClr val="tx1"/>
                </a:solidFill>
                <a:latin typeface="宋体" panose="02010600030101010101" pitchFamily="2" charset="-122"/>
                <a:ea typeface="宋体" panose="02010600030101010101" pitchFamily="2" charset="-122"/>
              </a:rPr>
              <a:t>背包</a:t>
            </a:r>
          </a:p>
          <a:p>
            <a:pPr algn="l"/>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 = [</a:t>
            </a:r>
            <a:r>
              <a:rPr lang="en-US" altLang="zh-CN" sz="4000" dirty="0">
                <a:solidFill>
                  <a:schemeClr val="tx1"/>
                </a:solidFill>
                <a:latin typeface="宋体" panose="02010600030101010101" pitchFamily="2" charset="-122"/>
                <a:ea typeface="宋体" panose="02010600030101010101" pitchFamily="2" charset="-122"/>
              </a:rPr>
              <a:t>0]*N</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range(1,xn+1):              #</a:t>
            </a:r>
            <a:r>
              <a:rPr lang="zh-CN" altLang="en-US" sz="4000" dirty="0">
                <a:solidFill>
                  <a:schemeClr val="tx1"/>
                </a:solidFill>
                <a:latin typeface="宋体" panose="02010600030101010101" pitchFamily="2" charset="-122"/>
                <a:ea typeface="宋体" panose="02010600030101010101" pitchFamily="2" charset="-122"/>
              </a:rPr>
              <a:t>枚举物品</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 j in range (</a:t>
            </a:r>
            <a:r>
              <a:rPr lang="en-US" altLang="zh-CN" sz="4000" dirty="0" err="1">
                <a:solidFill>
                  <a:schemeClr val="tx1"/>
                </a:solidFill>
                <a:latin typeface="宋体" panose="02010600030101010101" pitchFamily="2" charset="-122"/>
                <a:ea typeface="宋体" panose="02010600030101010101" pitchFamily="2" charset="-122"/>
              </a:rPr>
              <a:t>C,xc</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]-1,-1):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枚举背包容量</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[j-xc[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xw</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[C])</a:t>
            </a:r>
          </a:p>
        </p:txBody>
      </p:sp>
      <p:sp>
        <p:nvSpPr>
          <p:cNvPr id="10" name="内容占位符 2"/>
          <p:cNvSpPr txBox="1">
            <a:spLocks/>
          </p:cNvSpPr>
          <p:nvPr/>
        </p:nvSpPr>
        <p:spPr>
          <a:xfrm>
            <a:off x="812755" y="3266530"/>
            <a:ext cx="629027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5400" dirty="0" smtClean="0">
                <a:latin typeface="Times New Roman" panose="02020603050405020304" pitchFamily="18" charset="0"/>
                <a:cs typeface="Times New Roman" panose="02020603050405020304" pitchFamily="18" charset="0"/>
              </a:rPr>
              <a:t>0/1</a:t>
            </a:r>
            <a:r>
              <a:rPr lang="zh-CN" altLang="en-US" sz="5400" dirty="0" smtClean="0">
                <a:latin typeface="Times New Roman" panose="02020603050405020304" pitchFamily="18" charset="0"/>
                <a:cs typeface="Times New Roman" panose="02020603050405020304" pitchFamily="18" charset="0"/>
              </a:rPr>
              <a:t>背包</a:t>
            </a:r>
            <a:endParaRPr lang="zh-CN" altLang="en-US" sz="5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76602872"/>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2094"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最长公共子序列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400" b="1" spc="600" dirty="0" err="1" smtClean="0">
                  <a:solidFill>
                    <a:schemeClr val="bg1"/>
                  </a:solidFill>
                  <a:latin typeface="宋体" panose="02010600030101010101" pitchFamily="2" charset="-122"/>
                  <a:ea typeface="宋体" panose="02010600030101010101" pitchFamily="2" charset="-122"/>
                </a:rPr>
                <a:t>lanqiaoOJ</a:t>
              </a:r>
              <a:r>
                <a:rPr lang="zh-CN" altLang="en-US" sz="5400" b="1" spc="600" dirty="0">
                  <a:solidFill>
                    <a:schemeClr val="bg1"/>
                  </a:solidFill>
                  <a:latin typeface="宋体" panose="02010600030101010101" pitchFamily="2" charset="-122"/>
                  <a:ea typeface="宋体" panose="02010600030101010101" pitchFamily="2" charset="-122"/>
                </a:rPr>
                <a:t>题号</a:t>
              </a:r>
              <a:r>
                <a:rPr lang="en-US" altLang="zh-CN" sz="5400" b="1" spc="600" dirty="0">
                  <a:solidFill>
                    <a:schemeClr val="bg1"/>
                  </a:solidFill>
                  <a:latin typeface="宋体" panose="02010600030101010101" pitchFamily="2" charset="-122"/>
                  <a:ea typeface="宋体" panose="02010600030101010101" pitchFamily="2" charset="-122"/>
                </a:rPr>
                <a:t>1189</a:t>
              </a:r>
              <a:r>
                <a:rPr lang="zh-CN" altLang="en-US" sz="5400" b="1" spc="600" dirty="0">
                  <a:solidFill>
                    <a:schemeClr val="bg1"/>
                  </a:solidFill>
                  <a:latin typeface="宋体" panose="02010600030101010101" pitchFamily="2" charset="-122"/>
                  <a:ea typeface="宋体" panose="02010600030101010101" pitchFamily="2" charset="-122"/>
                </a:rPr>
                <a:t>（类似题目：</a:t>
              </a:r>
              <a:r>
                <a:rPr lang="en-US" altLang="zh-CN" sz="5400" b="1" spc="600" dirty="0" err="1">
                  <a:solidFill>
                    <a:schemeClr val="bg1"/>
                  </a:solidFill>
                  <a:latin typeface="宋体" panose="02010600030101010101" pitchFamily="2" charset="-122"/>
                  <a:ea typeface="宋体" panose="02010600030101010101" pitchFamily="2" charset="-122"/>
                </a:rPr>
                <a:t>lanqiaoOJ</a:t>
              </a:r>
              <a:r>
                <a:rPr lang="zh-CN" altLang="en-US" sz="5400" b="1" spc="600" dirty="0">
                  <a:solidFill>
                    <a:schemeClr val="bg1"/>
                  </a:solidFill>
                  <a:latin typeface="宋体" panose="02010600030101010101" pitchFamily="2" charset="-122"/>
                  <a:ea typeface="宋体" panose="02010600030101010101" pitchFamily="2" charset="-122"/>
                </a:rPr>
                <a:t>题号</a:t>
              </a:r>
              <a:r>
                <a:rPr lang="en-US" altLang="zh-CN" sz="5400" b="1" spc="600" dirty="0">
                  <a:solidFill>
                    <a:schemeClr val="bg1"/>
                  </a:solidFill>
                  <a:latin typeface="宋体" panose="02010600030101010101" pitchFamily="2" charset="-122"/>
                  <a:ea typeface="宋体" panose="02010600030101010101" pitchFamily="2" charset="-122"/>
                </a:rPr>
                <a:t>1054</a:t>
              </a:r>
              <a:r>
                <a:rPr lang="zh-CN" altLang="en-US" sz="5400" b="1" spc="600" dirty="0">
                  <a:solidFill>
                    <a:schemeClr val="bg1"/>
                  </a:solidFill>
                  <a:latin typeface="宋体" panose="02010600030101010101" pitchFamily="2" charset="-122"/>
                  <a:ea typeface="宋体" panose="02010600030101010101" pitchFamily="2" charset="-122"/>
                </a:rPr>
                <a:t>）</a:t>
              </a:r>
            </a:p>
          </p:txBody>
        </p:sp>
      </p:grpSp>
      <p:sp>
        <p:nvSpPr>
          <p:cNvPr id="2" name="文本框 1" descr="7b0a202020202262756c6c6574223a20227b5c2263617465676f727949645c223a31303030352c5c2274656d706c61746549645c223a32303233313332387d220a7d0a"/>
          <p:cNvSpPr txBox="1"/>
          <p:nvPr/>
        </p:nvSpPr>
        <p:spPr>
          <a:xfrm>
            <a:off x="1008967" y="4012088"/>
            <a:ext cx="19666186" cy="5170646"/>
          </a:xfrm>
          <a:prstGeom prst="rect">
            <a:avLst/>
          </a:prstGeom>
          <a:noFill/>
        </p:spPr>
        <p:txBody>
          <a:bodyPr wrap="square" rtlCol="0">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给定一个长度为</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数组</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和一个长度为</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的数组</a:t>
            </a:r>
            <a:r>
              <a:rPr lang="en-US" altLang="zh-CN" sz="4400" dirty="0">
                <a:solidFill>
                  <a:schemeClr val="tx1"/>
                </a:solidFill>
                <a:latin typeface="宋体" panose="02010600030101010101" pitchFamily="2" charset="-122"/>
                <a:ea typeface="宋体" panose="02010600030101010101" pitchFamily="2" charset="-122"/>
              </a:rPr>
              <a:t>B</a:t>
            </a:r>
            <a:r>
              <a:rPr lang="zh-CN" altLang="en-US" sz="4400" dirty="0">
                <a:solidFill>
                  <a:schemeClr val="tx1"/>
                </a:solidFill>
                <a:latin typeface="宋体" panose="02010600030101010101" pitchFamily="2" charset="-122"/>
                <a:ea typeface="宋体" panose="02010600030101010101" pitchFamily="2" charset="-122"/>
              </a:rPr>
              <a:t>。请你求出它们的最长公共子序列长度为多少。</a:t>
            </a:r>
          </a:p>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输入描述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输入第一行包含两个整数</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。第二行包含</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个整数</a:t>
            </a:r>
            <a:r>
              <a:rPr lang="en-US" altLang="zh-CN" sz="4400" dirty="0" err="1">
                <a:solidFill>
                  <a:schemeClr val="tx1"/>
                </a:solidFill>
                <a:latin typeface="宋体" panose="02010600030101010101" pitchFamily="2" charset="-122"/>
                <a:ea typeface="宋体" panose="02010600030101010101" pitchFamily="2" charset="-122"/>
              </a:rPr>
              <a:t>ai</a:t>
            </a:r>
            <a:r>
              <a:rPr lang="zh-CN" altLang="en-US" sz="4400" dirty="0">
                <a:solidFill>
                  <a:schemeClr val="tx1"/>
                </a:solidFill>
                <a:latin typeface="宋体" panose="02010600030101010101" pitchFamily="2" charset="-122"/>
                <a:ea typeface="宋体" panose="02010600030101010101" pitchFamily="2" charset="-122"/>
              </a:rPr>
              <a:t>，第三行包含</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个整数</a:t>
            </a:r>
            <a:r>
              <a:rPr lang="en-US" altLang="zh-CN" sz="4400" dirty="0">
                <a:solidFill>
                  <a:schemeClr val="tx1"/>
                </a:solidFill>
                <a:latin typeface="宋体" panose="02010600030101010101" pitchFamily="2" charset="-122"/>
                <a:ea typeface="宋体" panose="02010600030101010101" pitchFamily="2" charset="-122"/>
              </a:rPr>
              <a:t>bi</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1≤n, m≤10</a:t>
            </a:r>
            <a:r>
              <a:rPr lang="en-US" altLang="zh-CN" sz="4400" baseline="30000" dirty="0">
                <a:solidFill>
                  <a:schemeClr val="tx1"/>
                </a:solidFill>
                <a:latin typeface="宋体" panose="02010600030101010101" pitchFamily="2" charset="-122"/>
                <a:ea typeface="宋体" panose="02010600030101010101" pitchFamily="2" charset="-122"/>
              </a:rPr>
              <a:t>3</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1≤ai, bi≤10</a:t>
            </a:r>
            <a:r>
              <a:rPr lang="en-US" altLang="zh-CN" sz="4400" baseline="30000" dirty="0">
                <a:solidFill>
                  <a:schemeClr val="tx1"/>
                </a:solidFill>
                <a:latin typeface="宋体" panose="02010600030101010101" pitchFamily="2" charset="-122"/>
                <a:ea typeface="宋体" panose="02010600030101010101" pitchFamily="2" charset="-122"/>
              </a:rPr>
              <a:t>9</a:t>
            </a:r>
            <a:r>
              <a:rPr lang="zh-CN" altLang="en-US" sz="4400" dirty="0">
                <a:solidFill>
                  <a:schemeClr val="tx1"/>
                </a:solidFill>
                <a:latin typeface="宋体" panose="02010600030101010101" pitchFamily="2" charset="-122"/>
                <a:ea typeface="宋体" panose="02010600030101010101" pitchFamily="2" charset="-122"/>
              </a:rPr>
              <a:t>。</a:t>
            </a:r>
          </a:p>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输出描述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输出一行整数表示答案。</a:t>
            </a:r>
          </a:p>
        </p:txBody>
      </p:sp>
    </p:spTree>
    <p:custDataLst>
      <p:tags r:id="rId1"/>
    </p:custDataLst>
    <p:extLst>
      <p:ext uri="{BB962C8B-B14F-4D97-AF65-F5344CB8AC3E}">
        <p14:creationId xmlns:p14="http://schemas.microsoft.com/office/powerpoint/2010/main" val="33224725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a:t>
              </a:r>
              <a:r>
                <a:rPr lang="zh-CN" altLang="en-US" sz="5600" b="1" spc="600" dirty="0" smtClean="0">
                  <a:solidFill>
                    <a:schemeClr val="bg1"/>
                  </a:solidFill>
                  <a:latin typeface="宋体" panose="02010600030101010101" pitchFamily="2" charset="-122"/>
                  <a:ea typeface="宋体" panose="02010600030101010101" pitchFamily="2" charset="-122"/>
                </a:rPr>
                <a:t>子序列问题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8967" y="3554888"/>
            <a:ext cx="19666186" cy="6186309"/>
          </a:xfrm>
          <a:prstGeom prst="rect">
            <a:avLst/>
          </a:prstGeom>
          <a:noFill/>
        </p:spPr>
        <p:txBody>
          <a:bodyPr wrap="square" rtlCol="0">
            <a:spAutoFit/>
          </a:bodyPr>
          <a:lstStyle/>
          <a:p>
            <a:pPr algn="l"/>
            <a:r>
              <a:rPr lang="zh-CN" altLang="en-US" sz="4400" dirty="0" smtClean="0">
                <a:solidFill>
                  <a:schemeClr val="tx1"/>
                </a:solidFill>
                <a:latin typeface="宋体" panose="02010600030101010101" pitchFamily="2" charset="-122"/>
                <a:ea typeface="宋体" panose="02010600030101010101" pitchFamily="2" charset="-122"/>
              </a:rPr>
              <a:t>一</a:t>
            </a:r>
            <a:r>
              <a:rPr lang="zh-CN" altLang="en-US" sz="4400" dirty="0">
                <a:solidFill>
                  <a:schemeClr val="tx1"/>
                </a:solidFill>
                <a:latin typeface="宋体" panose="02010600030101010101" pitchFamily="2" charset="-122"/>
                <a:ea typeface="宋体" panose="02010600030101010101" pitchFamily="2" charset="-122"/>
              </a:rPr>
              <a:t>个给定序列的子序列，是在该序列中删去若干元素后得到的序列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例如</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X = {A, B, C, B, D, A, B}</a:t>
            </a:r>
            <a:r>
              <a:rPr lang="zh-CN" altLang="en-US" sz="4400" dirty="0">
                <a:solidFill>
                  <a:schemeClr val="tx1"/>
                </a:solidFill>
                <a:latin typeface="宋体" panose="02010600030101010101" pitchFamily="2" charset="-122"/>
                <a:ea typeface="宋体" panose="02010600030101010101" pitchFamily="2" charset="-122"/>
              </a:rPr>
              <a:t>，它的子序列有</a:t>
            </a:r>
            <a:r>
              <a:rPr lang="en-US" altLang="zh-CN" sz="4400" dirty="0">
                <a:solidFill>
                  <a:schemeClr val="tx1"/>
                </a:solidFill>
                <a:latin typeface="宋体" panose="02010600030101010101" pitchFamily="2" charset="-122"/>
                <a:ea typeface="宋体" panose="02010600030101010101" pitchFamily="2" charset="-122"/>
              </a:rPr>
              <a:t>{A, B, C, B, A}</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{A, B, D}</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{B, C, D, B}</a:t>
            </a:r>
            <a:r>
              <a:rPr lang="zh-CN" altLang="en-US" sz="4400" dirty="0">
                <a:solidFill>
                  <a:schemeClr val="tx1"/>
                </a:solidFill>
                <a:latin typeface="宋体" panose="02010600030101010101" pitchFamily="2" charset="-122"/>
                <a:ea typeface="宋体" panose="02010600030101010101" pitchFamily="2" charset="-122"/>
              </a:rPr>
              <a:t>等</a:t>
            </a:r>
            <a:r>
              <a:rPr lang="zh-CN" altLang="en-US" sz="4400" dirty="0" smtClean="0">
                <a:solidFill>
                  <a:schemeClr val="tx1"/>
                </a:solidFill>
                <a:latin typeface="宋体" panose="02010600030101010101" pitchFamily="2" charset="-122"/>
                <a:ea typeface="宋体" panose="02010600030101010101" pitchFamily="2" charset="-122"/>
              </a:rPr>
              <a:t>。</a:t>
            </a:r>
            <a:endParaRPr lang="zh-CN" altLang="en-US" sz="4400" dirty="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给定</a:t>
            </a:r>
            <a:r>
              <a:rPr lang="zh-CN" altLang="en-US" sz="4400" dirty="0">
                <a:solidFill>
                  <a:schemeClr val="tx1"/>
                </a:solidFill>
                <a:latin typeface="宋体" panose="02010600030101010101" pitchFamily="2" charset="-122"/>
                <a:ea typeface="宋体" panose="02010600030101010101" pitchFamily="2" charset="-122"/>
              </a:rPr>
              <a:t>两个序列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和</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，当另一序列</a:t>
            </a:r>
            <a:r>
              <a:rPr lang="en-US" altLang="zh-CN" sz="4400" dirty="0">
                <a:solidFill>
                  <a:schemeClr val="tx1"/>
                </a:solidFill>
                <a:latin typeface="宋体" panose="02010600030101010101" pitchFamily="2" charset="-122"/>
                <a:ea typeface="宋体" panose="02010600030101010101" pitchFamily="2" charset="-122"/>
              </a:rPr>
              <a:t>Z</a:t>
            </a:r>
            <a:r>
              <a:rPr lang="zh-CN" altLang="en-US" sz="4400" dirty="0">
                <a:solidFill>
                  <a:schemeClr val="tx1"/>
                </a:solidFill>
                <a:latin typeface="宋体" panose="02010600030101010101" pitchFamily="2" charset="-122"/>
                <a:ea typeface="宋体" panose="02010600030101010101" pitchFamily="2" charset="-122"/>
              </a:rPr>
              <a:t>既是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的子序列又是</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的子序列时，称</a:t>
            </a:r>
            <a:r>
              <a:rPr lang="en-US" altLang="zh-CN" sz="4400" dirty="0">
                <a:solidFill>
                  <a:schemeClr val="tx1"/>
                </a:solidFill>
                <a:latin typeface="宋体" panose="02010600030101010101" pitchFamily="2" charset="-122"/>
                <a:ea typeface="宋体" panose="02010600030101010101" pitchFamily="2" charset="-122"/>
              </a:rPr>
              <a:t>Z</a:t>
            </a:r>
            <a:r>
              <a:rPr lang="zh-CN" altLang="en-US" sz="4400" dirty="0">
                <a:solidFill>
                  <a:schemeClr val="tx1"/>
                </a:solidFill>
                <a:latin typeface="宋体" panose="02010600030101010101" pitchFamily="2" charset="-122"/>
                <a:ea typeface="宋体" panose="02010600030101010101" pitchFamily="2" charset="-122"/>
              </a:rPr>
              <a:t>是序列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和</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的公共子序列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最</a:t>
            </a:r>
            <a:r>
              <a:rPr lang="zh-CN" altLang="en-US" sz="4400" dirty="0">
                <a:solidFill>
                  <a:schemeClr val="tx1"/>
                </a:solidFill>
                <a:latin typeface="宋体" panose="02010600030101010101" pitchFamily="2" charset="-122"/>
                <a:ea typeface="宋体" panose="02010600030101010101" pitchFamily="2" charset="-122"/>
              </a:rPr>
              <a:t>长公共子序列是长度最长的子序列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endParaRPr lang="zh-CN" altLang="en-US" sz="4400" dirty="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暴力法：先</a:t>
            </a:r>
            <a:r>
              <a:rPr lang="zh-CN" altLang="en-US" sz="4400" dirty="0">
                <a:solidFill>
                  <a:schemeClr val="tx1"/>
                </a:solidFill>
                <a:latin typeface="宋体" panose="02010600030101010101" pitchFamily="2" charset="-122"/>
                <a:ea typeface="宋体" panose="02010600030101010101" pitchFamily="2" charset="-122"/>
              </a:rPr>
              <a:t>找出</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的所有子序列，然后一一验证是否为</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如果</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个元素，那么</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2</a:t>
            </a:r>
            <a:r>
              <a:rPr lang="en-US" altLang="zh-CN" sz="4400" baseline="300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个子序列；</a:t>
            </a:r>
            <a:r>
              <a:rPr lang="en-US" altLang="zh-CN" sz="4400" dirty="0">
                <a:solidFill>
                  <a:schemeClr val="tx1"/>
                </a:solidFill>
                <a:latin typeface="宋体" panose="02010600030101010101" pitchFamily="2" charset="-122"/>
                <a:ea typeface="宋体" panose="02010600030101010101" pitchFamily="2" charset="-122"/>
              </a:rPr>
              <a:t>B</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个元素；总复杂度大于</a:t>
            </a:r>
            <a:r>
              <a:rPr lang="en-US" altLang="zh-CN" sz="4400" dirty="0">
                <a:solidFill>
                  <a:schemeClr val="tx1"/>
                </a:solidFill>
                <a:latin typeface="宋体" panose="02010600030101010101" pitchFamily="2" charset="-122"/>
                <a:ea typeface="宋体" panose="02010600030101010101" pitchFamily="2" charset="-122"/>
              </a:rPr>
              <a:t>O(n2</a:t>
            </a:r>
            <a:r>
              <a:rPr lang="en-US" altLang="zh-CN" sz="4400" baseline="30000" dirty="0">
                <a:solidFill>
                  <a:schemeClr val="tx1"/>
                </a:solidFill>
                <a:latin typeface="宋体" panose="02010600030101010101" pitchFamily="2" charset="-122"/>
                <a:ea typeface="宋体" panose="02010600030101010101" pitchFamily="2" charset="-122"/>
              </a:rPr>
              <a:t>m</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4187264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 calcmode="lin" valueType="num">
                                      <p:cBhvr additive="base">
                                        <p:cTn id="12"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 calcmode="lin" valueType="num">
                                      <p:cBhvr additive="base">
                                        <p:cTn id="16"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2094" cy="1454"/>
            </a:xfrm>
            <a:prstGeom prst="rect">
              <a:avLst/>
            </a:prstGeom>
            <a:noFill/>
          </p:spPr>
          <p:txBody>
            <a:bodyPr wrap="square">
              <a:spAutoFit/>
            </a:bodyPr>
            <a:lstStyle/>
            <a:p>
              <a:pPr algn="l"/>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792428" y="2631643"/>
            <a:ext cx="21450146" cy="10248960"/>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400">
                <a:solidFill>
                  <a:schemeClr val="tx1"/>
                </a:solidFill>
                <a:latin typeface="宋体" panose="02010600030101010101" pitchFamily="2" charset="-122"/>
                <a:ea typeface="宋体" panose="02010600030101010101" pitchFamily="2" charset="-122"/>
              </a:defRPr>
            </a:lvl1pPr>
          </a:lstStyle>
          <a:p>
            <a:pPr>
              <a:lnSpc>
                <a:spcPct val="150000"/>
              </a:lnSpc>
            </a:pP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：序列</a:t>
            </a:r>
            <a:r>
              <a:rPr lang="en-US" altLang="zh-CN" dirty="0" smtClean="0">
                <a:latin typeface="Times New Roman" panose="02020603050405020304" pitchFamily="18" charset="0"/>
                <a:cs typeface="Times New Roman" panose="02020603050405020304" pitchFamily="18" charset="0"/>
              </a:rPr>
              <a:t>Ai</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a1~ai)</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Bj</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b1~bj)</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最长公共子序列的</a:t>
            </a:r>
            <a:r>
              <a:rPr lang="zh-CN" altLang="en-US" dirty="0" smtClean="0">
                <a:latin typeface="Times New Roman" panose="02020603050405020304" pitchFamily="18" charset="0"/>
                <a:cs typeface="Times New Roman" panose="02020603050405020304" pitchFamily="18" charset="0"/>
              </a:rPr>
              <a:t>长度。</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zh-CN" altLang="en-US" dirty="0" smtClean="0">
                <a:latin typeface="Times New Roman" panose="02020603050405020304" pitchFamily="18" charset="0"/>
                <a:cs typeface="Times New Roman" panose="02020603050405020304" pitchFamily="18" charset="0"/>
              </a:rPr>
              <a:t>答案：</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a:t>
            </a: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分解为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种情况：</a:t>
            </a: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）当</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时，已求得</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i-1</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j-1</a:t>
            </a:r>
            <a:r>
              <a:rPr lang="zh-CN" altLang="en-US" dirty="0">
                <a:latin typeface="Times New Roman" panose="02020603050405020304" pitchFamily="18" charset="0"/>
                <a:cs typeface="Times New Roman" panose="02020603050405020304" pitchFamily="18" charset="0"/>
              </a:rPr>
              <a:t>的最长公共子序列，在其尾部加上</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或</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即可得到</a:t>
            </a:r>
            <a:r>
              <a:rPr lang="en-US" altLang="zh-CN" dirty="0" smtClean="0">
                <a:latin typeface="Times New Roman" panose="02020603050405020304" pitchFamily="18" charset="0"/>
                <a:cs typeface="Times New Roman" panose="02020603050405020304" pitchFamily="18" charset="0"/>
              </a:rPr>
              <a:t>Ai</a:t>
            </a:r>
            <a:r>
              <a:rPr lang="zh-CN" altLang="en-US" dirty="0" smtClean="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Bj</a:t>
            </a:r>
            <a:r>
              <a:rPr lang="zh-CN" altLang="en-US" dirty="0">
                <a:latin typeface="Times New Roman" panose="02020603050405020304" pitchFamily="18" charset="0"/>
                <a:cs typeface="Times New Roman" panose="02020603050405020304" pitchFamily="18" charset="0"/>
              </a:rPr>
              <a:t>的最长公共子序列</a:t>
            </a:r>
            <a:r>
              <a:rPr lang="zh-CN" altLang="en-US" dirty="0" smtClean="0">
                <a:latin typeface="Times New Roman" panose="02020603050405020304" pitchFamily="18" charset="0"/>
                <a:cs typeface="Times New Roman" panose="02020603050405020304" pitchFamily="18" charset="0"/>
              </a:rPr>
              <a:t>。 状态转移方程：</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[i-1][j-1] + 1</a:t>
            </a: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当</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smtClean="0">
                <a:latin typeface="Times New Roman" panose="02020603050405020304" pitchFamily="18" charset="0"/>
                <a:cs typeface="Times New Roman" panose="02020603050405020304" pitchFamily="18" charset="0"/>
              </a:rPr>
              <a:t>时</a:t>
            </a:r>
            <a:r>
              <a:rPr lang="zh-CN" altLang="en-US" dirty="0">
                <a:latin typeface="Times New Roman" panose="02020603050405020304" pitchFamily="18" charset="0"/>
                <a:cs typeface="Times New Roman" panose="02020603050405020304" pitchFamily="18" charset="0"/>
              </a:rPr>
              <a:t>，求解两个子问题</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n-US" altLang="zh-CN" baseline="-25000" dirty="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B</a:t>
            </a:r>
            <a:r>
              <a:rPr lang="en-US" altLang="zh-CN" baseline="-25000" dirty="0" err="1" smtClean="0">
                <a:latin typeface="Times New Roman" panose="02020603050405020304" pitchFamily="18" charset="0"/>
                <a:cs typeface="Times New Roman" panose="02020603050405020304" pitchFamily="18" charset="0"/>
              </a:rPr>
              <a:t>j</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最长公共子序列；</a:t>
            </a:r>
            <a:r>
              <a:rPr lang="en-US" altLang="zh-CN" dirty="0" smtClean="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j-1</a:t>
            </a:r>
            <a:r>
              <a:rPr lang="zh-CN" altLang="en-US" dirty="0">
                <a:latin typeface="Times New Roman" panose="02020603050405020304" pitchFamily="18" charset="0"/>
                <a:cs typeface="Times New Roman" panose="02020603050405020304" pitchFamily="18" charset="0"/>
              </a:rPr>
              <a:t>的最长公共子序列</a:t>
            </a:r>
            <a:r>
              <a:rPr lang="zh-CN" altLang="en-US" dirty="0" smtClean="0">
                <a:latin typeface="Times New Roman" panose="02020603050405020304" pitchFamily="18" charset="0"/>
                <a:cs typeface="Times New Roman" panose="02020603050405020304" pitchFamily="18" charset="0"/>
              </a:rPr>
              <a:t>。取最大</a:t>
            </a:r>
            <a:r>
              <a:rPr lang="zh-CN" altLang="en-US" dirty="0">
                <a:latin typeface="Times New Roman" panose="02020603050405020304" pitchFamily="18" charset="0"/>
                <a:cs typeface="Times New Roman" panose="02020603050405020304" pitchFamily="18" charset="0"/>
              </a:rPr>
              <a:t>值，状态</a:t>
            </a:r>
            <a:r>
              <a:rPr lang="zh-CN" altLang="en-US" dirty="0" smtClean="0">
                <a:latin typeface="Times New Roman" panose="02020603050405020304" pitchFamily="18" charset="0"/>
                <a:cs typeface="Times New Roman" panose="02020603050405020304" pitchFamily="18" charset="0"/>
              </a:rPr>
              <a:t>转移方程：</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][j-1],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[i-1][j]}  </a:t>
            </a:r>
            <a:endParaRPr lang="zh-CN" altLang="en-US" dirty="0">
              <a:latin typeface="Times New Roman" panose="02020603050405020304" pitchFamily="18" charset="0"/>
              <a:cs typeface="Times New Roman" panose="02020603050405020304" pitchFamily="18" charset="0"/>
            </a:endParaRPr>
          </a:p>
        </p:txBody>
      </p:sp>
      <p:sp>
        <p:nvSpPr>
          <p:cNvPr id="9" name="矩形标注 8"/>
          <p:cNvSpPr/>
          <p:nvPr/>
        </p:nvSpPr>
        <p:spPr>
          <a:xfrm>
            <a:off x="19318606" y="4080164"/>
            <a:ext cx="4694574" cy="1396665"/>
          </a:xfrm>
          <a:prstGeom prst="wedgeRectCallout">
            <a:avLst>
              <a:gd name="adj1" fmla="val -32793"/>
              <a:gd name="adj2" fmla="val 89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dirty="0" smtClean="0">
                <a:solidFill>
                  <a:srgbClr val="FFFF00"/>
                </a:solidFill>
              </a:rPr>
              <a:t>复杂度</a:t>
            </a:r>
            <a:r>
              <a:rPr lang="en-US" altLang="zh-CN" sz="4800" dirty="0">
                <a:solidFill>
                  <a:srgbClr val="FFFF00"/>
                </a:solidFill>
              </a:rPr>
              <a:t>O(nm)</a:t>
            </a:r>
            <a:endParaRPr lang="zh-CN" altLang="en-US" sz="4800" dirty="0">
              <a:solidFill>
                <a:srgbClr val="FFFF00"/>
              </a:solidFill>
            </a:endParaRPr>
          </a:p>
        </p:txBody>
      </p:sp>
      <p:sp>
        <p:nvSpPr>
          <p:cNvPr id="10" name="文本框 9"/>
          <p:cNvSpPr txBox="1"/>
          <p:nvPr/>
        </p:nvSpPr>
        <p:spPr>
          <a:xfrm>
            <a:off x="652746" y="693384"/>
            <a:ext cx="20378629" cy="954355"/>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a:t>
            </a:r>
            <a:r>
              <a:rPr lang="zh-CN" altLang="en-US" sz="5600" b="1" spc="600" dirty="0" smtClean="0">
                <a:solidFill>
                  <a:schemeClr val="bg1"/>
                </a:solidFill>
                <a:latin typeface="宋体" panose="02010600030101010101" pitchFamily="2" charset="-122"/>
                <a:ea typeface="宋体" panose="02010600030101010101" pitchFamily="2" charset="-122"/>
              </a:rPr>
              <a:t>子序列问题：动态规划</a:t>
            </a:r>
            <a:endParaRPr lang="zh-CN" altLang="en-US" sz="54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25193617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34278" y="2453052"/>
            <a:ext cx="23055462" cy="1822165"/>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 + 1</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转移方程：</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max{</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  </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777166" y="-913079"/>
            <a:ext cx="8786189" cy="20471973"/>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231942" y="5496969"/>
            <a:ext cx="21260849" cy="7540526"/>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n,m</a:t>
            </a:r>
            <a:r>
              <a:rPr lang="en-US" altLang="zh-CN" sz="4400" dirty="0">
                <a:solidFill>
                  <a:schemeClr val="tx1"/>
                </a:solidFill>
                <a:latin typeface="宋体" panose="02010600030101010101" pitchFamily="2" charset="-122"/>
                <a:ea typeface="宋体" panose="02010600030101010101" pitchFamily="2" charset="-122"/>
              </a:rPr>
              <a:t> = 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a:solidFill>
                  <a:schemeClr val="tx1"/>
                </a:solidFill>
                <a:latin typeface="宋体" panose="02010600030101010101" pitchFamily="2" charset="-122"/>
                <a:ea typeface="宋体" panose="02010600030101010101" pitchFamily="2" charset="-122"/>
              </a:rPr>
              <a:t>a = [0]+list(map(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a:solidFill>
                  <a:schemeClr val="tx1"/>
                </a:solidFill>
                <a:latin typeface="宋体" panose="02010600030101010101" pitchFamily="2" charset="-122"/>
                <a:ea typeface="宋体" panose="02010600030101010101" pitchFamily="2" charset="-122"/>
              </a:rPr>
              <a:t>b = [0]+list(map(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[[0]*(m+1) for _ in range(2)]        #</a:t>
            </a:r>
            <a:r>
              <a:rPr lang="zh-CN" altLang="en-US" sz="4400" dirty="0">
                <a:solidFill>
                  <a:schemeClr val="tx1"/>
                </a:solidFill>
                <a:latin typeface="宋体" panose="02010600030101010101" pitchFamily="2" charset="-122"/>
                <a:ea typeface="宋体" panose="02010600030101010101" pitchFamily="2" charset="-122"/>
              </a:rPr>
              <a:t>注意这里是</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，不是</a:t>
            </a:r>
            <a:r>
              <a:rPr lang="en-US" altLang="zh-CN" sz="4400" dirty="0">
                <a:solidFill>
                  <a:schemeClr val="tx1"/>
                </a:solidFill>
                <a:latin typeface="宋体" panose="02010600030101010101" pitchFamily="2" charset="-122"/>
                <a:ea typeface="宋体" panose="02010600030101010101" pitchFamily="2" charset="-122"/>
              </a:rPr>
              <a:t>n</a:t>
            </a:r>
          </a:p>
          <a:p>
            <a:pPr algn="l"/>
            <a:r>
              <a:rPr lang="en-US" altLang="zh-CN" sz="4400" dirty="0">
                <a:solidFill>
                  <a:schemeClr val="tx1"/>
                </a:solidFill>
                <a:latin typeface="宋体" panose="02010600030101010101" pitchFamily="2" charset="-122"/>
                <a:ea typeface="宋体" panose="02010600030101010101" pitchFamily="2" charset="-122"/>
              </a:rPr>
              <a:t>now =0; old=1</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now,old</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old,now</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for j in range(1,m+1):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[now][j] = max(</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[now][j-1],</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[old][j])</a:t>
            </a:r>
          </a:p>
          <a:p>
            <a:pPr algn="l"/>
            <a:r>
              <a:rPr lang="en-US" altLang="zh-CN" sz="4400" dirty="0">
                <a:solidFill>
                  <a:schemeClr val="tx1"/>
                </a:solidFill>
                <a:latin typeface="宋体" panose="02010600030101010101" pitchFamily="2" charset="-122"/>
                <a:ea typeface="宋体" panose="02010600030101010101" pitchFamily="2" charset="-122"/>
              </a:rPr>
              <a:t>        if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]==b[j]: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[now][j]=max(</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[now][j],</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[old][j-1]+1)</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[now][m])</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用交替滚动数组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035447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96"/>
              <a:ext cx="33507" cy="2181"/>
            </a:xfrm>
            <a:prstGeom prst="rect">
              <a:avLst/>
            </a:prstGeom>
            <a:noFill/>
          </p:spPr>
          <p:txBody>
            <a:bodyPr wrap="square">
              <a:spAutoFit/>
            </a:bodyPr>
            <a:lstStyle/>
            <a:p>
              <a:pPr algn="l"/>
              <a:r>
                <a:rPr lang="zh-CN" altLang="en-US" sz="4400" b="1" spc="600" dirty="0">
                  <a:solidFill>
                    <a:schemeClr val="bg1"/>
                  </a:solidFill>
                  <a:latin typeface="宋体" panose="02010600030101010101" pitchFamily="2" charset="-122"/>
                  <a:ea typeface="宋体" panose="02010600030101010101" pitchFamily="2" charset="-122"/>
                </a:rPr>
                <a:t>最长递增子序列</a:t>
              </a:r>
              <a:r>
                <a:rPr lang="zh-CN" altLang="en-US" sz="4000" b="1" spc="600" dirty="0">
                  <a:solidFill>
                    <a:schemeClr val="bg1"/>
                  </a:solidFill>
                  <a:latin typeface="宋体" panose="02010600030101010101" pitchFamily="2" charset="-122"/>
                  <a:ea typeface="宋体" panose="02010600030101010101" pitchFamily="2" charset="-122"/>
                </a:rPr>
                <a:t>，</a:t>
              </a:r>
              <a:r>
                <a:rPr lang="en-US" altLang="zh-CN" sz="4000" b="1" spc="600" dirty="0">
                  <a:solidFill>
                    <a:schemeClr val="bg1"/>
                  </a:solidFill>
                  <a:latin typeface="宋体" panose="02010600030101010101" pitchFamily="2" charset="-122"/>
                  <a:ea typeface="宋体" panose="02010600030101010101" pitchFamily="2" charset="-122"/>
                </a:rPr>
                <a:t>Longest Increasing Subsequence</a:t>
              </a:r>
              <a:r>
                <a:rPr lang="zh-CN" altLang="en-US" sz="4000" b="1" spc="600" dirty="0">
                  <a:solidFill>
                    <a:schemeClr val="bg1"/>
                  </a:solidFill>
                  <a:latin typeface="宋体" panose="02010600030101010101" pitchFamily="2" charset="-122"/>
                  <a:ea typeface="宋体" panose="02010600030101010101" pitchFamily="2" charset="-122"/>
                </a:rPr>
                <a:t>，</a:t>
              </a:r>
              <a:r>
                <a:rPr lang="en-US" altLang="zh-CN" sz="4000" b="1" spc="600" dirty="0">
                  <a:solidFill>
                    <a:schemeClr val="bg1"/>
                  </a:solidFill>
                  <a:latin typeface="宋体" panose="02010600030101010101" pitchFamily="2" charset="-122"/>
                  <a:ea typeface="宋体" panose="02010600030101010101" pitchFamily="2" charset="-122"/>
                </a:rPr>
                <a:t>LIS</a:t>
              </a:r>
              <a:r>
                <a:rPr lang="zh-CN" altLang="en-US" sz="4000" b="1" spc="600" dirty="0" smtClean="0">
                  <a:solidFill>
                    <a:schemeClr val="bg1"/>
                  </a:solidFill>
                  <a:latin typeface="宋体" panose="02010600030101010101" pitchFamily="2" charset="-122"/>
                  <a:ea typeface="宋体" panose="02010600030101010101" pitchFamily="2" charset="-122"/>
                </a:rPr>
                <a:t>）</a:t>
              </a:r>
              <a:endParaRPr lang="en-US" altLang="zh-CN" sz="4000" b="1" spc="600" dirty="0" smtClean="0">
                <a:solidFill>
                  <a:schemeClr val="bg1"/>
                </a:solidFill>
                <a:latin typeface="宋体" panose="02010600030101010101" pitchFamily="2" charset="-122"/>
                <a:ea typeface="宋体" panose="02010600030101010101" pitchFamily="2" charset="-122"/>
              </a:endParaRPr>
            </a:p>
            <a:p>
              <a:pPr algn="l"/>
              <a:r>
                <a:rPr lang="zh-CN" altLang="en-US" sz="4000" b="1" spc="600" dirty="0" smtClean="0">
                  <a:solidFill>
                    <a:schemeClr val="bg1"/>
                  </a:solidFill>
                  <a:latin typeface="宋体" panose="02010600030101010101" pitchFamily="2" charset="-122"/>
                  <a:ea typeface="宋体" panose="02010600030101010101" pitchFamily="2" charset="-122"/>
                </a:rPr>
                <a:t>蓝</a:t>
              </a:r>
              <a:r>
                <a:rPr lang="zh-CN" altLang="en-US" sz="4000" b="1" spc="600" dirty="0">
                  <a:solidFill>
                    <a:schemeClr val="bg1"/>
                  </a:solidFill>
                  <a:latin typeface="宋体" panose="02010600030101010101" pitchFamily="2" charset="-122"/>
                  <a:ea typeface="宋体" panose="02010600030101010101" pitchFamily="2" charset="-122"/>
                </a:rPr>
                <a:t>桥骑士 </a:t>
              </a:r>
              <a:r>
                <a:rPr lang="en-US" altLang="zh-CN" sz="4000" b="1" spc="600" dirty="0" err="1">
                  <a:solidFill>
                    <a:schemeClr val="bg1"/>
                  </a:solidFill>
                  <a:latin typeface="宋体" panose="02010600030101010101" pitchFamily="2" charset="-122"/>
                  <a:ea typeface="宋体" panose="02010600030101010101" pitchFamily="2" charset="-122"/>
                </a:rPr>
                <a:t>lanqiaoOJ</a:t>
              </a:r>
              <a:r>
                <a:rPr lang="zh-CN" altLang="en-US" sz="4000" b="1" spc="600" dirty="0">
                  <a:solidFill>
                    <a:schemeClr val="bg1"/>
                  </a:solidFill>
                  <a:latin typeface="宋体" panose="02010600030101010101" pitchFamily="2" charset="-122"/>
                  <a:ea typeface="宋体" panose="02010600030101010101" pitchFamily="2" charset="-122"/>
                </a:rPr>
                <a:t>题号</a:t>
              </a:r>
              <a:r>
                <a:rPr lang="en-US" altLang="zh-CN" sz="4000" b="1" spc="600" dirty="0">
                  <a:solidFill>
                    <a:schemeClr val="bg1"/>
                  </a:solidFill>
                  <a:latin typeface="宋体" panose="02010600030101010101" pitchFamily="2" charset="-122"/>
                  <a:ea typeface="宋体" panose="02010600030101010101" pitchFamily="2" charset="-122"/>
                </a:rPr>
                <a:t>1188</a:t>
              </a:r>
              <a:endParaRPr lang="zh-CN" altLang="en-US" sz="40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87327" y="3455497"/>
            <a:ext cx="21909046" cy="7201972"/>
          </a:xfrm>
          <a:prstGeom prst="rect">
            <a:avLst/>
          </a:prstGeom>
          <a:noFill/>
        </p:spPr>
        <p:txBody>
          <a:bodyPr wrap="square" rtlCol="0">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小明是蓝桥王国的骑士，他喜欢不断突破自我。这天蓝桥国王给他安排了</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个对手，他们的战力值分别为 </a:t>
            </a:r>
            <a:r>
              <a:rPr lang="en-US" altLang="zh-CN" sz="4400" dirty="0">
                <a:solidFill>
                  <a:schemeClr val="tx1"/>
                </a:solidFill>
                <a:latin typeface="宋体" panose="02010600030101010101" pitchFamily="2" charset="-122"/>
                <a:ea typeface="宋体" panose="02010600030101010101" pitchFamily="2" charset="-122"/>
              </a:rPr>
              <a:t>a1, a2, ..., an</a:t>
            </a:r>
            <a:r>
              <a:rPr lang="zh-CN" altLang="en-US" sz="4400" dirty="0">
                <a:solidFill>
                  <a:schemeClr val="tx1"/>
                </a:solidFill>
                <a:latin typeface="宋体" panose="02010600030101010101" pitchFamily="2" charset="-122"/>
                <a:ea typeface="宋体" panose="02010600030101010101" pitchFamily="2" charset="-122"/>
              </a:rPr>
              <a:t>，且按顺序阻挡在小明的前方。对于这些对手小明可以选择挑战，也可以选择避战。身为高傲的骑士，小明从不走回头路，且只愿意挑战战力值越来越高的对手。请你算算小明最多会挑战多少名对手</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rgbClr val="0070C0"/>
                </a:solidFill>
                <a:latin typeface="宋体" panose="02010600030101010101" pitchFamily="2" charset="-122"/>
                <a:ea typeface="宋体" panose="02010600030101010101" pitchFamily="2" charset="-122"/>
              </a:rPr>
              <a:t>输入描述</a:t>
            </a: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第一行是整数</a:t>
            </a:r>
            <a:r>
              <a:rPr lang="en-US" altLang="zh-CN" sz="4400" dirty="0" smtClean="0">
                <a:solidFill>
                  <a:schemeClr val="tx1"/>
                </a:solidFill>
                <a:latin typeface="宋体" panose="02010600030101010101" pitchFamily="2" charset="-122"/>
                <a:ea typeface="宋体" panose="02010600030101010101" pitchFamily="2" charset="-122"/>
              </a:rPr>
              <a:t>N</a:t>
            </a:r>
            <a:r>
              <a:rPr lang="zh-CN" altLang="en-US" sz="4400" dirty="0" smtClean="0">
                <a:solidFill>
                  <a:schemeClr val="tx1"/>
                </a:solidFill>
                <a:latin typeface="宋体" panose="02010600030101010101" pitchFamily="2" charset="-122"/>
                <a:ea typeface="宋体" panose="02010600030101010101" pitchFamily="2" charset="-122"/>
              </a:rPr>
              <a:t>，表示对手的个数，第二行是</a:t>
            </a:r>
            <a:r>
              <a:rPr lang="en-US" altLang="zh-CN" sz="4400" dirty="0" smtClean="0">
                <a:solidFill>
                  <a:schemeClr val="tx1"/>
                </a:solidFill>
                <a:latin typeface="宋体" panose="02010600030101010101" pitchFamily="2" charset="-122"/>
                <a:ea typeface="宋体" panose="02010600030101010101" pitchFamily="2" charset="-122"/>
              </a:rPr>
              <a:t>N</a:t>
            </a:r>
            <a:r>
              <a:rPr lang="zh-CN" altLang="en-US" sz="4400" dirty="0" smtClean="0">
                <a:solidFill>
                  <a:schemeClr val="tx1"/>
                </a:solidFill>
                <a:latin typeface="宋体" panose="02010600030101010101" pitchFamily="2" charset="-122"/>
                <a:ea typeface="宋体" panose="02010600030101010101" pitchFamily="2" charset="-122"/>
              </a:rPr>
              <a:t>个整数</a:t>
            </a:r>
            <a:r>
              <a:rPr lang="en-US" altLang="zh-CN" sz="4400" dirty="0">
                <a:solidFill>
                  <a:schemeClr val="tx1"/>
                </a:solidFill>
                <a:latin typeface="宋体" panose="02010600030101010101" pitchFamily="2" charset="-122"/>
                <a:ea typeface="宋体" panose="02010600030101010101" pitchFamily="2" charset="-122"/>
              </a:rPr>
              <a:t>a1, a2, ..., an </a:t>
            </a:r>
            <a:r>
              <a:rPr lang="zh-CN" altLang="en-US" sz="4400" dirty="0" smtClean="0">
                <a:solidFill>
                  <a:schemeClr val="tx1"/>
                </a:solidFill>
                <a:latin typeface="宋体" panose="02010600030101010101" pitchFamily="2" charset="-122"/>
                <a:ea typeface="宋体" panose="02010600030101010101" pitchFamily="2" charset="-122"/>
              </a:rPr>
              <a:t>，表示对手战力值。</a:t>
            </a:r>
            <a:r>
              <a:rPr lang="en-US" altLang="zh-CN" sz="4400" dirty="0">
                <a:solidFill>
                  <a:schemeClr val="tx1"/>
                </a:solidFill>
                <a:latin typeface="宋体" panose="02010600030101010101" pitchFamily="2" charset="-122"/>
                <a:ea typeface="宋体" panose="02010600030101010101" pitchFamily="2" charset="-122"/>
              </a:rPr>
              <a:t>1 </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3×10</a:t>
            </a:r>
            <a:r>
              <a:rPr lang="en-US" altLang="zh-CN" sz="4400" baseline="30000" dirty="0">
                <a:solidFill>
                  <a:schemeClr val="tx1"/>
                </a:solidFill>
                <a:latin typeface="宋体" panose="02010600030101010101" pitchFamily="2" charset="-122"/>
                <a:ea typeface="宋体" panose="02010600030101010101" pitchFamily="2" charset="-122"/>
              </a:rPr>
              <a:t>5</a:t>
            </a:r>
            <a:endParaRPr lang="zh-CN" altLang="en-US" sz="4400" dirty="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rgbClr val="0070C0"/>
                </a:solidFill>
                <a:latin typeface="宋体" panose="02010600030101010101" pitchFamily="2" charset="-122"/>
                <a:ea typeface="宋体" panose="02010600030101010101" pitchFamily="2" charset="-122"/>
              </a:rPr>
              <a:t>输出描述</a:t>
            </a: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输出一行整数表示答案。</a:t>
            </a:r>
            <a:endParaRPr lang="zh-CN" altLang="en-US" sz="44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99075260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3" name="内容占位符 2"/>
          <p:cNvSpPr>
            <a:spLocks noGrp="1"/>
          </p:cNvSpPr>
          <p:nvPr/>
        </p:nvSpPr>
        <p:spPr>
          <a:xfrm>
            <a:off x="2024063" y="3302000"/>
            <a:ext cx="20124737" cy="9652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a:lstStyle>
          <a:p>
            <a:r>
              <a:rPr lang="zh-CN" altLang="en-US" sz="4400" dirty="0">
                <a:solidFill>
                  <a:srgbClr val="0070C0"/>
                </a:solidFill>
                <a:latin typeface="宋体" panose="02010600030101010101" pitchFamily="2" charset="-122"/>
                <a:ea typeface="宋体" panose="02010600030101010101" pitchFamily="2" charset="-122"/>
              </a:rPr>
              <a:t>在</a:t>
            </a:r>
            <a:r>
              <a:rPr lang="en-US" altLang="zh-CN" sz="4400" dirty="0">
                <a:solidFill>
                  <a:srgbClr val="0070C0"/>
                </a:solidFill>
                <a:latin typeface="宋体" panose="02010600030101010101" pitchFamily="2" charset="-122"/>
                <a:ea typeface="宋体" panose="02010600030101010101" pitchFamily="2" charset="-122"/>
              </a:rPr>
              <a:t>1</a:t>
            </a:r>
            <a:r>
              <a:rPr lang="zh-CN" altLang="en-US" sz="4400" dirty="0">
                <a:solidFill>
                  <a:srgbClr val="0070C0"/>
                </a:solidFill>
                <a:latin typeface="宋体" panose="02010600030101010101" pitchFamily="2" charset="-122"/>
                <a:ea typeface="宋体" panose="02010600030101010101" pitchFamily="2" charset="-122"/>
              </a:rPr>
              <a:t>元硬币的计算结果基础上，再考虑</a:t>
            </a:r>
            <a:r>
              <a:rPr lang="zh-CN" altLang="en-US" sz="4400" dirty="0">
                <a:solidFill>
                  <a:srgbClr val="FF0000"/>
                </a:solidFill>
                <a:latin typeface="宋体" panose="02010600030101010101" pitchFamily="2" charset="-122"/>
                <a:ea typeface="宋体" panose="02010600030101010101" pitchFamily="2" charset="-122"/>
              </a:rPr>
              <a:t>加上</a:t>
            </a:r>
            <a:r>
              <a:rPr lang="en-US" altLang="zh-CN" sz="4400" dirty="0">
                <a:solidFill>
                  <a:srgbClr val="0070C0"/>
                </a:solidFill>
                <a:latin typeface="宋体" panose="02010600030101010101" pitchFamily="2" charset="-122"/>
                <a:ea typeface="宋体" panose="02010600030101010101" pitchFamily="2" charset="-122"/>
              </a:rPr>
              <a:t>5</a:t>
            </a:r>
            <a:r>
              <a:rPr lang="zh-CN" altLang="en-US" sz="4400" dirty="0">
                <a:solidFill>
                  <a:srgbClr val="0070C0"/>
                </a:solidFill>
                <a:latin typeface="宋体" panose="02010600030101010101" pitchFamily="2" charset="-122"/>
                <a:ea typeface="宋体" panose="02010600030101010101" pitchFamily="2" charset="-122"/>
              </a:rPr>
              <a:t>元硬币的情况。从</a:t>
            </a:r>
            <a:r>
              <a:rPr lang="en-US" altLang="zh-CN" sz="4400" dirty="0">
                <a:solidFill>
                  <a:srgbClr val="0070C0"/>
                </a:solidFill>
                <a:latin typeface="宋体" panose="02010600030101010101" pitchFamily="2" charset="-122"/>
                <a:ea typeface="宋体" panose="02010600030101010101" pitchFamily="2" charset="-122"/>
              </a:rPr>
              <a:t>i=5</a:t>
            </a:r>
            <a:r>
              <a:rPr lang="zh-CN" altLang="en-US" sz="4400" dirty="0">
                <a:solidFill>
                  <a:srgbClr val="0070C0"/>
                </a:solidFill>
                <a:latin typeface="宋体" panose="02010600030101010101" pitchFamily="2" charset="-122"/>
                <a:ea typeface="宋体" panose="02010600030101010101" pitchFamily="2" charset="-122"/>
              </a:rPr>
              <a:t>开始就行了：</a:t>
            </a:r>
          </a:p>
          <a:p>
            <a:endParaRPr lang="zh-CN" altLang="en-US" sz="4400" dirty="0">
              <a:solidFill>
                <a:srgbClr val="0070C0"/>
              </a:solidFill>
              <a:latin typeface="宋体" panose="02010600030101010101" pitchFamily="2" charset="-122"/>
              <a:ea typeface="宋体" panose="02010600030101010101" pitchFamily="2" charset="-122"/>
            </a:endParaRPr>
          </a:p>
          <a:p>
            <a:endParaRPr lang="zh-CN" altLang="en-US" sz="4400" dirty="0">
              <a:solidFill>
                <a:srgbClr val="0070C0"/>
              </a:solidFill>
              <a:latin typeface="宋体" panose="02010600030101010101" pitchFamily="2" charset="-122"/>
              <a:ea typeface="宋体" panose="02010600030101010101" pitchFamily="2" charset="-122"/>
            </a:endParaRPr>
          </a:p>
          <a:p>
            <a:endParaRPr lang="zh-CN" altLang="en-US" sz="4400" dirty="0">
              <a:solidFill>
                <a:srgbClr val="0070C0"/>
              </a:solidFill>
              <a:latin typeface="宋体" panose="02010600030101010101" pitchFamily="2" charset="-122"/>
              <a:ea typeface="宋体" panose="02010600030101010101" pitchFamily="2" charset="-122"/>
            </a:endParaRPr>
          </a:p>
          <a:p>
            <a:endParaRPr lang="zh-CN" altLang="en-US" sz="4400" dirty="0">
              <a:solidFill>
                <a:srgbClr val="0070C0"/>
              </a:solidFill>
              <a:latin typeface="宋体" panose="02010600030101010101" pitchFamily="2" charset="-122"/>
              <a:ea typeface="宋体" panose="02010600030101010101" pitchFamily="2" charset="-122"/>
            </a:endParaRPr>
          </a:p>
        </p:txBody>
      </p:sp>
      <p:sp>
        <p:nvSpPr>
          <p:cNvPr id="14" name="内容占位符 2"/>
          <p:cNvSpPr>
            <a:spLocks noGrp="1"/>
          </p:cNvSpPr>
          <p:nvPr/>
        </p:nvSpPr>
        <p:spPr>
          <a:xfrm>
            <a:off x="2735262" y="7938292"/>
            <a:ext cx="18549937" cy="3453607"/>
          </a:xfrm>
          <a:prstGeom prst="rect">
            <a:avLst/>
          </a:prstGeom>
          <a:noFill/>
          <a:ln w="9525">
            <a:noFill/>
          </a:ln>
        </p:spPr>
        <p:txBody>
          <a:bodyPr/>
          <a:lstStyle>
            <a:lvl1pPr marL="342900" lvl="0" indent="-342900" algn="l" defTabSz="914400" eaLnBrk="0" fontAlgn="base" latinLnBrk="0" hangingPunct="0">
              <a:spcBef>
                <a:spcPct val="20000"/>
              </a:spcBef>
              <a:spcAft>
                <a:spcPct val="0"/>
              </a:spcAft>
              <a:buChar char="•"/>
              <a:defRPr sz="3200" b="1"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1"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4000" b="0"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rPr>
              <a:t>i</a:t>
            </a:r>
            <a:r>
              <a:rPr kumimoji="0" lang="en-US" altLang="zh-CN"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=5</a:t>
            </a:r>
            <a:r>
              <a:rPr kumimoji="0" lang="zh-CN" altLang="en-US"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元时</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，等价于：</a:t>
            </a: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i</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 i-5 = 0</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元需要的硬币数量，加上</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个</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5</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元硬币。</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Min[5]=1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2</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）原来的</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Min[5]=5</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取（</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2</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）的最小值，所以</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Min[5]=1。</a:t>
            </a:r>
            <a:endPar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endParaRPr>
          </a:p>
        </p:txBody>
      </p:sp>
      <p:pic>
        <p:nvPicPr>
          <p:cNvPr id="16" name="对象 6"/>
          <p:cNvPicPr/>
          <p:nvPr/>
        </p:nvPicPr>
        <p:blipFill>
          <a:blip r:embed="rId5"/>
          <a:stretch>
            <a:fillRect/>
          </a:stretch>
        </p:blipFill>
        <p:spPr>
          <a:xfrm>
            <a:off x="4116249" y="4702571"/>
            <a:ext cx="13838237" cy="2800350"/>
          </a:xfrm>
          <a:prstGeom prst="rect">
            <a:avLst/>
          </a:prstGeom>
          <a:noFill/>
          <a:ln w="38100">
            <a:noFill/>
            <a:miter/>
          </a:ln>
        </p:spPr>
      </p:pic>
    </p:spTree>
    <p:custDataLst>
      <p:tags r:id="rId1"/>
    </p:custDataLst>
    <p:extLst>
      <p:ext uri="{BB962C8B-B14F-4D97-AF65-F5344CB8AC3E}">
        <p14:creationId xmlns:p14="http://schemas.microsoft.com/office/powerpoint/2010/main" val="4054450796"/>
      </p:ext>
    </p:extLst>
  </p:cSld>
  <p:clrMapOvr>
    <a:masterClrMapping/>
  </p:clrMapOvr>
  <p:transition spd="slow" advClick="0" advTm="1000">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a:t>
              </a:r>
              <a:r>
                <a:rPr lang="zh-CN" altLang="en-US" sz="5600" b="1" spc="600" dirty="0" smtClean="0">
                  <a:solidFill>
                    <a:schemeClr val="bg1"/>
                  </a:solidFill>
                  <a:latin typeface="宋体" panose="02010600030101010101" pitchFamily="2" charset="-122"/>
                  <a:ea typeface="宋体" panose="02010600030101010101" pitchFamily="2" charset="-122"/>
                </a:rPr>
                <a:t>长递增子序列问题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8966" y="3131023"/>
            <a:ext cx="22427504" cy="10064294"/>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给定</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一个长度为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的数组，找出一个最长的单调递增子序列。</a:t>
            </a: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例：序列</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A={5, 6, 7, 4, 2, 8, 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，它最长的单调递增子序列为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6, 7, 8}</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以第</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个数为结尾的最长递增子序列的长度</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转移方程：</a:t>
            </a:r>
          </a:p>
          <a:p>
            <a:pPr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max{</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+ 1,  0&lt; j &lt;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 A</a:t>
            </a:r>
            <a:r>
              <a:rPr lang="en-US" altLang="zh-CN" sz="48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max{</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复杂度：</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之间滑动，复杂</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度</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的变动范围也是</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的；总复杂度</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ustDataLst>
      <p:tags r:id="rId1"/>
    </p:custDataLst>
    <p:extLst>
      <p:ext uri="{BB962C8B-B14F-4D97-AF65-F5344CB8AC3E}">
        <p14:creationId xmlns:p14="http://schemas.microsoft.com/office/powerpoint/2010/main" val="269876646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57718" y="4023435"/>
            <a:ext cx="23055462" cy="7848302"/>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动态规划：复杂</a:t>
            </a:r>
            <a:r>
              <a:rPr lang="zh-CN" altLang="en-US" sz="4800" dirty="0">
                <a:solidFill>
                  <a:schemeClr val="tx1"/>
                </a:solidFill>
                <a:latin typeface="宋体" panose="02010600030101010101" pitchFamily="2" charset="-122"/>
                <a:ea typeface="宋体" panose="02010600030101010101" pitchFamily="2" charset="-122"/>
                <a:cs typeface="Times New Roman" panose="02020603050405020304" pitchFamily="18" charset="0"/>
              </a:rPr>
              <a:t>度</a:t>
            </a:r>
            <a:r>
              <a:rPr lang="en-US" altLang="zh-CN" sz="4800" dirty="0">
                <a:solidFill>
                  <a:schemeClr val="tx1"/>
                </a:solidFill>
                <a:latin typeface="宋体" panose="02010600030101010101" pitchFamily="2" charset="-122"/>
                <a:ea typeface="宋体" panose="02010600030101010101" pitchFamily="2" charset="-122"/>
                <a:cs typeface="Times New Roman" panose="02020603050405020304" pitchFamily="18" charset="0"/>
              </a:rPr>
              <a:t>O(n</a:t>
            </a:r>
            <a:r>
              <a:rPr lang="en-US" altLang="zh-CN" sz="4800" baseline="30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en-US" altLang="zh-CN"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本题</a:t>
            </a:r>
            <a:r>
              <a:rPr lang="en-US" altLang="zh-CN" sz="4800" dirty="0">
                <a:solidFill>
                  <a:schemeClr val="tx1"/>
                </a:solidFill>
                <a:latin typeface="宋体" panose="02010600030101010101" pitchFamily="2" charset="-122"/>
                <a:ea typeface="宋体" panose="02010600030101010101" pitchFamily="2" charset="-122"/>
              </a:rPr>
              <a:t>n</a:t>
            </a:r>
            <a:r>
              <a:rPr lang="zh-CN" altLang="en-US" sz="4800" dirty="0">
                <a:solidFill>
                  <a:schemeClr val="tx1"/>
                </a:solidFill>
                <a:latin typeface="宋体" panose="02010600030101010101" pitchFamily="2" charset="-122"/>
                <a:ea typeface="宋体" panose="02010600030101010101" pitchFamily="2" charset="-122"/>
              </a:rPr>
              <a:t> ≤ </a:t>
            </a:r>
            <a:r>
              <a:rPr lang="en-US" altLang="zh-CN" sz="4800" dirty="0">
                <a:solidFill>
                  <a:schemeClr val="tx1"/>
                </a:solidFill>
                <a:latin typeface="宋体" panose="02010600030101010101" pitchFamily="2" charset="-122"/>
                <a:ea typeface="宋体" panose="02010600030101010101" pitchFamily="2" charset="-122"/>
              </a:rPr>
              <a:t>3×10</a:t>
            </a:r>
            <a:r>
              <a:rPr lang="en-US" altLang="zh-CN" sz="4800" baseline="30000" dirty="0">
                <a:solidFill>
                  <a:schemeClr val="tx1"/>
                </a:solidFill>
                <a:latin typeface="宋体" panose="02010600030101010101" pitchFamily="2" charset="-122"/>
                <a:ea typeface="宋体" panose="02010600030101010101" pitchFamily="2" charset="-122"/>
              </a:rPr>
              <a:t>5</a:t>
            </a:r>
            <a:r>
              <a:rPr lang="zh-CN" altLang="en-US" sz="4800" dirty="0" smtClean="0">
                <a:solidFill>
                  <a:schemeClr val="tx1"/>
                </a:solidFill>
                <a:latin typeface="宋体" panose="02010600030101010101" pitchFamily="2" charset="-122"/>
                <a:ea typeface="宋体" panose="02010600030101010101" pitchFamily="2" charset="-122"/>
              </a:rPr>
              <a:t>，</a:t>
            </a:r>
            <a:r>
              <a:rPr lang="en-US" altLang="zh-CN" sz="4800" dirty="0" smtClean="0">
                <a:solidFill>
                  <a:schemeClr val="tx1"/>
                </a:solidFill>
                <a:latin typeface="宋体" panose="02010600030101010101" pitchFamily="2" charset="-122"/>
                <a:ea typeface="宋体" panose="02010600030101010101" pitchFamily="2" charset="-122"/>
              </a:rPr>
              <a:t>DP</a:t>
            </a:r>
            <a:r>
              <a:rPr lang="zh-CN" altLang="en-US" sz="4800" dirty="0" smtClean="0">
                <a:solidFill>
                  <a:schemeClr val="tx1"/>
                </a:solidFill>
                <a:latin typeface="宋体" panose="02010600030101010101" pitchFamily="2" charset="-122"/>
                <a:ea typeface="宋体" panose="02010600030101010101" pitchFamily="2" charset="-122"/>
              </a:rPr>
              <a:t>代码提交</a:t>
            </a:r>
            <a:r>
              <a:rPr lang="zh-CN" altLang="en-US" sz="4800" dirty="0">
                <a:solidFill>
                  <a:schemeClr val="tx1"/>
                </a:solidFill>
                <a:latin typeface="宋体" panose="02010600030101010101" pitchFamily="2" charset="-122"/>
                <a:ea typeface="宋体" panose="02010600030101010101" pitchFamily="2" charset="-122"/>
              </a:rPr>
              <a:t>到</a:t>
            </a:r>
            <a:r>
              <a:rPr lang="en-US" altLang="zh-CN" sz="4800" dirty="0">
                <a:solidFill>
                  <a:schemeClr val="tx1"/>
                </a:solidFill>
                <a:latin typeface="宋体" panose="02010600030101010101" pitchFamily="2" charset="-122"/>
                <a:ea typeface="宋体" panose="02010600030101010101" pitchFamily="2" charset="-122"/>
              </a:rPr>
              <a:t>OJ</a:t>
            </a:r>
            <a:r>
              <a:rPr lang="zh-CN" altLang="en-US" sz="4800" dirty="0">
                <a:solidFill>
                  <a:schemeClr val="tx1"/>
                </a:solidFill>
                <a:latin typeface="宋体" panose="02010600030101010101" pitchFamily="2" charset="-122"/>
                <a:ea typeface="宋体" panose="02010600030101010101" pitchFamily="2" charset="-122"/>
              </a:rPr>
              <a:t>会超时</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800" dirty="0" smtClean="0">
                <a:solidFill>
                  <a:schemeClr val="tx1"/>
                </a:solidFill>
                <a:latin typeface="宋体" panose="02010600030101010101" pitchFamily="2" charset="-122"/>
                <a:ea typeface="宋体" panose="02010600030101010101" pitchFamily="2" charset="-122"/>
              </a:rPr>
              <a:t>DP</a:t>
            </a:r>
            <a:r>
              <a:rPr lang="zh-CN" altLang="en-US" sz="4800" dirty="0" smtClean="0">
                <a:solidFill>
                  <a:schemeClr val="tx1"/>
                </a:solidFill>
                <a:latin typeface="宋体" panose="02010600030101010101" pitchFamily="2" charset="-122"/>
                <a:ea typeface="宋体" panose="02010600030101010101" pitchFamily="2" charset="-122"/>
              </a:rPr>
              <a:t>不是</a:t>
            </a:r>
            <a:r>
              <a:rPr lang="en-US" altLang="zh-CN" sz="4800" dirty="0">
                <a:solidFill>
                  <a:schemeClr val="tx1"/>
                </a:solidFill>
                <a:latin typeface="宋体" panose="02010600030101010101" pitchFamily="2" charset="-122"/>
                <a:ea typeface="宋体" panose="02010600030101010101" pitchFamily="2" charset="-122"/>
              </a:rPr>
              <a:t>LIS</a:t>
            </a:r>
            <a:r>
              <a:rPr lang="zh-CN" altLang="en-US" sz="4800" dirty="0">
                <a:solidFill>
                  <a:schemeClr val="tx1"/>
                </a:solidFill>
                <a:latin typeface="宋体" panose="02010600030101010101" pitchFamily="2" charset="-122"/>
                <a:ea typeface="宋体" panose="02010600030101010101" pitchFamily="2" charset="-122"/>
              </a:rPr>
              <a:t>问题的最优解法，有复杂度</a:t>
            </a:r>
            <a:r>
              <a:rPr lang="en-US" altLang="zh-CN" sz="4800" dirty="0">
                <a:solidFill>
                  <a:schemeClr val="tx1"/>
                </a:solidFill>
                <a:latin typeface="宋体" panose="02010600030101010101" pitchFamily="2" charset="-122"/>
                <a:ea typeface="宋体" panose="02010600030101010101" pitchFamily="2" charset="-122"/>
              </a:rPr>
              <a:t>O(</a:t>
            </a:r>
            <a:r>
              <a:rPr lang="en-US" altLang="zh-CN" sz="4800" dirty="0" err="1">
                <a:solidFill>
                  <a:schemeClr val="tx1"/>
                </a:solidFill>
                <a:latin typeface="宋体" panose="02010600030101010101" pitchFamily="2" charset="-122"/>
                <a:ea typeface="宋体" panose="02010600030101010101" pitchFamily="2" charset="-122"/>
              </a:rPr>
              <a:t>nlogn</a:t>
            </a:r>
            <a:r>
              <a:rPr lang="en-US" altLang="zh-CN" sz="4800" dirty="0">
                <a:solidFill>
                  <a:schemeClr val="tx1"/>
                </a:solidFill>
                <a:latin typeface="宋体" panose="02010600030101010101" pitchFamily="2" charset="-122"/>
                <a:ea typeface="宋体" panose="02010600030101010101" pitchFamily="2" charset="-122"/>
              </a:rPr>
              <a:t>)</a:t>
            </a:r>
            <a:r>
              <a:rPr lang="zh-CN" altLang="en-US" sz="4800" dirty="0">
                <a:solidFill>
                  <a:schemeClr val="tx1"/>
                </a:solidFill>
                <a:latin typeface="宋体" panose="02010600030101010101" pitchFamily="2" charset="-122"/>
                <a:ea typeface="宋体" panose="02010600030101010101" pitchFamily="2" charset="-122"/>
              </a:rPr>
              <a:t>的非</a:t>
            </a:r>
            <a:r>
              <a:rPr lang="en-US" altLang="zh-CN" sz="4800" dirty="0">
                <a:solidFill>
                  <a:schemeClr val="tx1"/>
                </a:solidFill>
                <a:latin typeface="宋体" panose="02010600030101010101" pitchFamily="2" charset="-122"/>
                <a:ea typeface="宋体" panose="02010600030101010101" pitchFamily="2" charset="-122"/>
              </a:rPr>
              <a:t>DP</a:t>
            </a:r>
            <a:r>
              <a:rPr lang="zh-CN" altLang="en-US" sz="4800" dirty="0">
                <a:solidFill>
                  <a:schemeClr val="tx1"/>
                </a:solidFill>
                <a:latin typeface="宋体" panose="02010600030101010101" pitchFamily="2" charset="-122"/>
                <a:ea typeface="宋体" panose="02010600030101010101" pitchFamily="2" charset="-122"/>
              </a:rPr>
              <a:t>解法</a:t>
            </a: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endParaRPr lang="zh-CN" altLang="en-US" sz="4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4427649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32"/>
              <a:ext cx="31716"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编辑距离</a:t>
              </a:r>
            </a:p>
            <a:p>
              <a:pPr algn="l"/>
              <a:r>
                <a:rPr lang="zh-CN" altLang="en-US" sz="5600" b="1" spc="600" dirty="0">
                  <a:solidFill>
                    <a:schemeClr val="bg1"/>
                  </a:solidFill>
                  <a:latin typeface="宋体" panose="02010600030101010101" pitchFamily="2" charset="-122"/>
                  <a:ea typeface="宋体" panose="02010600030101010101" pitchFamily="2" charset="-122"/>
                </a:rPr>
                <a:t>字符串转换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1507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649647" y="3829050"/>
            <a:ext cx="19779117"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smtClean="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给定两个单词</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和</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，计算出将</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转换为</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所需的最小操作数。一个单词允许进行以下</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种操作：（</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）插入一个字符；（</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）删除一个字符；（</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）替换一个字符。</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输入描述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输入第一行包含一个字符串</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。输入第二行包含一个字符串</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2×10</a:t>
            </a:r>
            <a:r>
              <a:rPr lang="en-US" altLang="zh-CN" sz="4400" baseline="300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，保证</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只包含小写字母。</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输出描述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输出一个整数表示答案。</a:t>
            </a:r>
          </a:p>
        </p:txBody>
      </p:sp>
    </p:spTree>
    <p:custDataLst>
      <p:tags r:id="rId1"/>
    </p:custDataLst>
    <p:extLst>
      <p:ext uri="{BB962C8B-B14F-4D97-AF65-F5344CB8AC3E}">
        <p14:creationId xmlns:p14="http://schemas.microsoft.com/office/powerpoint/2010/main" val="3369558325"/>
      </p:ext>
    </p:extLst>
  </p:cSld>
  <p:clrMapOvr>
    <a:masterClrMapping/>
  </p:clrMapOvr>
  <p:transition spd="slow" advClick="0" advTm="1000">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编辑距离</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22427504" cy="415498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存储在数组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 ~ a[m]</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存储在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b[1] ~ b[n]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的前</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个字符转换</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的前</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个字符所需要的操作</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就是</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图是</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abcf</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bcfe</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的状态转移矩阵。</a:t>
            </a:r>
          </a:p>
        </p:txBody>
      </p:sp>
      <p:pic>
        <p:nvPicPr>
          <p:cNvPr id="9" name="图片 8"/>
          <p:cNvPicPr>
            <a:picLocks noChangeAspect="1"/>
          </p:cNvPicPr>
          <p:nvPr/>
        </p:nvPicPr>
        <p:blipFill>
          <a:blip r:embed="rId5"/>
          <a:stretch>
            <a:fillRect/>
          </a:stretch>
        </p:blipFill>
        <p:spPr>
          <a:xfrm>
            <a:off x="13417049" y="5654535"/>
            <a:ext cx="6969401" cy="6504775"/>
          </a:xfrm>
          <a:prstGeom prst="rect">
            <a:avLst/>
          </a:prstGeom>
          <a:noFill/>
          <a:ln>
            <a:noFill/>
          </a:ln>
        </p:spPr>
      </p:pic>
    </p:spTree>
    <p:custDataLst>
      <p:tags r:id="rId1"/>
    </p:custDataLst>
    <p:extLst>
      <p:ext uri="{BB962C8B-B14F-4D97-AF65-F5344CB8AC3E}">
        <p14:creationId xmlns:p14="http://schemas.microsoft.com/office/powerpoint/2010/main" val="6793936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编辑距离</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14665308" cy="10248960"/>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rPr>
              <a:t>状态转移方程：</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a:solidFill>
                  <a:schemeClr val="tx1"/>
                </a:solidFill>
                <a:latin typeface="宋体" panose="02010600030101010101" pitchFamily="2" charset="-122"/>
                <a:ea typeface="宋体" panose="02010600030101010101" pitchFamily="2" charset="-122"/>
              </a:rPr>
              <a:t>）若</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b[j]</a:t>
            </a:r>
            <a:r>
              <a:rPr lang="zh-CN" altLang="en-US" sz="4000" dirty="0">
                <a:solidFill>
                  <a:schemeClr val="tx1"/>
                </a:solidFill>
                <a:latin typeface="宋体" panose="02010600030101010101" pitchFamily="2" charset="-122"/>
                <a:ea typeface="宋体" panose="02010600030101010101" pitchFamily="2" charset="-122"/>
              </a:rPr>
              <a:t>，则</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a:t>
            </a:r>
            <a:r>
              <a:rPr lang="zh-CN" altLang="en-US" sz="4000" dirty="0">
                <a:solidFill>
                  <a:schemeClr val="tx1"/>
                </a:solidFill>
                <a:latin typeface="宋体" panose="02010600030101010101" pitchFamily="2" charset="-122"/>
                <a:ea typeface="宋体" panose="02010600030101010101" pitchFamily="2" charset="-122"/>
              </a:rPr>
              <a:t>。例如图中</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[2][1]</a:t>
            </a:r>
            <a:r>
              <a:rPr lang="zh-CN" altLang="en-US" sz="4000" dirty="0">
                <a:solidFill>
                  <a:schemeClr val="tx1"/>
                </a:solidFill>
                <a:latin typeface="宋体" panose="02010600030101010101" pitchFamily="2" charset="-122"/>
                <a:ea typeface="宋体" panose="02010600030101010101" pitchFamily="2" charset="-122"/>
              </a:rPr>
              <a:t>处的箭头。</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2</a:t>
            </a:r>
            <a:r>
              <a:rPr lang="zh-CN" altLang="en-US" sz="4000" dirty="0">
                <a:solidFill>
                  <a:schemeClr val="tx1"/>
                </a:solidFill>
                <a:latin typeface="宋体" panose="02010600030101010101" pitchFamily="2" charset="-122"/>
                <a:ea typeface="宋体" panose="02010600030101010101" pitchFamily="2" charset="-122"/>
              </a:rPr>
              <a:t>）其他情况：</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min{</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 + 1</a:t>
            </a:r>
            <a:r>
              <a:rPr lang="zh-CN" altLang="en-US" sz="4000" dirty="0">
                <a:solidFill>
                  <a:schemeClr val="tx1"/>
                </a:solidFill>
                <a:latin typeface="宋体" panose="02010600030101010101" pitchFamily="2" charset="-122"/>
                <a:ea typeface="宋体" panose="02010600030101010101" pitchFamily="2" charset="-122"/>
              </a:rPr>
              <a:t>。例如图中</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[4][2]</a:t>
            </a:r>
            <a:r>
              <a:rPr lang="zh-CN" altLang="en-US" sz="4000" dirty="0">
                <a:solidFill>
                  <a:schemeClr val="tx1"/>
                </a:solidFill>
                <a:latin typeface="宋体" panose="02010600030101010101" pitchFamily="2" charset="-122"/>
                <a:ea typeface="宋体" panose="02010600030101010101" pitchFamily="2" charset="-122"/>
              </a:rPr>
              <a:t>处的箭头。</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是它左、左上、上的三个值中的最小值加</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a:solidFill>
                  <a:schemeClr val="tx1"/>
                </a:solidFill>
                <a:latin typeface="宋体" panose="02010600030101010101" pitchFamily="2" charset="-122"/>
                <a:ea typeface="宋体" panose="02010600030101010101" pitchFamily="2" charset="-122"/>
              </a:rPr>
              <a:t>，分别对应以下操作：</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[i-1</a:t>
            </a:r>
            <a:r>
              <a:rPr lang="en-US" altLang="zh-CN" sz="4000" dirty="0">
                <a:solidFill>
                  <a:schemeClr val="tx1"/>
                </a:solidFill>
                <a:latin typeface="宋体" panose="02010600030101010101" pitchFamily="2" charset="-122"/>
                <a:ea typeface="宋体" panose="02010600030101010101" pitchFamily="2" charset="-122"/>
              </a:rPr>
              <a:t>][j]+1</a:t>
            </a:r>
            <a:r>
              <a:rPr lang="zh-CN" altLang="en-US" sz="4000" dirty="0">
                <a:solidFill>
                  <a:schemeClr val="tx1"/>
                </a:solidFill>
                <a:latin typeface="宋体" panose="02010600030101010101" pitchFamily="2" charset="-122"/>
                <a:ea typeface="宋体" panose="02010600030101010101" pitchFamily="2" charset="-122"/>
              </a:rPr>
              <a:t>，删除，将</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的最后字符删除；</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][j-1]+1</a:t>
            </a:r>
            <a:r>
              <a:rPr lang="zh-CN" altLang="en-US" sz="4000" dirty="0">
                <a:solidFill>
                  <a:schemeClr val="tx1"/>
                </a:solidFill>
                <a:latin typeface="宋体" panose="02010600030101010101" pitchFamily="2" charset="-122"/>
                <a:ea typeface="宋体" panose="02010600030101010101" pitchFamily="2" charset="-122"/>
              </a:rPr>
              <a:t>，插入，在</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的最后插入</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的最后字符；</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[i-1</a:t>
            </a:r>
            <a:r>
              <a:rPr lang="en-US" altLang="zh-CN" sz="4000" dirty="0">
                <a:solidFill>
                  <a:schemeClr val="tx1"/>
                </a:solidFill>
                <a:latin typeface="宋体" panose="02010600030101010101" pitchFamily="2" charset="-122"/>
                <a:ea typeface="宋体" panose="02010600030101010101" pitchFamily="2" charset="-122"/>
              </a:rPr>
              <a:t>][j-1]+1</a:t>
            </a:r>
            <a:r>
              <a:rPr lang="zh-CN" altLang="en-US" sz="4000" dirty="0">
                <a:solidFill>
                  <a:schemeClr val="tx1"/>
                </a:solidFill>
                <a:latin typeface="宋体" panose="02010600030101010101" pitchFamily="2" charset="-122"/>
                <a:ea typeface="宋体" panose="02010600030101010101" pitchFamily="2" charset="-122"/>
              </a:rPr>
              <a:t>，替换，将</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的最后一个字符替换为</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的最后一个字符。</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复杂</a:t>
            </a:r>
            <a:r>
              <a:rPr lang="zh-CN" altLang="en-US" sz="4000" dirty="0">
                <a:solidFill>
                  <a:schemeClr val="tx1"/>
                </a:solidFill>
                <a:latin typeface="宋体" panose="02010600030101010101" pitchFamily="2" charset="-122"/>
                <a:ea typeface="宋体" panose="02010600030101010101" pitchFamily="2" charset="-122"/>
              </a:rPr>
              <a:t>度：</a:t>
            </a:r>
            <a:r>
              <a:rPr lang="en-US" altLang="zh-CN" sz="4000" dirty="0">
                <a:solidFill>
                  <a:schemeClr val="tx1"/>
                </a:solidFill>
                <a:latin typeface="宋体" panose="02010600030101010101" pitchFamily="2" charset="-122"/>
                <a:ea typeface="宋体" panose="02010600030101010101" pitchFamily="2" charset="-122"/>
              </a:rPr>
              <a:t>O(</a:t>
            </a:r>
            <a:r>
              <a:rPr lang="en-US" altLang="zh-CN" sz="4000" dirty="0" err="1">
                <a:solidFill>
                  <a:schemeClr val="tx1"/>
                </a:solidFill>
                <a:latin typeface="宋体" panose="02010600030101010101" pitchFamily="2" charset="-122"/>
                <a:ea typeface="宋体" panose="02010600030101010101" pitchFamily="2" charset="-122"/>
              </a:rPr>
              <a:t>mn</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5"/>
          <a:stretch>
            <a:fillRect/>
          </a:stretch>
        </p:blipFill>
        <p:spPr>
          <a:xfrm>
            <a:off x="15961467" y="5833439"/>
            <a:ext cx="6969401" cy="6504775"/>
          </a:xfrm>
          <a:prstGeom prst="rect">
            <a:avLst/>
          </a:prstGeom>
          <a:noFill/>
          <a:ln>
            <a:noFill/>
          </a:ln>
        </p:spPr>
      </p:pic>
    </p:spTree>
    <p:custDataLst>
      <p:tags r:id="rId1"/>
    </p:custDataLst>
    <p:extLst>
      <p:ext uri="{BB962C8B-B14F-4D97-AF65-F5344CB8AC3E}">
        <p14:creationId xmlns:p14="http://schemas.microsoft.com/office/powerpoint/2010/main" val="101305440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34278" y="2453052"/>
            <a:ext cx="23055462" cy="1822165"/>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smtClean="0">
                <a:solidFill>
                  <a:schemeClr val="tx1"/>
                </a:solidFill>
                <a:latin typeface="宋体" panose="02010600030101010101" pitchFamily="2" charset="-122"/>
                <a:ea typeface="宋体" panose="02010600030101010101" pitchFamily="2" charset="-122"/>
              </a:rPr>
              <a:t>a[</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b[j]</a:t>
            </a:r>
            <a:r>
              <a:rPr lang="zh-CN" altLang="en-US" sz="4000" dirty="0">
                <a:solidFill>
                  <a:schemeClr val="tx1"/>
                </a:solidFill>
                <a:latin typeface="宋体" panose="02010600030101010101" pitchFamily="2" charset="-122"/>
                <a:ea typeface="宋体" panose="02010600030101010101" pitchFamily="2" charset="-122"/>
              </a:rPr>
              <a:t>，则</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a:t>
            </a:r>
            <a:r>
              <a:rPr lang="en-US" altLang="zh-CN" sz="4000" dirty="0" smtClean="0">
                <a:solidFill>
                  <a:schemeClr val="tx1"/>
                </a:solidFill>
                <a:latin typeface="宋体" panose="02010600030101010101" pitchFamily="2" charset="-122"/>
                <a:ea typeface="宋体" panose="02010600030101010101" pitchFamily="2" charset="-122"/>
              </a:rPr>
              <a:t>]</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2</a:t>
            </a:r>
            <a:r>
              <a:rPr lang="zh-CN" altLang="en-US" sz="4000" dirty="0">
                <a:solidFill>
                  <a:schemeClr val="tx1"/>
                </a:solidFill>
                <a:latin typeface="宋体" panose="02010600030101010101" pitchFamily="2" charset="-122"/>
                <a:ea typeface="宋体" panose="02010600030101010101" pitchFamily="2" charset="-122"/>
              </a:rPr>
              <a:t>）其他情况：</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min{</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 + </a:t>
            </a:r>
            <a:r>
              <a:rPr lang="en-US" altLang="zh-CN" sz="4000" dirty="0" smtClean="0">
                <a:solidFill>
                  <a:schemeClr val="tx1"/>
                </a:solidFill>
                <a:latin typeface="宋体" panose="02010600030101010101" pitchFamily="2" charset="-122"/>
                <a:ea typeface="宋体" panose="02010600030101010101" pitchFamily="2" charset="-122"/>
              </a:rPr>
              <a:t>1</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580445" y="-2435206"/>
            <a:ext cx="9223510" cy="2307890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831584" y="5003292"/>
            <a:ext cx="23314416" cy="8217634"/>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a = input();  a = ' '+a    #a[0]</a:t>
            </a:r>
            <a:r>
              <a:rPr lang="zh-CN" altLang="en-US" sz="4400" dirty="0">
                <a:solidFill>
                  <a:schemeClr val="tx1"/>
                </a:solidFill>
                <a:latin typeface="宋体" panose="02010600030101010101" pitchFamily="2" charset="-122"/>
                <a:ea typeface="宋体" panose="02010600030101010101" pitchFamily="2" charset="-122"/>
              </a:rPr>
              <a:t>不用，用</a:t>
            </a:r>
            <a:r>
              <a:rPr lang="en-US" altLang="zh-CN" sz="4400" dirty="0">
                <a:solidFill>
                  <a:schemeClr val="tx1"/>
                </a:solidFill>
                <a:latin typeface="宋体" panose="02010600030101010101" pitchFamily="2" charset="-122"/>
                <a:ea typeface="宋体" panose="02010600030101010101" pitchFamily="2" charset="-122"/>
              </a:rPr>
              <a:t>a[1]~a[m]</a:t>
            </a:r>
          </a:p>
          <a:p>
            <a:pPr algn="l"/>
            <a:r>
              <a:rPr lang="en-US" altLang="zh-CN" sz="4400" dirty="0">
                <a:solidFill>
                  <a:schemeClr val="tx1"/>
                </a:solidFill>
                <a:latin typeface="宋体" panose="02010600030101010101" pitchFamily="2" charset="-122"/>
                <a:ea typeface="宋体" panose="02010600030101010101" pitchFamily="2" charset="-122"/>
              </a:rPr>
              <a:t>b = input();  b = ' '+b</a:t>
            </a:r>
          </a:p>
          <a:p>
            <a:pPr algn="l"/>
            <a:r>
              <a:rPr lang="en-US" altLang="zh-CN" sz="4400" dirty="0">
                <a:solidFill>
                  <a:schemeClr val="tx1"/>
                </a:solidFill>
                <a:latin typeface="宋体" panose="02010600030101010101" pitchFamily="2" charset="-122"/>
                <a:ea typeface="宋体" panose="02010600030101010101" pitchFamily="2" charset="-122"/>
              </a:rPr>
              <a:t>m =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(a)-1</a:t>
            </a:r>
          </a:p>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(b)-1</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 * (n + 1) for _ in range(m + 1)]</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range(1,m+1 ):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][0] = </a:t>
            </a:r>
            <a:r>
              <a:rPr lang="en-US" altLang="zh-CN" sz="4400" dirty="0" err="1">
                <a:solidFill>
                  <a:schemeClr val="tx1"/>
                </a:solidFill>
                <a:latin typeface="宋体" panose="02010600030101010101" pitchFamily="2" charset="-122"/>
                <a:ea typeface="宋体" panose="02010600030101010101" pitchFamily="2" charset="-122"/>
              </a:rPr>
              <a:t>i</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for j in range(1,n+1 ):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[0][j] = j</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range(1,m+1):</a:t>
            </a:r>
          </a:p>
          <a:p>
            <a:pPr algn="l"/>
            <a:r>
              <a:rPr lang="en-US" altLang="zh-CN" sz="4400" dirty="0">
                <a:solidFill>
                  <a:schemeClr val="tx1"/>
                </a:solidFill>
                <a:latin typeface="宋体" panose="02010600030101010101" pitchFamily="2" charset="-122"/>
                <a:ea typeface="宋体" panose="02010600030101010101" pitchFamily="2" charset="-122"/>
              </a:rPr>
              <a:t>    for j in range(1,n+1):</a:t>
            </a:r>
          </a:p>
          <a:p>
            <a:pPr algn="l"/>
            <a:r>
              <a:rPr lang="en-US" altLang="zh-CN" sz="4400" dirty="0">
                <a:solidFill>
                  <a:schemeClr val="tx1"/>
                </a:solidFill>
                <a:latin typeface="宋体" panose="02010600030101010101" pitchFamily="2" charset="-122"/>
                <a:ea typeface="宋体" panose="02010600030101010101" pitchFamily="2" charset="-122"/>
              </a:rPr>
              <a:t>        if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]==b[j]: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[i-1][j-1]</a:t>
            </a:r>
          </a:p>
          <a:p>
            <a:pPr algn="l"/>
            <a:r>
              <a:rPr lang="en-US" altLang="zh-CN" sz="4400" dirty="0">
                <a:solidFill>
                  <a:schemeClr val="tx1"/>
                </a:solidFill>
                <a:latin typeface="宋体" panose="02010600030101010101" pitchFamily="2" charset="-122"/>
                <a:ea typeface="宋体" panose="02010600030101010101" pitchFamily="2" charset="-122"/>
              </a:rPr>
              <a:t>        else: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dp</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][j]=min(min(</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][j-1]),</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[i-1][j-1])+1</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[m][n])</a:t>
            </a:r>
          </a:p>
        </p:txBody>
      </p:sp>
    </p:spTree>
    <p:custDataLst>
      <p:tags r:id="rId1"/>
    </p:custDataLst>
    <p:extLst>
      <p:ext uri="{BB962C8B-B14F-4D97-AF65-F5344CB8AC3E}">
        <p14:creationId xmlns:p14="http://schemas.microsoft.com/office/powerpoint/2010/main" val="6477863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36"/>
              <a:ext cx="24127"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网格图上的</a:t>
              </a:r>
              <a:r>
                <a:rPr lang="en-US" altLang="zh-CN" sz="5600" b="1" spc="600" dirty="0" smtClean="0">
                  <a:solidFill>
                    <a:schemeClr val="bg1"/>
                  </a:solidFill>
                  <a:latin typeface="宋体" panose="02010600030101010101" pitchFamily="2" charset="-122"/>
                  <a:ea typeface="宋体" panose="02010600030101010101" pitchFamily="2" charset="-122"/>
                </a:rPr>
                <a:t>DP</a:t>
              </a:r>
            </a:p>
            <a:p>
              <a:pPr algn="l"/>
              <a:r>
                <a:rPr lang="zh-CN" altLang="en-US" sz="5600" b="1" spc="600" dirty="0" smtClean="0">
                  <a:solidFill>
                    <a:schemeClr val="bg1"/>
                  </a:solidFill>
                  <a:latin typeface="宋体" panose="02010600030101010101" pitchFamily="2" charset="-122"/>
                  <a:ea typeface="宋体" panose="02010600030101010101" pitchFamily="2" charset="-122"/>
                </a:rPr>
                <a:t>过河</a:t>
              </a:r>
              <a:r>
                <a:rPr lang="zh-CN" altLang="en-US" sz="5600" b="1" spc="600" dirty="0">
                  <a:solidFill>
                    <a:schemeClr val="bg1"/>
                  </a:solidFill>
                  <a:latin typeface="宋体" panose="02010600030101010101" pitchFamily="2" charset="-122"/>
                  <a:ea typeface="宋体" panose="02010600030101010101" pitchFamily="2" charset="-122"/>
                </a:rPr>
                <a:t>卒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755</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5" y="2997500"/>
            <a:ext cx="2249112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000" dirty="0"/>
              <a:t>棋盘上</a:t>
            </a:r>
            <a:r>
              <a:rPr lang="en-US" altLang="zh-CN" sz="4000" dirty="0"/>
              <a:t>A</a:t>
            </a:r>
            <a:r>
              <a:rPr lang="zh-CN" altLang="en-US" sz="4000" dirty="0"/>
              <a:t>点有一个过河卒，需要走到目标</a:t>
            </a:r>
            <a:r>
              <a:rPr lang="en-US" altLang="zh-CN" sz="4000" dirty="0"/>
              <a:t>B</a:t>
            </a:r>
            <a:r>
              <a:rPr lang="zh-CN" altLang="en-US" sz="4000" dirty="0"/>
              <a:t>点。卒行走的规则：可以向下、或者向右。同时在棋盘上 </a:t>
            </a:r>
            <a:r>
              <a:rPr lang="en-US" altLang="zh-CN" sz="4000" dirty="0"/>
              <a:t>C</a:t>
            </a:r>
            <a:r>
              <a:rPr lang="zh-CN" altLang="en-US" sz="4000" dirty="0"/>
              <a:t>点有一个对方的马，该马所在的点和所有跳跃一步可达的点称为对方马的控制点。因此称之为“马拦过河卒”。现在要求你计算出卒从 </a:t>
            </a:r>
            <a:r>
              <a:rPr lang="en-US" altLang="zh-CN" sz="4000" dirty="0"/>
              <a:t>A</a:t>
            </a:r>
            <a:r>
              <a:rPr lang="zh-CN" altLang="en-US" sz="4000" dirty="0"/>
              <a:t>点能够到达</a:t>
            </a:r>
            <a:r>
              <a:rPr lang="en-US" altLang="zh-CN" sz="4000" dirty="0"/>
              <a:t>B</a:t>
            </a:r>
            <a:r>
              <a:rPr lang="zh-CN" altLang="en-US" sz="4000" dirty="0"/>
              <a:t>点的路径的条数，假设马的位置是固定不动的，并不是卒走一步马走一步。棋盘用坐标表示，</a:t>
            </a:r>
            <a:r>
              <a:rPr lang="en-US" altLang="zh-CN" sz="4000" dirty="0"/>
              <a:t>A</a:t>
            </a:r>
            <a:r>
              <a:rPr lang="zh-CN" altLang="en-US" sz="4000" dirty="0"/>
              <a:t>点</a:t>
            </a:r>
            <a:r>
              <a:rPr lang="en-US" altLang="zh-CN" sz="4000" dirty="0"/>
              <a:t>(0, 0)</a:t>
            </a:r>
            <a:r>
              <a:rPr lang="zh-CN" altLang="en-US" sz="4000" dirty="0"/>
              <a:t>、</a:t>
            </a:r>
            <a:r>
              <a:rPr lang="en-US" altLang="zh-CN" sz="4000" dirty="0"/>
              <a:t>B</a:t>
            </a:r>
            <a:r>
              <a:rPr lang="zh-CN" altLang="en-US" sz="4000" dirty="0"/>
              <a:t>点 </a:t>
            </a:r>
            <a:r>
              <a:rPr lang="en-US" altLang="zh-CN" sz="4000" dirty="0"/>
              <a:t>(</a:t>
            </a:r>
            <a:r>
              <a:rPr lang="en-US" altLang="zh-CN" sz="4000" dirty="0" err="1"/>
              <a:t>n,m</a:t>
            </a:r>
            <a:r>
              <a:rPr lang="en-US" altLang="zh-CN" sz="4000" dirty="0"/>
              <a:t>)</a:t>
            </a:r>
            <a:r>
              <a:rPr lang="zh-CN" altLang="en-US" sz="4000" dirty="0"/>
              <a:t>，同样马的位置坐标是需要给出的。</a:t>
            </a:r>
            <a:r>
              <a:rPr lang="en-US" altLang="zh-CN" sz="4000" dirty="0"/>
              <a:t>1</a:t>
            </a:r>
            <a:r>
              <a:rPr lang="zh-CN" altLang="en-US" sz="4000" dirty="0"/>
              <a:t>≤</a:t>
            </a:r>
            <a:r>
              <a:rPr lang="en-US" altLang="zh-CN" sz="4000" dirty="0" err="1"/>
              <a:t>n,m</a:t>
            </a:r>
            <a:r>
              <a:rPr lang="zh-CN" altLang="en-US" sz="4000" dirty="0"/>
              <a:t>≤</a:t>
            </a:r>
            <a:r>
              <a:rPr lang="en-US" altLang="zh-CN" sz="4000" dirty="0"/>
              <a:t>20</a:t>
            </a:r>
            <a:r>
              <a:rPr lang="zh-CN" altLang="en-US" sz="4000" dirty="0"/>
              <a:t>， </a:t>
            </a:r>
            <a:r>
              <a:rPr lang="en-US" altLang="zh-CN" sz="4000" dirty="0"/>
              <a:t>0</a:t>
            </a:r>
            <a:r>
              <a:rPr lang="zh-CN" altLang="en-US" sz="4000" dirty="0"/>
              <a:t>≤马的坐标≤</a:t>
            </a:r>
            <a:r>
              <a:rPr lang="en-US" altLang="zh-CN" sz="4000" dirty="0"/>
              <a:t>20</a:t>
            </a:r>
            <a:r>
              <a:rPr lang="zh-CN" altLang="en-US" sz="4000" dirty="0" smtClean="0"/>
              <a:t>。</a:t>
            </a:r>
            <a:endParaRPr lang="en-US" altLang="zh-CN" sz="4000" dirty="0"/>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输入格式</a:t>
            </a:r>
            <a:r>
              <a:rPr lang="en-US" altLang="zh-CN" sz="4400" dirty="0">
                <a:solidFill>
                  <a:srgbClr val="0070C0"/>
                </a:solidFill>
              </a:rPr>
              <a:t>】</a:t>
            </a:r>
            <a:r>
              <a:rPr lang="zh-CN" altLang="en-US" sz="4000" dirty="0"/>
              <a:t>一行四个正整数</a:t>
            </a:r>
            <a:r>
              <a:rPr lang="zh-CN" altLang="en-US" sz="4000" dirty="0" smtClean="0"/>
              <a:t>，表示</a:t>
            </a:r>
            <a:r>
              <a:rPr lang="en-US" altLang="zh-CN" sz="4000" dirty="0"/>
              <a:t>B</a:t>
            </a:r>
            <a:r>
              <a:rPr lang="zh-CN" altLang="en-US" sz="4000" dirty="0"/>
              <a:t>点坐标和马的坐标。</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输出格式</a:t>
            </a:r>
            <a:r>
              <a:rPr lang="en-US" altLang="zh-CN" sz="4400" dirty="0">
                <a:solidFill>
                  <a:srgbClr val="0070C0"/>
                </a:solidFill>
              </a:rPr>
              <a:t>】</a:t>
            </a:r>
            <a:r>
              <a:rPr lang="zh-CN" altLang="en-US" sz="4000" dirty="0"/>
              <a:t>一个整数，表示所有的路径条数。</a:t>
            </a:r>
          </a:p>
          <a:p>
            <a:pPr marL="0" indent="0">
              <a:lnSpc>
                <a:spcPct val="150000"/>
              </a:lnSpc>
              <a:spcBef>
                <a:spcPts val="0"/>
              </a:spcBef>
              <a:buNone/>
            </a:pPr>
            <a:endParaRPr lang="zh-CN" altLang="en-US" sz="4000" dirty="0"/>
          </a:p>
        </p:txBody>
      </p:sp>
      <p:pic>
        <p:nvPicPr>
          <p:cNvPr id="12" name="图片 11" descr="https://www.dotcpp.com/oj/upload/image/20190806/20190806191356_4586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4813940" y="7380683"/>
            <a:ext cx="8364353" cy="4739502"/>
          </a:xfrm>
          <a:prstGeom prst="rect">
            <a:avLst/>
          </a:prstGeom>
          <a:noFill/>
          <a:ln>
            <a:noFill/>
          </a:ln>
        </p:spPr>
      </p:pic>
    </p:spTree>
    <p:custDataLst>
      <p:tags r:id="rId1"/>
    </p:custDataLst>
    <p:extLst>
      <p:ext uri="{BB962C8B-B14F-4D97-AF65-F5344CB8AC3E}">
        <p14:creationId xmlns:p14="http://schemas.microsoft.com/office/powerpoint/2010/main" val="381695002"/>
      </p:ext>
    </p:extLst>
  </p:cSld>
  <p:clrMapOvr>
    <a:masterClrMapping/>
  </p:clrMapOvr>
  <p:transition spd="slow" advClick="0" advTm="1000">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257177" y="3583742"/>
            <a:ext cx="20370369" cy="5170646"/>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400" dirty="0">
                <a:solidFill>
                  <a:schemeClr val="tx1"/>
                </a:solidFill>
                <a:latin typeface="宋体" panose="02010600030101010101" pitchFamily="2" charset="-122"/>
                <a:ea typeface="宋体" panose="02010600030101010101" pitchFamily="2" charset="-122"/>
              </a:rPr>
              <a:t>统计路径条数，看起来是个搜索题，可以用</a:t>
            </a:r>
            <a:r>
              <a:rPr lang="en-US" altLang="zh-CN" sz="4400" dirty="0">
                <a:solidFill>
                  <a:schemeClr val="tx1"/>
                </a:solidFill>
                <a:latin typeface="宋体" panose="02010600030101010101" pitchFamily="2" charset="-122"/>
                <a:ea typeface="宋体" panose="02010600030101010101" pitchFamily="2" charset="-122"/>
              </a:rPr>
              <a:t>DFS</a:t>
            </a:r>
            <a:r>
              <a:rPr lang="zh-CN" altLang="en-US" sz="4400" dirty="0">
                <a:solidFill>
                  <a:schemeClr val="tx1"/>
                </a:solidFill>
                <a:latin typeface="宋体" panose="02010600030101010101" pitchFamily="2" charset="-122"/>
                <a:ea typeface="宋体" panose="02010600030101010101" pitchFamily="2" charset="-122"/>
              </a:rPr>
              <a:t>求解。把马的控制点标记为不能走，绕过它们。不过</a:t>
            </a:r>
            <a:r>
              <a:rPr lang="zh-CN" altLang="en-US" sz="4400" dirty="0" smtClean="0">
                <a:solidFill>
                  <a:schemeClr val="tx1"/>
                </a:solidFill>
                <a:latin typeface="宋体" panose="02010600030101010101" pitchFamily="2" charset="-122"/>
                <a:ea typeface="宋体" panose="02010600030101010101" pitchFamily="2" charset="-122"/>
              </a:rPr>
              <a:t>，用</a:t>
            </a:r>
            <a:r>
              <a:rPr lang="en-US" altLang="zh-CN" sz="4400" dirty="0">
                <a:solidFill>
                  <a:schemeClr val="tx1"/>
                </a:solidFill>
                <a:latin typeface="宋体" panose="02010600030101010101" pitchFamily="2" charset="-122"/>
                <a:ea typeface="宋体" panose="02010600030101010101" pitchFamily="2" charset="-122"/>
              </a:rPr>
              <a:t>DFS</a:t>
            </a:r>
            <a:r>
              <a:rPr lang="zh-CN" altLang="en-US" sz="4400" dirty="0">
                <a:solidFill>
                  <a:schemeClr val="tx1"/>
                </a:solidFill>
                <a:latin typeface="宋体" panose="02010600030101010101" pitchFamily="2" charset="-122"/>
                <a:ea typeface="宋体" panose="02010600030101010101" pitchFamily="2" charset="-122"/>
              </a:rPr>
              <a:t>搜索的路径数量是天文数字，肯定超时。</a:t>
            </a:r>
          </a:p>
          <a:p>
            <a:pPr marL="685800" indent="-685800" algn="l">
              <a:lnSpc>
                <a:spcPct val="150000"/>
              </a:lnSpc>
              <a:buFont typeface="Arial" panose="020B0604020202020204" pitchFamily="34" charset="0"/>
              <a:buChar char="•"/>
            </a:pPr>
            <a:r>
              <a:rPr lang="zh-CN" altLang="en-US" sz="4400" dirty="0" smtClean="0">
                <a:solidFill>
                  <a:schemeClr val="tx1"/>
                </a:solidFill>
                <a:latin typeface="宋体" panose="02010600030101010101" pitchFamily="2" charset="-122"/>
                <a:ea typeface="宋体" panose="02010600030101010101" pitchFamily="2" charset="-122"/>
              </a:rPr>
              <a:t>在</a:t>
            </a:r>
            <a:r>
              <a:rPr lang="zh-CN" altLang="en-US" sz="4400" dirty="0">
                <a:solidFill>
                  <a:schemeClr val="tx1"/>
                </a:solidFill>
                <a:latin typeface="宋体" panose="02010600030101010101" pitchFamily="2" charset="-122"/>
                <a:ea typeface="宋体" panose="02010600030101010101" pitchFamily="2" charset="-122"/>
              </a:rPr>
              <a:t>小学上过奥数的都知道，这题应该用“</a:t>
            </a:r>
            <a:r>
              <a:rPr lang="zh-CN" altLang="en-US" sz="4400" dirty="0">
                <a:solidFill>
                  <a:srgbClr val="FF0000"/>
                </a:solidFill>
                <a:latin typeface="宋体" panose="02010600030101010101" pitchFamily="2" charset="-122"/>
                <a:ea typeface="宋体" panose="02010600030101010101" pitchFamily="2" charset="-122"/>
              </a:rPr>
              <a:t>标数法</a:t>
            </a:r>
            <a:r>
              <a:rPr lang="zh-CN" altLang="en-US" sz="4400" dirty="0">
                <a:solidFill>
                  <a:schemeClr val="tx1"/>
                </a:solidFill>
                <a:latin typeface="宋体" panose="02010600030101010101" pitchFamily="2" charset="-122"/>
                <a:ea typeface="宋体" panose="02010600030101010101" pitchFamily="2" charset="-122"/>
              </a:rPr>
              <a:t>”，就是在每个坐标点上记录能走的路径条数</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marL="685800" indent="-685800" algn="l">
              <a:lnSpc>
                <a:spcPct val="150000"/>
              </a:lnSpc>
              <a:buFont typeface="Arial" panose="020B0604020202020204" pitchFamily="34" charset="0"/>
              <a:buChar char="•"/>
            </a:pPr>
            <a:r>
              <a:rPr lang="zh-CN" altLang="en-US" sz="4400" dirty="0">
                <a:solidFill>
                  <a:schemeClr val="tx1"/>
                </a:solidFill>
                <a:latin typeface="宋体" panose="02010600030101010101" pitchFamily="2" charset="-122"/>
                <a:ea typeface="宋体" panose="02010600030101010101" pitchFamily="2" charset="-122"/>
              </a:rPr>
              <a:t>标数法实际上就是</a:t>
            </a:r>
            <a:r>
              <a:rPr lang="en-US" altLang="zh-CN" sz="4400" dirty="0">
                <a:solidFill>
                  <a:schemeClr val="tx1"/>
                </a:solidFill>
                <a:latin typeface="宋体" panose="02010600030101010101" pitchFamily="2" charset="-122"/>
                <a:ea typeface="宋体" panose="02010600030101010101" pitchFamily="2" charset="-122"/>
              </a:rPr>
              <a:t>DP</a:t>
            </a:r>
            <a:r>
              <a:rPr lang="zh-CN" altLang="en-US" sz="4400" dirty="0">
                <a:solidFill>
                  <a:schemeClr val="tx1"/>
                </a:solidFill>
                <a:latin typeface="宋体" panose="02010600030101010101" pitchFamily="2" charset="-122"/>
                <a:ea typeface="宋体" panose="02010600030101010101" pitchFamily="2" charset="-122"/>
              </a:rPr>
              <a:t>的递推。</a:t>
            </a:r>
          </a:p>
        </p:txBody>
      </p:sp>
      <p:pic>
        <p:nvPicPr>
          <p:cNvPr id="9" name="图片 8" descr="https://www.dotcpp.com/oj/upload/image/20190806/20190806191356_4586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619627" y="7443750"/>
            <a:ext cx="8364353" cy="4739502"/>
          </a:xfrm>
          <a:prstGeom prst="rect">
            <a:avLst/>
          </a:prstGeom>
          <a:noFill/>
          <a:ln>
            <a:noFill/>
          </a:ln>
        </p:spPr>
      </p:pic>
    </p:spTree>
    <p:custDataLst>
      <p:tags r:id="rId1"/>
    </p:custDataLst>
    <p:extLst>
      <p:ext uri="{BB962C8B-B14F-4D97-AF65-F5344CB8AC3E}">
        <p14:creationId xmlns:p14="http://schemas.microsoft.com/office/powerpoint/2010/main" val="31708107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2" y="2768734"/>
            <a:ext cx="21233417" cy="6186309"/>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表示卒走到坐标</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时能走的路径条数</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不考虑马的控制点，有</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- 1];</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也就是</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点的路径条数等于它上面和左边的路径条数之和。这就是小学奥数的“标数法”的原理。</a:t>
            </a: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本题</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的限制条件是马的控制点，只要令控制点的</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即可，即这个点上无路径。</a:t>
            </a:r>
          </a:p>
        </p:txBody>
      </p:sp>
    </p:spTree>
    <p:custDataLst>
      <p:tags r:id="rId1"/>
    </p:custDataLst>
    <p:extLst>
      <p:ext uri="{BB962C8B-B14F-4D97-AF65-F5344CB8AC3E}">
        <p14:creationId xmlns:p14="http://schemas.microsoft.com/office/powerpoint/2010/main" val="390240977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34278" y="2453052"/>
            <a:ext cx="23055462" cy="898836"/>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rPr>
              <a:t>小技巧，把坐标加</a:t>
            </a:r>
            <a:r>
              <a:rPr lang="en-US" altLang="zh-CN" sz="4000" dirty="0">
                <a:solidFill>
                  <a:schemeClr val="tx1"/>
                </a:solidFill>
                <a:latin typeface="宋体" panose="02010600030101010101" pitchFamily="2" charset="-122"/>
                <a:ea typeface="宋体" panose="02010600030101010101" pitchFamily="2" charset="-122"/>
              </a:rPr>
              <a:t>2</a:t>
            </a:r>
            <a:r>
              <a:rPr lang="zh-CN" altLang="en-US" sz="4000" dirty="0" smtClean="0">
                <a:solidFill>
                  <a:schemeClr val="tx1"/>
                </a:solidFill>
                <a:latin typeface="宋体" panose="02010600030101010101" pitchFamily="2" charset="-122"/>
                <a:ea typeface="宋体" panose="02010600030101010101" pitchFamily="2" charset="-122"/>
              </a:rPr>
              <a:t>，防止</a:t>
            </a:r>
            <a:r>
              <a:rPr lang="zh-CN" altLang="en-US" sz="4000" dirty="0">
                <a:solidFill>
                  <a:schemeClr val="tx1"/>
                </a:solidFill>
                <a:latin typeface="宋体" panose="02010600030101010101" pitchFamily="2" charset="-122"/>
                <a:ea typeface="宋体" panose="02010600030101010101" pitchFamily="2" charset="-122"/>
              </a:rPr>
              <a:t>马的控制点越界</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065945" y="-1795354"/>
            <a:ext cx="10098159" cy="2092455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802871" y="4475223"/>
            <a:ext cx="18669098" cy="8094524"/>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 [[0]*25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range(25)]</a:t>
            </a:r>
          </a:p>
          <a:p>
            <a:pPr algn="l"/>
            <a:r>
              <a:rPr lang="en-US" altLang="zh-CN" sz="4000" dirty="0">
                <a:solidFill>
                  <a:schemeClr val="tx1"/>
                </a:solidFill>
                <a:latin typeface="宋体" panose="02010600030101010101" pitchFamily="2" charset="-122"/>
                <a:ea typeface="宋体" panose="02010600030101010101" pitchFamily="2" charset="-122"/>
              </a:rPr>
              <a:t>s =  [[0]*25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range(25)]</a:t>
            </a:r>
          </a:p>
          <a:p>
            <a:pPr algn="l"/>
            <a:r>
              <a:rPr lang="en-US" altLang="zh-CN" sz="4000" dirty="0" err="1">
                <a:solidFill>
                  <a:schemeClr val="tx1"/>
                </a:solidFill>
                <a:latin typeface="宋体" panose="02010600030101010101" pitchFamily="2" charset="-122"/>
                <a:ea typeface="宋体" panose="02010600030101010101" pitchFamily="2" charset="-122"/>
              </a:rPr>
              <a:t>bx</a:t>
            </a:r>
            <a:r>
              <a:rPr lang="en-US" altLang="zh-CN" sz="4000" dirty="0">
                <a:solidFill>
                  <a:schemeClr val="tx1"/>
                </a:solidFill>
                <a:latin typeface="宋体" panose="02010600030101010101" pitchFamily="2" charset="-122"/>
                <a:ea typeface="宋体" panose="02010600030101010101" pitchFamily="2" charset="-122"/>
              </a:rPr>
              <a:t>, by, mx, my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err="1">
                <a:solidFill>
                  <a:schemeClr val="tx1"/>
                </a:solidFill>
                <a:latin typeface="宋体" panose="02010600030101010101" pitchFamily="2" charset="-122"/>
                <a:ea typeface="宋体" panose="02010600030101010101" pitchFamily="2" charset="-122"/>
              </a:rPr>
              <a:t>bx</a:t>
            </a:r>
            <a:r>
              <a:rPr lang="en-US" altLang="zh-CN" sz="4000" dirty="0">
                <a:solidFill>
                  <a:schemeClr val="tx1"/>
                </a:solidFill>
                <a:latin typeface="宋体" panose="02010600030101010101" pitchFamily="2" charset="-122"/>
                <a:ea typeface="宋体" panose="02010600030101010101" pitchFamily="2" charset="-122"/>
              </a:rPr>
              <a:t> += 2; by += 2; mx += 2; my += 2</a:t>
            </a:r>
          </a:p>
          <a:p>
            <a:pPr algn="l"/>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[2][1] = 1 </a:t>
            </a:r>
          </a:p>
          <a:p>
            <a:pPr algn="l"/>
            <a:r>
              <a:rPr lang="en-US" altLang="zh-CN" sz="4000" dirty="0">
                <a:solidFill>
                  <a:schemeClr val="tx1"/>
                </a:solidFill>
                <a:latin typeface="宋体" panose="02010600030101010101" pitchFamily="2" charset="-122"/>
                <a:ea typeface="宋体" panose="02010600030101010101" pitchFamily="2" charset="-122"/>
              </a:rPr>
              <a:t>s[mx][my]=1;         </a:t>
            </a:r>
          </a:p>
          <a:p>
            <a:pPr algn="l"/>
            <a:r>
              <a:rPr lang="en-US" altLang="zh-CN" sz="4000" dirty="0">
                <a:solidFill>
                  <a:schemeClr val="tx1"/>
                </a:solidFill>
                <a:latin typeface="宋体" panose="02010600030101010101" pitchFamily="2" charset="-122"/>
                <a:ea typeface="宋体" panose="02010600030101010101" pitchFamily="2" charset="-122"/>
              </a:rPr>
              <a:t>s[mx-2][my-1]=1; s[mx-2][my+1]=1; s[mx+2][my-1]=1; s[mx+2][my+1]=1;</a:t>
            </a:r>
          </a:p>
          <a:p>
            <a:pPr algn="l"/>
            <a:r>
              <a:rPr lang="en-US" altLang="zh-CN" sz="4000" dirty="0">
                <a:solidFill>
                  <a:schemeClr val="tx1"/>
                </a:solidFill>
                <a:latin typeface="宋体" panose="02010600030101010101" pitchFamily="2" charset="-122"/>
                <a:ea typeface="宋体" panose="02010600030101010101" pitchFamily="2" charset="-122"/>
              </a:rPr>
              <a:t>s[mx-1][my+2]=1; s[mx-1][my-2]=1; s[mx+1][my+2]=1; s[mx+1][my-2]=1;</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range(2,bx+1):</a:t>
            </a:r>
          </a:p>
          <a:p>
            <a:pPr algn="l"/>
            <a:r>
              <a:rPr lang="en-US" altLang="zh-CN" sz="4000" dirty="0">
                <a:solidFill>
                  <a:schemeClr val="tx1"/>
                </a:solidFill>
                <a:latin typeface="宋体" panose="02010600030101010101" pitchFamily="2" charset="-122"/>
                <a:ea typeface="宋体" panose="02010600030101010101" pitchFamily="2" charset="-122"/>
              </a:rPr>
              <a:t>    for j in range(2,by+1):</a:t>
            </a:r>
          </a:p>
          <a:p>
            <a:pPr algn="l"/>
            <a:r>
              <a:rPr lang="en-US" altLang="zh-CN" sz="4000" dirty="0">
                <a:solidFill>
                  <a:schemeClr val="tx1"/>
                </a:solidFill>
                <a:latin typeface="宋体" panose="02010600030101010101" pitchFamily="2" charset="-122"/>
                <a:ea typeface="宋体" panose="02010600030101010101" pitchFamily="2" charset="-122"/>
              </a:rPr>
              <a:t>        if s[</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][j]=0 </a:t>
            </a:r>
          </a:p>
          <a:p>
            <a:pPr algn="l"/>
            <a:r>
              <a:rPr lang="en-US" altLang="zh-CN" sz="4000" dirty="0">
                <a:solidFill>
                  <a:schemeClr val="tx1"/>
                </a:solidFill>
                <a:latin typeface="宋体" panose="02010600030101010101" pitchFamily="2" charset="-122"/>
                <a:ea typeface="宋体" panose="02010600030101010101" pitchFamily="2" charset="-122"/>
              </a:rPr>
              <a:t>        else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- 1][j]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- 1]</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bx</a:t>
            </a:r>
            <a:r>
              <a:rPr lang="en-US" altLang="zh-CN" sz="4000" dirty="0">
                <a:solidFill>
                  <a:schemeClr val="tx1"/>
                </a:solidFill>
                <a:latin typeface="宋体" panose="02010600030101010101" pitchFamily="2" charset="-122"/>
                <a:ea typeface="宋体" panose="02010600030101010101" pitchFamily="2" charset="-122"/>
              </a:rPr>
              <a:t>][by])</a:t>
            </a:r>
          </a:p>
        </p:txBody>
      </p:sp>
      <p:pic>
        <p:nvPicPr>
          <p:cNvPr id="14" name="图片 13" descr="https://www.dotcpp.com/oj/upload/image/20190806/20190806191356_45868.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4992844" y="576273"/>
            <a:ext cx="8364353" cy="4739502"/>
          </a:xfrm>
          <a:prstGeom prst="rect">
            <a:avLst/>
          </a:prstGeom>
          <a:noFill/>
          <a:ln>
            <a:noFill/>
          </a:ln>
        </p:spPr>
      </p:pic>
    </p:spTree>
    <p:custDataLst>
      <p:tags r:id="rId1"/>
    </p:custDataLst>
    <p:extLst>
      <p:ext uri="{BB962C8B-B14F-4D97-AF65-F5344CB8AC3E}">
        <p14:creationId xmlns:p14="http://schemas.microsoft.com/office/powerpoint/2010/main" val="23801449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3" name="内容占位符 2"/>
          <p:cNvSpPr>
            <a:spLocks noGrp="1"/>
          </p:cNvSpPr>
          <p:nvPr/>
        </p:nvSpPr>
        <p:spPr>
          <a:xfrm>
            <a:off x="3722687" y="6656388"/>
            <a:ext cx="18210213" cy="5573712"/>
          </a:xfrm>
          <a:prstGeom prst="rect">
            <a:avLst/>
          </a:prstGeom>
          <a:noFill/>
          <a:ln w="9525">
            <a:noFill/>
          </a:ln>
        </p:spPr>
        <p:txBody>
          <a:bodyPr/>
          <a:lstStyle>
            <a:lvl1pPr marL="342900" lvl="0" indent="-342900" algn="l" defTabSz="914400" eaLnBrk="0" fontAlgn="base" latinLnBrk="0" hangingPunct="0">
              <a:spcBef>
                <a:spcPct val="20000"/>
              </a:spcBef>
              <a:spcAft>
                <a:spcPct val="0"/>
              </a:spcAft>
              <a:buChar char="•"/>
              <a:defRPr sz="3200" b="1"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1"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1" i="0" u="none" kern="1200" baseline="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altLang="zh-CN" sz="4000" b="0"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rPr>
              <a:t>i</a:t>
            </a:r>
            <a:r>
              <a:rPr kumimoji="0" lang="en-US" altLang="zh-CN"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=6</a:t>
            </a:r>
            <a:r>
              <a:rPr kumimoji="0" lang="zh-CN" altLang="en-US"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元</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时，等价于：</a:t>
            </a: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i</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 </a:t>
            </a:r>
            <a:r>
              <a:rPr kumimoji="0" lang="en-US" altLang="zh-CN" sz="4000" b="0" i="0" u="none" strike="noStrike" kern="1200" cap="none" spc="0" normalizeH="0" baseline="0" noProof="0" dirty="0" err="1">
                <a:ln>
                  <a:noFill/>
                </a:ln>
                <a:solidFill>
                  <a:schemeClr val="tx1"/>
                </a:solidFill>
                <a:effectLst/>
                <a:uLnTx/>
                <a:uFillTx/>
                <a:latin typeface="宋体" panose="02010600030101010101" pitchFamily="2" charset="-122"/>
                <a:ea typeface="宋体" panose="02010600030101010101" pitchFamily="2" charset="-122"/>
              </a:rPr>
              <a:t>i</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 - 5 = 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元需要的硬币数量，加上</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个</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5</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元硬币。 </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Min[6] = </a:t>
            </a:r>
            <a:r>
              <a:rPr kumimoji="0" lang="en-US" altLang="zh-CN" sz="40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a:t>
            </a:r>
            <a:endPar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2</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）原来的</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Min[6] = 6</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取（</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1</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2</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）的最小值，所以</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Min[6] = </a:t>
            </a:r>
            <a:r>
              <a:rPr kumimoji="0" 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2</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4000" b="0"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sym typeface="+mn-ea"/>
              </a:rPr>
              <a:t>i</a:t>
            </a:r>
            <a:r>
              <a:rPr kumimoji="0" lang="en-US"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sym typeface="+mn-ea"/>
              </a:rPr>
              <a:t>=7</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元时，</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altLang="zh-CN" sz="4000" b="0"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sym typeface="+mn-ea"/>
              </a:rPr>
              <a:t>i</a:t>
            </a:r>
            <a:r>
              <a:rPr kumimoji="0" lang="en-US" altLang="zh-CN" sz="4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sym typeface="+mn-ea"/>
              </a:rPr>
              <a:t>=8</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元时，</a:t>
            </a:r>
            <a:r>
              <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0" 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0" lang="en-US" sz="4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sym typeface="+mn-ea"/>
            </a:endParaRPr>
          </a:p>
        </p:txBody>
      </p:sp>
      <p:pic>
        <p:nvPicPr>
          <p:cNvPr id="15" name="对象 6"/>
          <p:cNvPicPr/>
          <p:nvPr/>
        </p:nvPicPr>
        <p:blipFill>
          <a:blip r:embed="rId5"/>
          <a:stretch>
            <a:fillRect/>
          </a:stretch>
        </p:blipFill>
        <p:spPr>
          <a:xfrm>
            <a:off x="3722687" y="3458121"/>
            <a:ext cx="14606588" cy="2787650"/>
          </a:xfrm>
          <a:prstGeom prst="rect">
            <a:avLst/>
          </a:prstGeom>
          <a:noFill/>
          <a:ln w="38100">
            <a:noFill/>
            <a:miter/>
          </a:ln>
        </p:spPr>
      </p:pic>
    </p:spTree>
    <p:custDataLst>
      <p:tags r:id="rId1"/>
    </p:custDataLst>
    <p:extLst>
      <p:ext uri="{BB962C8B-B14F-4D97-AF65-F5344CB8AC3E}">
        <p14:creationId xmlns:p14="http://schemas.microsoft.com/office/powerpoint/2010/main" val="2810734907"/>
      </p:ext>
    </p:extLst>
  </p:cSld>
  <p:clrMapOvr>
    <a:masterClrMapping/>
  </p:clrMapOvr>
  <p:transition spd="slow" advClick="0" advTm="1000">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排列数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2019</a:t>
              </a:r>
              <a:r>
                <a:rPr lang="zh-CN" altLang="en-US" sz="5600" b="1" spc="600" dirty="0">
                  <a:solidFill>
                    <a:schemeClr val="bg1"/>
                  </a:solidFill>
                  <a:latin typeface="宋体" panose="02010600030101010101" pitchFamily="2" charset="-122"/>
                  <a:ea typeface="宋体" panose="02010600030101010101" pitchFamily="2" charset="-122"/>
                </a:rPr>
                <a:t>年第十届国赛，</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240</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5" y="2997500"/>
            <a:ext cx="21020135"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在一个排列中，一个折点是指排列中的一个元素，它同时小于两边的元素，或者同时大于两边的元素。对于一个</a:t>
            </a:r>
            <a:r>
              <a:rPr lang="en-US" altLang="zh-CN" sz="4400" dirty="0"/>
              <a:t>1 </a:t>
            </a:r>
            <a:r>
              <a:rPr lang="zh-CN" altLang="en-US" sz="4400" dirty="0"/>
              <a:t>∼ </a:t>
            </a:r>
            <a:r>
              <a:rPr lang="en-US" altLang="zh-CN" sz="4400" dirty="0"/>
              <a:t>n </a:t>
            </a:r>
            <a:r>
              <a:rPr lang="zh-CN" altLang="en-US" sz="4400" dirty="0"/>
              <a:t>的排列，如果可以将这个排列中包含</a:t>
            </a:r>
            <a:r>
              <a:rPr lang="en-US" altLang="zh-CN" sz="4400" dirty="0"/>
              <a:t>t</a:t>
            </a:r>
            <a:r>
              <a:rPr lang="zh-CN" altLang="en-US" sz="4400" dirty="0"/>
              <a:t>个折点，则它称为一个</a:t>
            </a:r>
            <a:r>
              <a:rPr lang="en-US" altLang="zh-CN" sz="4400" dirty="0"/>
              <a:t>t+1</a:t>
            </a:r>
            <a:r>
              <a:rPr lang="zh-CN" altLang="en-US" sz="4400" dirty="0"/>
              <a:t>单调序列。例如，排列 </a:t>
            </a:r>
            <a:r>
              <a:rPr lang="en-US" altLang="zh-CN" sz="4400" dirty="0"/>
              <a:t>(1,</a:t>
            </a:r>
            <a:r>
              <a:rPr lang="zh-CN" altLang="en-US" sz="4400" dirty="0"/>
              <a:t> </a:t>
            </a:r>
            <a:r>
              <a:rPr lang="en-US" altLang="zh-CN" sz="4400" dirty="0"/>
              <a:t>4,</a:t>
            </a:r>
            <a:r>
              <a:rPr lang="zh-CN" altLang="en-US" sz="4400" dirty="0"/>
              <a:t> </a:t>
            </a:r>
            <a:r>
              <a:rPr lang="en-US" altLang="zh-CN" sz="4400" dirty="0"/>
              <a:t>2,</a:t>
            </a:r>
            <a:r>
              <a:rPr lang="zh-CN" altLang="en-US" sz="4400" dirty="0"/>
              <a:t> </a:t>
            </a:r>
            <a:r>
              <a:rPr lang="en-US" altLang="zh-CN" sz="4400" dirty="0"/>
              <a:t>3) </a:t>
            </a:r>
            <a:r>
              <a:rPr lang="zh-CN" altLang="en-US" sz="4400" dirty="0"/>
              <a:t>是一个 </a:t>
            </a:r>
            <a:r>
              <a:rPr lang="en-US" altLang="zh-CN" sz="4400" dirty="0"/>
              <a:t>3 </a:t>
            </a:r>
            <a:r>
              <a:rPr lang="zh-CN" altLang="en-US" sz="4400" dirty="0"/>
              <a:t>单调序列，其中</a:t>
            </a:r>
            <a:r>
              <a:rPr lang="en-US" altLang="zh-CN" sz="4400" dirty="0"/>
              <a:t>4</a:t>
            </a:r>
            <a:r>
              <a:rPr lang="zh-CN" altLang="en-US" sz="4400" dirty="0"/>
              <a:t>和</a:t>
            </a:r>
            <a:r>
              <a:rPr lang="en-US" altLang="zh-CN" sz="4400" dirty="0"/>
              <a:t>2</a:t>
            </a:r>
            <a:r>
              <a:rPr lang="zh-CN" altLang="en-US" sz="4400" dirty="0"/>
              <a:t>都是折点。给定</a:t>
            </a:r>
            <a:r>
              <a:rPr lang="en-US" altLang="zh-CN" sz="4400" dirty="0"/>
              <a:t>n</a:t>
            </a:r>
            <a:r>
              <a:rPr lang="zh-CN" altLang="en-US" sz="4400" dirty="0"/>
              <a:t>和</a:t>
            </a:r>
            <a:r>
              <a:rPr lang="en-US" altLang="zh-CN" sz="4400" dirty="0"/>
              <a:t>k</a:t>
            </a:r>
            <a:r>
              <a:rPr lang="zh-CN" altLang="en-US" sz="4400" dirty="0"/>
              <a:t>，请问</a:t>
            </a:r>
            <a:r>
              <a:rPr lang="en-US" altLang="zh-CN" sz="4400" dirty="0"/>
              <a:t>1 </a:t>
            </a:r>
            <a:r>
              <a:rPr lang="zh-CN" altLang="en-US" sz="4400" dirty="0"/>
              <a:t>∼</a:t>
            </a:r>
            <a:r>
              <a:rPr lang="en-US" altLang="zh-CN" sz="4400" dirty="0"/>
              <a:t>n </a:t>
            </a:r>
            <a:r>
              <a:rPr lang="zh-CN" altLang="en-US" sz="4400" dirty="0"/>
              <a:t>的所有排列中有多少个</a:t>
            </a:r>
            <a:r>
              <a:rPr lang="en-US" altLang="zh-CN" sz="4400" dirty="0"/>
              <a:t>k</a:t>
            </a:r>
            <a:r>
              <a:rPr lang="zh-CN" altLang="en-US" sz="4400" dirty="0"/>
              <a:t>单调队列？</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输入一行包含两个整数 </a:t>
            </a:r>
            <a:r>
              <a:rPr lang="en-US" altLang="zh-CN" sz="4400" dirty="0"/>
              <a:t>n,</a:t>
            </a:r>
            <a:r>
              <a:rPr lang="zh-CN" altLang="en-US" sz="4400" dirty="0"/>
              <a:t> </a:t>
            </a:r>
            <a:r>
              <a:rPr lang="en-US" altLang="zh-CN" sz="4400" dirty="0"/>
              <a:t>k (1</a:t>
            </a:r>
            <a:r>
              <a:rPr lang="zh-CN" altLang="en-US" sz="4400" dirty="0"/>
              <a:t>≤</a:t>
            </a:r>
            <a:r>
              <a:rPr lang="en-US" altLang="zh-CN" sz="4400" dirty="0"/>
              <a:t>k</a:t>
            </a:r>
            <a:r>
              <a:rPr lang="zh-CN" altLang="en-US" sz="4400" dirty="0"/>
              <a:t>≤</a:t>
            </a:r>
            <a:r>
              <a:rPr lang="en-US" altLang="zh-CN" sz="4400" dirty="0"/>
              <a:t>n</a:t>
            </a:r>
            <a:r>
              <a:rPr lang="zh-CN" altLang="en-US" sz="4400" dirty="0"/>
              <a:t>≤</a:t>
            </a:r>
            <a:r>
              <a:rPr lang="en-US" altLang="zh-CN" sz="4400" dirty="0"/>
              <a:t>500)</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输出一个整数表示答案。答案可能很大，你可需要输出满足条件的排列数量除以</a:t>
            </a:r>
            <a:r>
              <a:rPr lang="en-US" altLang="zh-CN" sz="4400" dirty="0"/>
              <a:t>123456 </a:t>
            </a:r>
            <a:r>
              <a:rPr lang="zh-CN" altLang="en-US" sz="4400" dirty="0"/>
              <a:t>的余数即可。</a:t>
            </a:r>
          </a:p>
        </p:txBody>
      </p:sp>
    </p:spTree>
    <p:custDataLst>
      <p:tags r:id="rId1"/>
    </p:custDataLst>
    <p:extLst>
      <p:ext uri="{BB962C8B-B14F-4D97-AF65-F5344CB8AC3E}">
        <p14:creationId xmlns:p14="http://schemas.microsoft.com/office/powerpoint/2010/main" val="506838964"/>
      </p:ext>
    </p:extLst>
  </p:cSld>
  <p:clrMapOvr>
    <a:masterClrMapping/>
  </p:clrMapOvr>
  <p:transition spd="slow" advClick="0" advTm="1000">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45110" y="2668099"/>
            <a:ext cx="19793900" cy="2123658"/>
          </a:xfrm>
          <a:prstGeom prst="rect">
            <a:avLst/>
          </a:prstGeom>
          <a:noFill/>
        </p:spPr>
        <p:txBody>
          <a:bodyPr wrap="square" rtlCol="0">
            <a:spAutoFit/>
          </a:bodyPr>
          <a:lstStyle/>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≤k≤n≤</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暴力</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法：对所有排列进行检查，判断是否为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单调队列。</a:t>
            </a:r>
          </a:p>
        </p:txBody>
      </p:sp>
      <p:pic>
        <p:nvPicPr>
          <p:cNvPr id="9" name="图片 8"/>
          <p:cNvPicPr/>
          <p:nvPr/>
        </p:nvPicPr>
        <p:blipFill>
          <a:blip r:embed="rId5">
            <a:lum bright="34000" contrast="-8000"/>
          </a:blip>
          <a:srcRect l="20046" t="6270" r="19548" b="5808"/>
          <a:stretch>
            <a:fillRect/>
          </a:stretch>
        </p:blipFill>
        <p:spPr>
          <a:xfrm rot="5400000">
            <a:off x="7498246" y="-2309867"/>
            <a:ext cx="8686802" cy="2263305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836116" y="5236399"/>
            <a:ext cx="20713037" cy="7540526"/>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from </a:t>
            </a:r>
            <a:r>
              <a:rPr lang="en-US" altLang="zh-CN" sz="4400" dirty="0" err="1">
                <a:solidFill>
                  <a:schemeClr val="tx1"/>
                </a:solidFill>
                <a:latin typeface="宋体" panose="02010600030101010101" pitchFamily="2" charset="-122"/>
                <a:ea typeface="宋体" panose="02010600030101010101" pitchFamily="2" charset="-122"/>
              </a:rPr>
              <a:t>itertools</a:t>
            </a:r>
            <a:r>
              <a:rPr lang="en-US" altLang="zh-CN" sz="4400" dirty="0">
                <a:solidFill>
                  <a:schemeClr val="tx1"/>
                </a:solidFill>
                <a:latin typeface="宋体" panose="02010600030101010101" pitchFamily="2" charset="-122"/>
                <a:ea typeface="宋体" panose="02010600030101010101" pitchFamily="2" charset="-122"/>
              </a:rPr>
              <a:t> import *</a:t>
            </a:r>
          </a:p>
          <a:p>
            <a:pPr algn="l"/>
            <a:r>
              <a:rPr lang="en-US" altLang="zh-CN" sz="4400" dirty="0">
                <a:solidFill>
                  <a:schemeClr val="tx1"/>
                </a:solidFill>
                <a:latin typeface="宋体" panose="02010600030101010101" pitchFamily="2" charset="-122"/>
                <a:ea typeface="宋体" panose="02010600030101010101" pitchFamily="2" charset="-122"/>
              </a:rPr>
              <a:t>n, k = map(</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input().split())</a:t>
            </a:r>
          </a:p>
          <a:p>
            <a:pPr algn="l"/>
            <a:r>
              <a:rPr lang="en-US" altLang="zh-CN" sz="4400" dirty="0" err="1">
                <a:solidFill>
                  <a:schemeClr val="tx1"/>
                </a:solidFill>
                <a:latin typeface="宋体" panose="02010600030101010101" pitchFamily="2" charset="-122"/>
                <a:ea typeface="宋体" panose="02010600030101010101" pitchFamily="2" charset="-122"/>
              </a:rPr>
              <a:t>nums</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     # 1~n</a:t>
            </a:r>
          </a:p>
          <a:p>
            <a:pPr algn="l"/>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 in permutations(</a:t>
            </a:r>
            <a:r>
              <a:rPr lang="en-US" altLang="zh-CN" sz="4400" dirty="0" err="1">
                <a:solidFill>
                  <a:schemeClr val="tx1"/>
                </a:solidFill>
                <a:latin typeface="宋体" panose="02010600030101010101" pitchFamily="2" charset="-122"/>
                <a:ea typeface="宋体" panose="02010600030101010101" pitchFamily="2" charset="-122"/>
              </a:rPr>
              <a:t>nums</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检查每个排列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range(n-2):</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[i+1]&gt;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[i+2] and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[i+1]&gt;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1    #</a:t>
            </a:r>
            <a:r>
              <a:rPr lang="zh-CN" altLang="en-US" sz="4400" dirty="0">
                <a:solidFill>
                  <a:schemeClr val="tx1"/>
                </a:solidFill>
                <a:latin typeface="宋体" panose="02010600030101010101" pitchFamily="2" charset="-122"/>
                <a:ea typeface="宋体" panose="02010600030101010101" pitchFamily="2" charset="-122"/>
              </a:rPr>
              <a:t>凸折点</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elif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[i+2] and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1    #</a:t>
            </a:r>
            <a:r>
              <a:rPr lang="zh-CN" altLang="en-US" sz="4400" dirty="0">
                <a:solidFill>
                  <a:schemeClr val="tx1"/>
                </a:solidFill>
                <a:latin typeface="宋体" panose="02010600030101010101" pitchFamily="2" charset="-122"/>
                <a:ea typeface="宋体" panose="02010600030101010101" pitchFamily="2" charset="-122"/>
              </a:rPr>
              <a:t>凹折点</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k-1: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+=1</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 123456)</a:t>
            </a:r>
          </a:p>
        </p:txBody>
      </p:sp>
    </p:spTree>
    <p:custDataLst>
      <p:tags r:id="rId1"/>
    </p:custDataLst>
    <p:extLst>
      <p:ext uri="{BB962C8B-B14F-4D97-AF65-F5344CB8AC3E}">
        <p14:creationId xmlns:p14="http://schemas.microsoft.com/office/powerpoint/2010/main" val="20660262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19793900" cy="8309967"/>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表示序列包含</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，且排列为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单调队列的方案数，也就是含有</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个折点的方案数</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递推到</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插入到</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的一个排列中，折点数量的</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变化：</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3357826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pic>
        <p:nvPicPr>
          <p:cNvPr id="12" name="图片 11"/>
          <p:cNvPicPr/>
          <p:nvPr/>
        </p:nvPicPr>
        <p:blipFill>
          <a:blip r:embed="rId5">
            <a:lum bright="34000" contrast="-8000"/>
          </a:blip>
          <a:srcRect l="20046" t="6270" r="19548" b="5808"/>
          <a:stretch>
            <a:fillRect/>
          </a:stretch>
        </p:blipFill>
        <p:spPr>
          <a:xfrm rot="5400000">
            <a:off x="8060496" y="-1893372"/>
            <a:ext cx="8686802"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4315385" y="3869609"/>
            <a:ext cx="23314416" cy="7540526"/>
          </a:xfrm>
          <a:prstGeom prst="rect">
            <a:avLst/>
          </a:prstGeom>
          <a:noFill/>
          <a:ln>
            <a:noFill/>
          </a:ln>
        </p:spPr>
        <p:txBody>
          <a:bodyPr wrap="square" rtlCol="0">
            <a:spAutoFit/>
          </a:bodyPr>
          <a:lstStyle/>
          <a:p>
            <a:pPr algn="l"/>
            <a:r>
              <a:rPr lang="en-US" altLang="zh-CN" sz="4400" dirty="0" smtClean="0">
                <a:solidFill>
                  <a:schemeClr val="tx1"/>
                </a:solidFill>
                <a:latin typeface="宋体" panose="02010600030101010101" pitchFamily="2" charset="-122"/>
                <a:ea typeface="宋体" panose="02010600030101010101" pitchFamily="2" charset="-122"/>
              </a:rPr>
              <a:t>N = 520</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[[0]*N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a:t>
            </a:r>
          </a:p>
          <a:p>
            <a:pPr algn="l"/>
            <a:r>
              <a:rPr lang="en-US" altLang="zh-CN" sz="4400" dirty="0">
                <a:solidFill>
                  <a:schemeClr val="tx1"/>
                </a:solidFill>
                <a:latin typeface="宋体" panose="02010600030101010101" pitchFamily="2" charset="-122"/>
                <a:ea typeface="宋体" panose="02010600030101010101" pitchFamily="2" charset="-122"/>
              </a:rPr>
              <a:t>n, k = map(</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input().split())</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[1][1] = 1</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[2][1] = 2</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range(3,n+1):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ki</a:t>
            </a:r>
            <a:r>
              <a:rPr lang="en-US" altLang="zh-CN" sz="4400" dirty="0">
                <a:solidFill>
                  <a:schemeClr val="tx1"/>
                </a:solidFill>
                <a:latin typeface="宋体" panose="02010600030101010101" pitchFamily="2" charset="-122"/>
                <a:ea typeface="宋体" panose="02010600030101010101" pitchFamily="2" charset="-122"/>
              </a:rPr>
              <a:t>= min(</a:t>
            </a:r>
            <a:r>
              <a:rPr lang="en-US" altLang="zh-CN" sz="4400" dirty="0" err="1">
                <a:solidFill>
                  <a:schemeClr val="tx1"/>
                </a:solidFill>
                <a:latin typeface="宋体" panose="02010600030101010101" pitchFamily="2" charset="-122"/>
                <a:ea typeface="宋体" panose="02010600030101010101" pitchFamily="2" charset="-122"/>
              </a:rPr>
              <a:t>k,i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j in range (1,ki+1):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[i-1][j-1]*2</a:t>
            </a:r>
          </a:p>
          <a:p>
            <a:pPr algn="l"/>
            <a:r>
              <a:rPr lang="en-US" altLang="zh-CN" sz="4400" dirty="0">
                <a:solidFill>
                  <a:schemeClr val="tx1"/>
                </a:solidFill>
                <a:latin typeface="宋体" panose="02010600030101010101" pitchFamily="2" charset="-122"/>
                <a:ea typeface="宋体" panose="02010600030101010101" pitchFamily="2" charset="-122"/>
              </a:rPr>
              <a:t>        if j &gt; 1: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[i-1][j-2]*(</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[n][k] % 123456)</a:t>
            </a:r>
          </a:p>
        </p:txBody>
      </p:sp>
    </p:spTree>
    <p:custDataLst>
      <p:tags r:id="rId1"/>
    </p:custDataLst>
    <p:extLst>
      <p:ext uri="{BB962C8B-B14F-4D97-AF65-F5344CB8AC3E}">
        <p14:creationId xmlns:p14="http://schemas.microsoft.com/office/powerpoint/2010/main" val="2741686822"/>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498"/>
              <a:ext cx="32375"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砝码称重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2021</a:t>
              </a:r>
              <a:r>
                <a:rPr lang="zh-CN" altLang="en-US" sz="5600" b="1" spc="600" dirty="0">
                  <a:solidFill>
                    <a:schemeClr val="bg1"/>
                  </a:solidFill>
                  <a:latin typeface="宋体" panose="02010600030101010101" pitchFamily="2" charset="-122"/>
                  <a:ea typeface="宋体" panose="02010600030101010101" pitchFamily="2" charset="-122"/>
                </a:rPr>
                <a:t>年第十一届蓝桥杯省赛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1447</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926558" y="3335430"/>
            <a:ext cx="2253088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你有一架天平和</a:t>
            </a:r>
            <a:r>
              <a:rPr lang="en-US" altLang="zh-CN" sz="4400" dirty="0"/>
              <a:t>N</a:t>
            </a:r>
            <a:r>
              <a:rPr lang="zh-CN" altLang="en-US" sz="4400" dirty="0"/>
              <a:t>个砝码，这</a:t>
            </a:r>
            <a:r>
              <a:rPr lang="en-US" altLang="zh-CN" sz="4400" dirty="0"/>
              <a:t>N</a:t>
            </a:r>
            <a:r>
              <a:rPr lang="zh-CN" altLang="en-US" sz="4400" dirty="0"/>
              <a:t>个砝码重量依次是 </a:t>
            </a:r>
            <a:r>
              <a:rPr lang="en-US" altLang="zh-CN" sz="4400" dirty="0"/>
              <a:t>W1, W2, · · · , WN</a:t>
            </a:r>
            <a:r>
              <a:rPr lang="zh-CN" altLang="en-US" sz="4400" dirty="0"/>
              <a:t>。请你计算一共可以称出多少种不同的重量？注意砝码可以放在天平两边。</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输入的第一行包含一个整数</a:t>
            </a:r>
            <a:r>
              <a:rPr lang="en-US" altLang="zh-CN" sz="4400" dirty="0"/>
              <a:t>N</a:t>
            </a:r>
            <a:r>
              <a:rPr lang="zh-CN" altLang="en-US" sz="4400" dirty="0"/>
              <a:t>。第二行包含</a:t>
            </a:r>
            <a:r>
              <a:rPr lang="en-US" altLang="zh-CN" sz="4400" dirty="0"/>
              <a:t>N</a:t>
            </a:r>
            <a:r>
              <a:rPr lang="zh-CN" altLang="en-US" sz="4400" dirty="0"/>
              <a:t>个整数：</a:t>
            </a:r>
            <a:r>
              <a:rPr lang="en-US" altLang="zh-CN" sz="4400" dirty="0"/>
              <a:t>W1, W2, W3, · · · , WN</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输出一个整数代表答案。</a:t>
            </a:r>
          </a:p>
          <a:p>
            <a:pPr marL="0" indent="0">
              <a:lnSpc>
                <a:spcPct val="150000"/>
              </a:lnSpc>
              <a:spcBef>
                <a:spcPts val="0"/>
              </a:spcBef>
              <a:buNone/>
            </a:pPr>
            <a:r>
              <a:rPr lang="zh-CN" altLang="en-US" sz="4400" dirty="0"/>
              <a:t>对于所有评测用例，</a:t>
            </a:r>
            <a:r>
              <a:rPr lang="en-US" altLang="zh-CN" sz="4400" dirty="0"/>
              <a:t>1</a:t>
            </a:r>
            <a:r>
              <a:rPr lang="zh-CN" altLang="en-US" sz="4400" dirty="0"/>
              <a:t>≤</a:t>
            </a:r>
            <a:r>
              <a:rPr lang="en-US" altLang="zh-CN" sz="4400" dirty="0"/>
              <a:t>N</a:t>
            </a:r>
            <a:r>
              <a:rPr lang="zh-CN" altLang="en-US" sz="4400" dirty="0"/>
              <a:t>≤</a:t>
            </a:r>
            <a:r>
              <a:rPr lang="en-US" altLang="zh-CN" sz="4400" dirty="0"/>
              <a:t>100</a:t>
            </a:r>
            <a:r>
              <a:rPr lang="zh-CN" altLang="en-US" sz="4400" dirty="0"/>
              <a:t>，</a:t>
            </a:r>
            <a:r>
              <a:rPr lang="en-US" altLang="zh-CN" sz="4400" dirty="0"/>
              <a:t>N </a:t>
            </a:r>
            <a:r>
              <a:rPr lang="zh-CN" altLang="en-US" sz="4400" dirty="0"/>
              <a:t>个砝码总重不超过</a:t>
            </a:r>
            <a:r>
              <a:rPr lang="en-US" altLang="zh-CN" sz="4400" dirty="0"/>
              <a:t>100000</a:t>
            </a:r>
            <a:r>
              <a:rPr lang="zh-CN" altLang="en-US" sz="4400" dirty="0"/>
              <a:t>。</a:t>
            </a:r>
          </a:p>
        </p:txBody>
      </p:sp>
    </p:spTree>
    <p:custDataLst>
      <p:tags r:id="rId1"/>
    </p:custDataLst>
    <p:extLst>
      <p:ext uri="{BB962C8B-B14F-4D97-AF65-F5344CB8AC3E}">
        <p14:creationId xmlns:p14="http://schemas.microsoft.com/office/powerpoint/2010/main" val="3040981883"/>
      </p:ext>
    </p:extLst>
  </p:cSld>
  <p:clrMapOvr>
    <a:masterClrMapping/>
  </p:clrMapOvr>
  <p:transition spd="slow" advClick="0" advTm="1000">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21642578" cy="8217634"/>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建模：</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个正整数，从中选出若个数字组合，每个数字可以加或者减，最终能得到多少种正整数结果</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状态定义：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 </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表示前</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个数字选择若干个加或者减，能否获得和为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 </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状态转移方程中有三种情况：</a:t>
            </a: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个数字，和为</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个数字，且做减法，等价于用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个数字实现</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个数字，且做加法，等价于用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个数字实现</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8198000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21642578" cy="979499"/>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这一题也可以直接模拟，并且用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判重。</a:t>
            </a:r>
          </a:p>
        </p:txBody>
      </p:sp>
      <p:pic>
        <p:nvPicPr>
          <p:cNvPr id="12" name="图片 11"/>
          <p:cNvPicPr/>
          <p:nvPr/>
        </p:nvPicPr>
        <p:blipFill>
          <a:blip r:embed="rId5">
            <a:lum bright="34000" contrast="-8000"/>
          </a:blip>
          <a:srcRect l="20046" t="6270" r="19548" b="5808"/>
          <a:stretch>
            <a:fillRect/>
          </a:stretch>
        </p:blipFill>
        <p:spPr>
          <a:xfrm rot="5400000">
            <a:off x="7102219" y="-1376388"/>
            <a:ext cx="7673012"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624074" y="4723274"/>
            <a:ext cx="17490086" cy="6863417"/>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a:solidFill>
                  <a:schemeClr val="tx1"/>
                </a:solidFill>
                <a:latin typeface="宋体" panose="02010600030101010101" pitchFamily="2" charset="-122"/>
                <a:ea typeface="宋体" panose="02010600030101010101" pitchFamily="2" charset="-122"/>
              </a:rPr>
              <a:t>w = list(map(</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input().split()))</a:t>
            </a:r>
          </a:p>
          <a:p>
            <a:pPr algn="l"/>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set()</a:t>
            </a:r>
          </a:p>
          <a:p>
            <a:pPr algn="l"/>
            <a:r>
              <a:rPr lang="en-US" altLang="zh-CN" sz="4400" dirty="0" err="1">
                <a:solidFill>
                  <a:schemeClr val="tx1"/>
                </a:solidFill>
                <a:latin typeface="宋体" panose="02010600030101010101" pitchFamily="2" charset="-122"/>
                <a:ea typeface="宋体" panose="02010600030101010101" pitchFamily="2" charset="-122"/>
              </a:rPr>
              <a:t>ans.add</a:t>
            </a:r>
            <a:r>
              <a:rPr lang="en-US" altLang="zh-CN" sz="4400" dirty="0">
                <a:solidFill>
                  <a:schemeClr val="tx1"/>
                </a:solidFill>
                <a:latin typeface="宋体" panose="02010600030101010101" pitchFamily="2" charset="-122"/>
                <a:ea typeface="宋体" panose="02010600030101010101" pitchFamily="2" charset="-122"/>
              </a:rPr>
              <a:t>(w[0])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w[1:]:</a:t>
            </a:r>
          </a:p>
          <a:p>
            <a:pPr algn="l"/>
            <a:r>
              <a:rPr lang="en-US" altLang="zh-CN" sz="4400" dirty="0">
                <a:solidFill>
                  <a:schemeClr val="tx1"/>
                </a:solidFill>
                <a:latin typeface="宋体" panose="02010600030101010101" pitchFamily="2" charset="-122"/>
                <a:ea typeface="宋体" panose="02010600030101010101" pitchFamily="2" charset="-122"/>
              </a:rPr>
              <a:t>    for j in </a:t>
            </a:r>
            <a:r>
              <a:rPr lang="en-US" altLang="zh-CN" sz="4400" dirty="0" err="1">
                <a:solidFill>
                  <a:schemeClr val="tx1"/>
                </a:solidFill>
                <a:latin typeface="宋体" panose="02010600030101010101" pitchFamily="2" charset="-122"/>
                <a:ea typeface="宋体" panose="02010600030101010101" pitchFamily="2" charset="-122"/>
              </a:rPr>
              <a:t>ans.copy</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ans.add</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ans.add</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if j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0: </a:t>
            </a:r>
            <a:r>
              <a:rPr lang="en-US" altLang="zh-CN" sz="4400" dirty="0" err="1">
                <a:solidFill>
                  <a:schemeClr val="tx1"/>
                </a:solidFill>
                <a:latin typeface="宋体" panose="02010600030101010101" pitchFamily="2" charset="-122"/>
                <a:ea typeface="宋体" panose="02010600030101010101" pitchFamily="2" charset="-122"/>
              </a:rPr>
              <a:t>ans.add</a:t>
            </a:r>
            <a:r>
              <a:rPr lang="en-US" altLang="zh-CN" sz="4400" dirty="0">
                <a:solidFill>
                  <a:schemeClr val="tx1"/>
                </a:solidFill>
                <a:latin typeface="宋体" panose="02010600030101010101" pitchFamily="2" charset="-122"/>
                <a:ea typeface="宋体" panose="02010600030101010101" pitchFamily="2" charset="-122"/>
              </a:rPr>
              <a:t>(abs(j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7249401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24127"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数字三角形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2020</a:t>
              </a:r>
              <a:r>
                <a:rPr lang="zh-CN" altLang="en-US" sz="5600" b="1" spc="600" dirty="0">
                  <a:solidFill>
                    <a:schemeClr val="bg1"/>
                  </a:solidFill>
                  <a:latin typeface="宋体" panose="02010600030101010101" pitchFamily="2" charset="-122"/>
                  <a:ea typeface="宋体" panose="02010600030101010101" pitchFamily="2" charset="-122"/>
                </a:rPr>
                <a:t>年第十一届省赛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505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6" y="2997500"/>
            <a:ext cx="1678606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000" dirty="0"/>
              <a:t>图中给出了一个数字三角形。从三角形的顶部到底部有很多条不同的路径。对于每条路径，把路径上面的数加起来可以得到一个和，你的任务就是找到最大的和。路径上的每一步只能从一个数走到下一层和它最近的左边的那个数或者右边的那个数。此外，向左下走的次数与向右下走的次数相差不能超过</a:t>
            </a:r>
            <a:r>
              <a:rPr lang="en-US" altLang="zh-CN" sz="4000" dirty="0"/>
              <a:t>1</a:t>
            </a:r>
            <a:r>
              <a:rPr lang="zh-CN" altLang="en-US" sz="4000" dirty="0" smtClean="0"/>
              <a:t>。</a:t>
            </a:r>
            <a:endParaRPr lang="en-US" altLang="zh-CN" sz="4000" dirty="0" smtClean="0"/>
          </a:p>
          <a:p>
            <a:pPr marL="0" indent="0">
              <a:lnSpc>
                <a:spcPct val="150000"/>
              </a:lnSpc>
              <a:spcBef>
                <a:spcPts val="0"/>
              </a:spcBef>
              <a:buNone/>
            </a:pPr>
            <a:r>
              <a:rPr lang="en-US" altLang="zh-CN" sz="4400" dirty="0" smtClean="0">
                <a:solidFill>
                  <a:srgbClr val="0070C0"/>
                </a:solidFill>
              </a:rPr>
              <a:t>【</a:t>
            </a:r>
            <a:r>
              <a:rPr lang="zh-CN" altLang="en-US" sz="4400" dirty="0">
                <a:solidFill>
                  <a:srgbClr val="0070C0"/>
                </a:solidFill>
              </a:rPr>
              <a:t>输入格式</a:t>
            </a:r>
            <a:r>
              <a:rPr lang="en-US" altLang="zh-CN" sz="4400" dirty="0">
                <a:solidFill>
                  <a:srgbClr val="0070C0"/>
                </a:solidFill>
              </a:rPr>
              <a:t>】</a:t>
            </a:r>
            <a:r>
              <a:rPr lang="zh-CN" altLang="en-US" sz="4000" dirty="0"/>
              <a:t>输入的第一行包含一个整数</a:t>
            </a:r>
            <a:r>
              <a:rPr lang="en-US" altLang="zh-CN" sz="4000" dirty="0"/>
              <a:t>N (1 &lt; N </a:t>
            </a:r>
            <a:r>
              <a:rPr lang="zh-CN" altLang="en-US" sz="4000" dirty="0"/>
              <a:t>≤ </a:t>
            </a:r>
            <a:r>
              <a:rPr lang="en-US" altLang="zh-CN" sz="4000" dirty="0"/>
              <a:t>100)</a:t>
            </a:r>
            <a:r>
              <a:rPr lang="zh-CN" altLang="en-US" sz="4000" dirty="0"/>
              <a:t>，表示三角形的行数。下面的</a:t>
            </a:r>
            <a:r>
              <a:rPr lang="en-US" altLang="zh-CN" sz="4000" dirty="0"/>
              <a:t>N </a:t>
            </a:r>
            <a:r>
              <a:rPr lang="zh-CN" altLang="en-US" sz="4000" dirty="0"/>
              <a:t>行给出数字三角形。数字三角形上的数都是</a:t>
            </a:r>
            <a:r>
              <a:rPr lang="en-US" altLang="zh-CN" sz="4000" dirty="0"/>
              <a:t>0 </a:t>
            </a:r>
            <a:r>
              <a:rPr lang="zh-CN" altLang="en-US" sz="4000" dirty="0"/>
              <a:t>至</a:t>
            </a:r>
            <a:r>
              <a:rPr lang="en-US" altLang="zh-CN" sz="4000" dirty="0"/>
              <a:t>100 </a:t>
            </a:r>
            <a:r>
              <a:rPr lang="zh-CN" altLang="en-US" sz="4000" dirty="0"/>
              <a:t>之间的整数。</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输出格式</a:t>
            </a:r>
            <a:r>
              <a:rPr lang="en-US" altLang="zh-CN" sz="4400" dirty="0">
                <a:solidFill>
                  <a:srgbClr val="0070C0"/>
                </a:solidFill>
              </a:rPr>
              <a:t>】</a:t>
            </a:r>
            <a:r>
              <a:rPr lang="zh-CN" altLang="en-US" sz="4000" dirty="0"/>
              <a:t>输出一个整数，表示答案。</a:t>
            </a:r>
          </a:p>
          <a:p>
            <a:pPr marL="0" indent="0">
              <a:lnSpc>
                <a:spcPct val="150000"/>
              </a:lnSpc>
              <a:spcBef>
                <a:spcPts val="0"/>
              </a:spcBef>
              <a:buNone/>
            </a:pPr>
            <a:endParaRPr lang="zh-CN" altLang="en-US" sz="4000" dirty="0"/>
          </a:p>
        </p:txBody>
      </p:sp>
      <p:pic>
        <p:nvPicPr>
          <p:cNvPr id="12" name="图片 11" descr="http://oj.ecustacm.cn/upload/image/20220228/20220228204821_345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8472403" y="5051414"/>
            <a:ext cx="5395411" cy="4212265"/>
          </a:xfrm>
          <a:prstGeom prst="rect">
            <a:avLst/>
          </a:prstGeom>
          <a:noFill/>
          <a:ln>
            <a:noFill/>
          </a:ln>
        </p:spPr>
      </p:pic>
    </p:spTree>
    <p:custDataLst>
      <p:tags r:id="rId1"/>
    </p:custDataLst>
    <p:extLst>
      <p:ext uri="{BB962C8B-B14F-4D97-AF65-F5344CB8AC3E}">
        <p14:creationId xmlns:p14="http://schemas.microsoft.com/office/powerpoint/2010/main" val="3074990021"/>
      </p:ext>
    </p:extLst>
  </p:cSld>
  <p:clrMapOvr>
    <a:masterClrMapping/>
  </p:clrMapOvr>
  <p:transition spd="slow" advClick="0" advTm="1000">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19248" y="3653528"/>
            <a:ext cx="15559830" cy="720197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本题要求向左走的次数与向右走的次数差值不超过</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，当到达最后一层时，一定是落在中间位置</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层数是奇数，最后一层落在正中间元素上</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层数是偶数，最后一层落在第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N/2</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或第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N/2+1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个元素上</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表示从顶部到第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层横向第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个数，最大路径和。它只能从上一层的左边或右边转移而来。</a:t>
            </a:r>
          </a:p>
        </p:txBody>
      </p:sp>
      <p:pic>
        <p:nvPicPr>
          <p:cNvPr id="9" name="图片 8" descr="http://oj.ecustacm.cn/upload/image/20220228/20220228204821_345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7901891" y="5918655"/>
            <a:ext cx="5395411" cy="4212265"/>
          </a:xfrm>
          <a:prstGeom prst="rect">
            <a:avLst/>
          </a:prstGeom>
          <a:noFill/>
          <a:ln>
            <a:noFill/>
          </a:ln>
        </p:spPr>
      </p:pic>
    </p:spTree>
    <p:custDataLst>
      <p:tags r:id="rId1"/>
    </p:custDataLst>
    <p:extLst>
      <p:ext uri="{BB962C8B-B14F-4D97-AF65-F5344CB8AC3E}">
        <p14:creationId xmlns:p14="http://schemas.microsoft.com/office/powerpoint/2010/main" val="235462043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pic>
        <p:nvPicPr>
          <p:cNvPr id="12" name="图片 11"/>
          <p:cNvPicPr/>
          <p:nvPr/>
        </p:nvPicPr>
        <p:blipFill>
          <a:blip r:embed="rId5">
            <a:lum bright="34000" contrast="-8000"/>
          </a:blip>
          <a:srcRect l="20046" t="6270" r="19548" b="5808"/>
          <a:stretch>
            <a:fillRect/>
          </a:stretch>
        </p:blipFill>
        <p:spPr>
          <a:xfrm rot="5400000">
            <a:off x="10749881" y="-1720027"/>
            <a:ext cx="8686802"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659362" y="4071522"/>
            <a:ext cx="17490086" cy="6863417"/>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   </a:t>
            </a:r>
          </a:p>
          <a:p>
            <a:pPr algn="l"/>
            <a:r>
              <a:rPr lang="en-US" altLang="zh-CN" sz="4400" dirty="0">
                <a:solidFill>
                  <a:srgbClr val="FF0000"/>
                </a:solidFill>
                <a:latin typeface="宋体" panose="02010600030101010101" pitchFamily="2" charset="-122"/>
                <a:ea typeface="宋体" panose="02010600030101010101" pitchFamily="2" charset="-122"/>
              </a:rPr>
              <a:t>a = [list(map(</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input().split())) for </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in range(n)] </a:t>
            </a:r>
            <a:endParaRPr lang="en-US" altLang="zh-CN" sz="4400" dirty="0" smtClean="0">
              <a:solidFill>
                <a:srgbClr val="FF0000"/>
              </a:solidFill>
              <a:latin typeface="宋体" panose="02010600030101010101" pitchFamily="2" charset="-122"/>
              <a:ea typeface="宋体" panose="02010600030101010101" pitchFamily="2" charset="-122"/>
            </a:endParaRPr>
          </a:p>
          <a:p>
            <a:pPr algn="l"/>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数组</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同时当成</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用</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a:t>
            </a:r>
          </a:p>
          <a:p>
            <a:pPr algn="l"/>
            <a:r>
              <a:rPr lang="en-US" altLang="zh-CN" sz="4400" dirty="0">
                <a:solidFill>
                  <a:schemeClr val="tx1"/>
                </a:solidFill>
                <a:latin typeface="宋体" panose="02010600030101010101" pitchFamily="2" charset="-122"/>
                <a:ea typeface="宋体" panose="02010600030101010101" pitchFamily="2" charset="-122"/>
              </a:rPr>
              <a:t>    for j in range(0,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smtClean="0">
                <a:solidFill>
                  <a:schemeClr val="tx1"/>
                </a:solidFill>
                <a:latin typeface="宋体" panose="02010600030101010101" pitchFamily="2" charset="-122"/>
                <a:ea typeface="宋体" panose="02010600030101010101" pitchFamily="2" charset="-122"/>
              </a:rPr>
              <a:t>  j </a:t>
            </a:r>
            <a:r>
              <a:rPr lang="en-US" altLang="zh-CN" sz="4400" dirty="0">
                <a:solidFill>
                  <a:schemeClr val="tx1"/>
                </a:solidFill>
                <a:latin typeface="宋体" panose="02010600030101010101" pitchFamily="2" charset="-122"/>
                <a:ea typeface="宋体" panose="02010600030101010101" pitchFamily="2" charset="-122"/>
              </a:rPr>
              <a:t>== 0: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a[i-1][j]     # </a:t>
            </a:r>
            <a:r>
              <a:rPr lang="zh-CN" altLang="en-US" sz="4400" dirty="0">
                <a:solidFill>
                  <a:schemeClr val="tx1"/>
                </a:solidFill>
                <a:latin typeface="宋体" panose="02010600030101010101" pitchFamily="2" charset="-122"/>
                <a:ea typeface="宋体" panose="02010600030101010101" pitchFamily="2" charset="-122"/>
              </a:rPr>
              <a:t>最左边元素             </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elif</a:t>
            </a:r>
            <a:r>
              <a:rPr lang="en-US" altLang="zh-CN" sz="4400" dirty="0">
                <a:solidFill>
                  <a:schemeClr val="tx1"/>
                </a:solidFill>
                <a:latin typeface="宋体" panose="02010600030101010101" pitchFamily="2" charset="-122"/>
                <a:ea typeface="宋体" panose="02010600030101010101" pitchFamily="2" charset="-122"/>
              </a:rPr>
              <a:t> j == i: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a[i-1][j-1</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最右边元素            </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else: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max(a[i-1][j-1:j+1])</a:t>
            </a:r>
          </a:p>
          <a:p>
            <a:pPr algn="l"/>
            <a:r>
              <a:rPr lang="en-US" altLang="zh-CN" sz="4400" dirty="0">
                <a:solidFill>
                  <a:schemeClr val="tx1"/>
                </a:solidFill>
                <a:latin typeface="宋体" panose="02010600030101010101" pitchFamily="2" charset="-122"/>
                <a:ea typeface="宋体" panose="02010600030101010101" pitchFamily="2" charset="-122"/>
              </a:rPr>
              <a:t>if n &amp; 1:  print(a[-1][n//2])</a:t>
            </a:r>
          </a:p>
          <a:p>
            <a:pPr algn="l"/>
            <a:r>
              <a:rPr lang="en-US" altLang="zh-CN" sz="4400" dirty="0">
                <a:solidFill>
                  <a:schemeClr val="tx1"/>
                </a:solidFill>
                <a:latin typeface="宋体" panose="02010600030101010101" pitchFamily="2" charset="-122"/>
                <a:ea typeface="宋体" panose="02010600030101010101" pitchFamily="2" charset="-122"/>
              </a:rPr>
              <a:t>else:      print(max(a[-1][n//2-1], a[-1][n//2]))</a:t>
            </a:r>
          </a:p>
        </p:txBody>
      </p:sp>
      <p:pic>
        <p:nvPicPr>
          <p:cNvPr id="2" name="图片 1"/>
          <p:cNvPicPr>
            <a:picLocks noChangeAspect="1"/>
          </p:cNvPicPr>
          <p:nvPr/>
        </p:nvPicPr>
        <p:blipFill>
          <a:blip r:embed="rId6"/>
          <a:stretch>
            <a:fillRect/>
          </a:stretch>
        </p:blipFill>
        <p:spPr>
          <a:xfrm>
            <a:off x="195544" y="2859149"/>
            <a:ext cx="4648875" cy="9025519"/>
          </a:xfrm>
          <a:prstGeom prst="rect">
            <a:avLst/>
          </a:prstGeom>
        </p:spPr>
      </p:pic>
    </p:spTree>
    <p:custDataLst>
      <p:tags r:id="rId1"/>
    </p:custDataLst>
    <p:extLst>
      <p:ext uri="{BB962C8B-B14F-4D97-AF65-F5344CB8AC3E}">
        <p14:creationId xmlns:p14="http://schemas.microsoft.com/office/powerpoint/2010/main" val="1331024877"/>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3" name="内容占位符 2"/>
          <p:cNvSpPr>
            <a:spLocks noGrp="1"/>
          </p:cNvSpPr>
          <p:nvPr/>
        </p:nvSpPr>
        <p:spPr>
          <a:xfrm>
            <a:off x="3021012" y="3959225"/>
            <a:ext cx="11228387" cy="67945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a:lstStyle>
          <a:p>
            <a:r>
              <a:rPr lang="zh-CN" altLang="en-US" sz="4400" dirty="0">
                <a:latin typeface="宋体" panose="02010600030101010101" pitchFamily="2" charset="-122"/>
                <a:ea typeface="宋体" panose="02010600030101010101" pitchFamily="2" charset="-122"/>
              </a:rPr>
              <a:t>用</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元和</a:t>
            </a:r>
            <a:r>
              <a:rPr lang="en-US" altLang="zh-CN" sz="4400" dirty="0">
                <a:latin typeface="宋体" panose="02010600030101010101" pitchFamily="2" charset="-122"/>
                <a:ea typeface="宋体" panose="02010600030101010101" pitchFamily="2" charset="-122"/>
              </a:rPr>
              <a:t>5</a:t>
            </a:r>
            <a:r>
              <a:rPr lang="zh-CN" altLang="en-US" sz="4400" dirty="0">
                <a:latin typeface="宋体" panose="02010600030101010101" pitchFamily="2" charset="-122"/>
                <a:ea typeface="宋体" panose="02010600030101010101" pitchFamily="2" charset="-122"/>
              </a:rPr>
              <a:t>元硬币，结果：</a:t>
            </a:r>
          </a:p>
        </p:txBody>
      </p:sp>
      <p:sp>
        <p:nvSpPr>
          <p:cNvPr id="14" name="文本框 99"/>
          <p:cNvSpPr txBox="1"/>
          <p:nvPr/>
        </p:nvSpPr>
        <p:spPr>
          <a:xfrm>
            <a:off x="3384550" y="8093074"/>
            <a:ext cx="13608050" cy="132343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4000" dirty="0">
                <a:solidFill>
                  <a:srgbClr val="FF0000"/>
                </a:solidFill>
              </a:rPr>
              <a:t>递推关系</a:t>
            </a:r>
            <a:r>
              <a:rPr lang="zh-CN" altLang="en-US" sz="4000" dirty="0"/>
              <a:t>：</a:t>
            </a:r>
            <a:endParaRPr lang="en-US" altLang="zh-CN" sz="4000" dirty="0"/>
          </a:p>
          <a:p>
            <a:pPr eaLnBrk="0" hangingPunct="0"/>
            <a:r>
              <a:rPr lang="en-US" altLang="zh-CN" sz="4000" dirty="0" smtClean="0">
                <a:latin typeface="Times New Roman" panose="02020603050405020304" pitchFamily="18" charset="0"/>
              </a:rPr>
              <a:t>          Min[</a:t>
            </a:r>
            <a:r>
              <a:rPr lang="en-US" altLang="zh-CN" sz="4000" dirty="0" err="1" smtClean="0">
                <a:latin typeface="Times New Roman" panose="02020603050405020304" pitchFamily="18" charset="0"/>
              </a:rPr>
              <a:t>i</a:t>
            </a:r>
            <a:r>
              <a:rPr lang="en-US" altLang="zh-CN" sz="4000" dirty="0">
                <a:latin typeface="Times New Roman" panose="02020603050405020304" pitchFamily="18" charset="0"/>
              </a:rPr>
              <a:t>] = min(Min[i], Min[i - 5] + 1</a:t>
            </a:r>
            <a:r>
              <a:rPr lang="en-US" altLang="zh-CN" sz="4000" dirty="0" smtClean="0">
                <a:latin typeface="Times New Roman" panose="02020603050405020304" pitchFamily="18" charset="0"/>
              </a:rPr>
              <a:t>)</a:t>
            </a:r>
            <a:endParaRPr lang="zh-CN" altLang="zh-CN" sz="4000" dirty="0">
              <a:latin typeface="Times New Roman" panose="02020603050405020304" pitchFamily="18" charset="0"/>
              <a:ea typeface="Times New Roman" panose="02020603050405020304" pitchFamily="18" charset="0"/>
            </a:endParaRPr>
          </a:p>
        </p:txBody>
      </p:sp>
      <p:pic>
        <p:nvPicPr>
          <p:cNvPr id="16" name="对象 4"/>
          <p:cNvPicPr/>
          <p:nvPr/>
        </p:nvPicPr>
        <p:blipFill>
          <a:blip r:embed="rId5"/>
          <a:stretch>
            <a:fillRect/>
          </a:stretch>
        </p:blipFill>
        <p:spPr>
          <a:xfrm>
            <a:off x="3021012" y="5238750"/>
            <a:ext cx="13628687" cy="2655888"/>
          </a:xfrm>
          <a:prstGeom prst="rect">
            <a:avLst/>
          </a:prstGeom>
          <a:noFill/>
          <a:ln w="38100">
            <a:noFill/>
            <a:miter/>
          </a:ln>
        </p:spPr>
      </p:pic>
      <p:sp>
        <p:nvSpPr>
          <p:cNvPr id="17" name="文本框 6"/>
          <p:cNvSpPr txBox="1"/>
          <p:nvPr/>
        </p:nvSpPr>
        <p:spPr>
          <a:xfrm>
            <a:off x="3623211" y="10215016"/>
            <a:ext cx="8733889"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en-US" sz="4000" dirty="0">
                <a:solidFill>
                  <a:srgbClr val="FF0000"/>
                </a:solidFill>
              </a:rPr>
              <a:t>继续处理其它面值硬币。</a:t>
            </a:r>
            <a:endParaRPr lang="zh-CN" altLang="zh-CN" sz="4000" dirty="0">
              <a:latin typeface="Courier New" panose="02070309020205020404" pitchFamily="49" charset="0"/>
              <a:ea typeface="Courier New" panose="02070309020205020404" pitchFamily="49" charset="0"/>
            </a:endParaRPr>
          </a:p>
        </p:txBody>
      </p:sp>
      <p:sp>
        <p:nvSpPr>
          <p:cNvPr id="18" name="矩形标注 17"/>
          <p:cNvSpPr/>
          <p:nvPr/>
        </p:nvSpPr>
        <p:spPr>
          <a:xfrm>
            <a:off x="15786100" y="9550864"/>
            <a:ext cx="3992770" cy="1372038"/>
          </a:xfrm>
          <a:prstGeom prst="wedgeRectCallout">
            <a:avLst>
              <a:gd name="adj1" fmla="val -129953"/>
              <a:gd name="adj2" fmla="val -773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smtClean="0">
                <a:solidFill>
                  <a:srgbClr val="FFFF00"/>
                </a:solidFill>
              </a:rPr>
              <a:t>状态转移方程</a:t>
            </a:r>
            <a:endParaRPr lang="zh-CN" altLang="en-US" sz="4400" dirty="0">
              <a:solidFill>
                <a:srgbClr val="FFFF00"/>
              </a:solidFill>
            </a:endParaRPr>
          </a:p>
        </p:txBody>
      </p:sp>
    </p:spTree>
    <p:custDataLst>
      <p:tags r:id="rId1"/>
    </p:custDataLst>
    <p:extLst>
      <p:ext uri="{BB962C8B-B14F-4D97-AF65-F5344CB8AC3E}">
        <p14:creationId xmlns:p14="http://schemas.microsoft.com/office/powerpoint/2010/main" val="2184292304"/>
      </p:ext>
    </p:extLst>
  </p:cSld>
  <p:clrMapOvr>
    <a:masterClrMapping/>
  </p:clrMapOvr>
  <p:transition spd="slow" advClick="0" advTm="1000">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pic>
        <p:nvPicPr>
          <p:cNvPr id="12" name="图片 11"/>
          <p:cNvPicPr/>
          <p:nvPr/>
        </p:nvPicPr>
        <p:blipFill>
          <a:blip r:embed="rId5">
            <a:lum bright="34000" contrast="-8000"/>
          </a:blip>
          <a:srcRect l="20046" t="6270" r="19548" b="5808"/>
          <a:stretch>
            <a:fillRect/>
          </a:stretch>
        </p:blipFill>
        <p:spPr>
          <a:xfrm rot="5400000">
            <a:off x="10749881" y="-1720027"/>
            <a:ext cx="8686802"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659362" y="4071522"/>
            <a:ext cx="17490086" cy="6863417"/>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   </a:t>
            </a:r>
          </a:p>
          <a:p>
            <a:pPr algn="l"/>
            <a:r>
              <a:rPr lang="en-US" altLang="zh-CN" sz="4400" dirty="0">
                <a:solidFill>
                  <a:schemeClr val="tx1"/>
                </a:solidFill>
                <a:latin typeface="宋体" panose="02010600030101010101" pitchFamily="2" charset="-122"/>
                <a:ea typeface="宋体" panose="02010600030101010101" pitchFamily="2" charset="-122"/>
              </a:rPr>
              <a:t>a = [list(map(</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input().split()))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 </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数组</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同时当成</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用</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a:t>
            </a:r>
          </a:p>
          <a:p>
            <a:pPr algn="l"/>
            <a:r>
              <a:rPr lang="en-US" altLang="zh-CN" sz="4400" dirty="0">
                <a:solidFill>
                  <a:schemeClr val="tx1"/>
                </a:solidFill>
                <a:latin typeface="宋体" panose="02010600030101010101" pitchFamily="2" charset="-122"/>
                <a:ea typeface="宋体" panose="02010600030101010101" pitchFamily="2" charset="-122"/>
              </a:rPr>
              <a:t>    for j in range(0,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smtClean="0">
                <a:solidFill>
                  <a:schemeClr val="tx1"/>
                </a:solidFill>
                <a:latin typeface="宋体" panose="02010600030101010101" pitchFamily="2" charset="-122"/>
                <a:ea typeface="宋体" panose="02010600030101010101" pitchFamily="2" charset="-122"/>
              </a:rPr>
              <a:t>  j </a:t>
            </a:r>
            <a:r>
              <a:rPr lang="en-US" altLang="zh-CN" sz="4400" dirty="0">
                <a:solidFill>
                  <a:schemeClr val="tx1"/>
                </a:solidFill>
                <a:latin typeface="宋体" panose="02010600030101010101" pitchFamily="2" charset="-122"/>
                <a:ea typeface="宋体" panose="02010600030101010101" pitchFamily="2" charset="-122"/>
              </a:rPr>
              <a:t>== 0: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a[i-1][j]     # </a:t>
            </a:r>
            <a:r>
              <a:rPr lang="zh-CN" altLang="en-US" sz="4400" dirty="0">
                <a:solidFill>
                  <a:schemeClr val="tx1"/>
                </a:solidFill>
                <a:latin typeface="宋体" panose="02010600030101010101" pitchFamily="2" charset="-122"/>
                <a:ea typeface="宋体" panose="02010600030101010101" pitchFamily="2" charset="-122"/>
              </a:rPr>
              <a:t>最左边元素             </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elif</a:t>
            </a:r>
            <a:r>
              <a:rPr lang="en-US" altLang="zh-CN" sz="4400" dirty="0">
                <a:solidFill>
                  <a:schemeClr val="tx1"/>
                </a:solidFill>
                <a:latin typeface="宋体" panose="02010600030101010101" pitchFamily="2" charset="-122"/>
                <a:ea typeface="宋体" panose="02010600030101010101" pitchFamily="2" charset="-122"/>
              </a:rPr>
              <a:t> j == i: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a[i-1][j-1</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最右边元素            </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else:        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max(a[i-1][j-1:j+1])</a:t>
            </a:r>
          </a:p>
          <a:p>
            <a:pPr algn="l"/>
            <a:r>
              <a:rPr lang="en-US" altLang="zh-CN" sz="4400" dirty="0">
                <a:solidFill>
                  <a:schemeClr val="tx1"/>
                </a:solidFill>
                <a:latin typeface="宋体" panose="02010600030101010101" pitchFamily="2" charset="-122"/>
                <a:ea typeface="宋体" panose="02010600030101010101" pitchFamily="2" charset="-122"/>
              </a:rPr>
              <a:t>if n &amp; 1:  print(a[-1][n//2])</a:t>
            </a:r>
          </a:p>
          <a:p>
            <a:pPr algn="l"/>
            <a:r>
              <a:rPr lang="en-US" altLang="zh-CN" sz="4400" dirty="0">
                <a:solidFill>
                  <a:schemeClr val="tx1"/>
                </a:solidFill>
                <a:latin typeface="宋体" panose="02010600030101010101" pitchFamily="2" charset="-122"/>
                <a:ea typeface="宋体" panose="02010600030101010101" pitchFamily="2" charset="-122"/>
              </a:rPr>
              <a:t>else:      print(max(a[-1][n//2-1], a[-1][n//2]))</a:t>
            </a:r>
          </a:p>
        </p:txBody>
      </p:sp>
      <p:pic>
        <p:nvPicPr>
          <p:cNvPr id="14" name="图片 13" descr="http://oj.ecustacm.cn/upload/image/20220228/20220228204821_3457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35" y="6077682"/>
            <a:ext cx="5395411" cy="4212265"/>
          </a:xfrm>
          <a:prstGeom prst="rect">
            <a:avLst/>
          </a:prstGeom>
          <a:noFill/>
          <a:ln>
            <a:noFill/>
          </a:ln>
        </p:spPr>
      </p:pic>
    </p:spTree>
    <p:custDataLst>
      <p:tags r:id="rId1"/>
    </p:custDataLst>
    <p:extLst>
      <p:ext uri="{BB962C8B-B14F-4D97-AF65-F5344CB8AC3E}">
        <p14:creationId xmlns:p14="http://schemas.microsoft.com/office/powerpoint/2010/main" val="2341463971"/>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练习题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19247" y="4120456"/>
            <a:ext cx="22855153" cy="7848302"/>
          </a:xfrm>
          <a:prstGeom prst="rect">
            <a:avLst/>
          </a:prstGeom>
          <a:noFill/>
        </p:spPr>
        <p:txBody>
          <a:bodyPr wrap="square" rtlCol="0">
            <a:spAutoFit/>
          </a:bodyPr>
          <a:lstStyle/>
          <a:p>
            <a:pPr algn="l">
              <a:lnSpc>
                <a:spcPct val="150000"/>
              </a:lnSpc>
            </a:pPr>
            <a:r>
              <a:rPr lang="zh-CN" altLang="en-US" sz="4800" dirty="0">
                <a:solidFill>
                  <a:schemeClr val="tx1"/>
                </a:solidFill>
                <a:latin typeface="宋体" panose="02010600030101010101" pitchFamily="2" charset="-122"/>
                <a:ea typeface="宋体" panose="02010600030101010101" pitchFamily="2" charset="-122"/>
              </a:rPr>
              <a:t>李白打酒加强版</a:t>
            </a:r>
            <a:r>
              <a:rPr lang="en-US" altLang="zh-CN" sz="4800" dirty="0" smtClean="0">
                <a:solidFill>
                  <a:schemeClr val="tx1"/>
                </a:solidFill>
                <a:latin typeface="宋体" panose="02010600030101010101" pitchFamily="2" charset="-122"/>
                <a:ea typeface="宋体" panose="02010600030101010101" pitchFamily="2" charset="-122"/>
              </a:rPr>
              <a:t>2114</a:t>
            </a:r>
            <a:r>
              <a:rPr lang="zh-CN" altLang="en-US" sz="4800" dirty="0" smtClean="0">
                <a:solidFill>
                  <a:schemeClr val="tx1"/>
                </a:solidFill>
                <a:latin typeface="宋体" panose="02010600030101010101" pitchFamily="2" charset="-122"/>
                <a:ea typeface="宋体" panose="02010600030101010101" pitchFamily="2" charset="-122"/>
              </a:rPr>
              <a:t>       数组</a:t>
            </a:r>
            <a:r>
              <a:rPr lang="zh-CN" altLang="en-US" sz="4800" dirty="0">
                <a:solidFill>
                  <a:schemeClr val="tx1"/>
                </a:solidFill>
                <a:latin typeface="宋体" panose="02010600030101010101" pitchFamily="2" charset="-122"/>
                <a:ea typeface="宋体" panose="02010600030101010101" pitchFamily="2" charset="-122"/>
              </a:rPr>
              <a:t>切分</a:t>
            </a:r>
            <a:r>
              <a:rPr lang="en-US" altLang="zh-CN" sz="4800" dirty="0" smtClean="0">
                <a:solidFill>
                  <a:schemeClr val="tx1"/>
                </a:solidFill>
                <a:latin typeface="宋体" panose="02010600030101010101" pitchFamily="2" charset="-122"/>
                <a:ea typeface="宋体" panose="02010600030101010101" pitchFamily="2" charset="-122"/>
              </a:rPr>
              <a:t>2148</a:t>
            </a:r>
            <a:r>
              <a:rPr lang="zh-CN" altLang="en-US" sz="4800" dirty="0" smtClean="0">
                <a:solidFill>
                  <a:schemeClr val="tx1"/>
                </a:solidFill>
                <a:latin typeface="宋体" panose="02010600030101010101" pitchFamily="2" charset="-122"/>
                <a:ea typeface="宋体" panose="02010600030101010101" pitchFamily="2" charset="-122"/>
              </a:rPr>
              <a:t>            积木</a:t>
            </a:r>
            <a:r>
              <a:rPr lang="zh-CN" altLang="en-US" sz="4800" dirty="0">
                <a:solidFill>
                  <a:schemeClr val="tx1"/>
                </a:solidFill>
                <a:latin typeface="宋体" panose="02010600030101010101" pitchFamily="2" charset="-122"/>
                <a:ea typeface="宋体" panose="02010600030101010101" pitchFamily="2" charset="-122"/>
              </a:rPr>
              <a:t>画</a:t>
            </a:r>
            <a:r>
              <a:rPr lang="en-US" altLang="zh-CN" sz="4800" dirty="0" smtClean="0">
                <a:solidFill>
                  <a:schemeClr val="tx1"/>
                </a:solidFill>
                <a:latin typeface="宋体" panose="02010600030101010101" pitchFamily="2" charset="-122"/>
                <a:ea typeface="宋体" panose="02010600030101010101" pitchFamily="2" charset="-122"/>
              </a:rPr>
              <a:t>2110</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分果</a:t>
            </a:r>
            <a:r>
              <a:rPr lang="zh-CN" altLang="en-US" sz="4800" dirty="0">
                <a:solidFill>
                  <a:schemeClr val="tx1"/>
                </a:solidFill>
                <a:latin typeface="宋体" panose="02010600030101010101" pitchFamily="2" charset="-122"/>
                <a:ea typeface="宋体" panose="02010600030101010101" pitchFamily="2" charset="-122"/>
              </a:rPr>
              <a:t>果</a:t>
            </a:r>
            <a:r>
              <a:rPr lang="en-US" altLang="zh-CN" sz="4800" dirty="0" smtClean="0">
                <a:solidFill>
                  <a:schemeClr val="tx1"/>
                </a:solidFill>
                <a:latin typeface="宋体" panose="02010600030101010101" pitchFamily="2" charset="-122"/>
                <a:ea typeface="宋体" panose="02010600030101010101" pitchFamily="2" charset="-122"/>
              </a:rPr>
              <a:t>1459</a:t>
            </a:r>
            <a:r>
              <a:rPr lang="zh-CN" altLang="en-US" sz="4800" dirty="0" smtClean="0">
                <a:solidFill>
                  <a:schemeClr val="tx1"/>
                </a:solidFill>
                <a:latin typeface="宋体" panose="02010600030101010101" pitchFamily="2" charset="-122"/>
                <a:ea typeface="宋体" panose="02010600030101010101" pitchFamily="2" charset="-122"/>
              </a:rPr>
              <a:t>               括号</a:t>
            </a:r>
            <a:r>
              <a:rPr lang="zh-CN" altLang="en-US" sz="4800" dirty="0">
                <a:solidFill>
                  <a:schemeClr val="tx1"/>
                </a:solidFill>
                <a:latin typeface="宋体" panose="02010600030101010101" pitchFamily="2" charset="-122"/>
                <a:ea typeface="宋体" panose="02010600030101010101" pitchFamily="2" charset="-122"/>
              </a:rPr>
              <a:t>序列</a:t>
            </a:r>
            <a:r>
              <a:rPr lang="en-US" altLang="zh-CN" sz="4800" dirty="0" smtClean="0">
                <a:solidFill>
                  <a:schemeClr val="tx1"/>
                </a:solidFill>
                <a:latin typeface="宋体" panose="02010600030101010101" pitchFamily="2" charset="-122"/>
                <a:ea typeface="宋体" panose="02010600030101010101" pitchFamily="2" charset="-122"/>
              </a:rPr>
              <a:t>1456</a:t>
            </a:r>
            <a:r>
              <a:rPr lang="zh-CN" altLang="en-US" sz="4800" dirty="0" smtClean="0">
                <a:solidFill>
                  <a:schemeClr val="tx1"/>
                </a:solidFill>
                <a:latin typeface="宋体" panose="02010600030101010101" pitchFamily="2" charset="-122"/>
                <a:ea typeface="宋体" panose="02010600030101010101" pitchFamily="2" charset="-122"/>
              </a:rPr>
              <a:t>             采</a:t>
            </a:r>
            <a:r>
              <a:rPr lang="zh-CN" altLang="en-US" sz="4800" dirty="0">
                <a:solidFill>
                  <a:schemeClr val="tx1"/>
                </a:solidFill>
                <a:latin typeface="宋体" panose="02010600030101010101" pitchFamily="2" charset="-122"/>
                <a:ea typeface="宋体" panose="02010600030101010101" pitchFamily="2" charset="-122"/>
              </a:rPr>
              <a:t>药</a:t>
            </a:r>
            <a:r>
              <a:rPr lang="en-US" altLang="zh-CN" sz="4800" dirty="0" smtClean="0">
                <a:solidFill>
                  <a:schemeClr val="tx1"/>
                </a:solidFill>
                <a:latin typeface="宋体" panose="02010600030101010101" pitchFamily="2" charset="-122"/>
                <a:ea typeface="宋体" panose="02010600030101010101" pitchFamily="2" charset="-122"/>
              </a:rPr>
              <a:t>563</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开心</a:t>
            </a:r>
            <a:r>
              <a:rPr lang="zh-CN" altLang="en-US" sz="4800" dirty="0">
                <a:solidFill>
                  <a:schemeClr val="tx1"/>
                </a:solidFill>
                <a:latin typeface="宋体" panose="02010600030101010101" pitchFamily="2" charset="-122"/>
                <a:ea typeface="宋体" panose="02010600030101010101" pitchFamily="2" charset="-122"/>
              </a:rPr>
              <a:t>的金明</a:t>
            </a:r>
            <a:r>
              <a:rPr lang="en-US" altLang="zh-CN" sz="4800" dirty="0" smtClean="0">
                <a:solidFill>
                  <a:schemeClr val="tx1"/>
                </a:solidFill>
                <a:latin typeface="宋体" panose="02010600030101010101" pitchFamily="2" charset="-122"/>
                <a:ea typeface="宋体" panose="02010600030101010101" pitchFamily="2" charset="-122"/>
              </a:rPr>
              <a:t>554</a:t>
            </a:r>
            <a:r>
              <a:rPr lang="zh-CN" altLang="en-US" sz="4800" dirty="0" smtClean="0">
                <a:solidFill>
                  <a:schemeClr val="tx1"/>
                </a:solidFill>
                <a:latin typeface="宋体" panose="02010600030101010101" pitchFamily="2" charset="-122"/>
                <a:ea typeface="宋体" panose="02010600030101010101" pitchFamily="2" charset="-122"/>
              </a:rPr>
              <a:t>            传球</a:t>
            </a:r>
            <a:r>
              <a:rPr lang="zh-CN" altLang="en-US" sz="4800" dirty="0">
                <a:solidFill>
                  <a:schemeClr val="tx1"/>
                </a:solidFill>
                <a:latin typeface="宋体" panose="02010600030101010101" pitchFamily="2" charset="-122"/>
                <a:ea typeface="宋体" panose="02010600030101010101" pitchFamily="2" charset="-122"/>
              </a:rPr>
              <a:t>游戏</a:t>
            </a:r>
            <a:r>
              <a:rPr lang="en-US" altLang="zh-CN" sz="4800" dirty="0" smtClean="0">
                <a:solidFill>
                  <a:schemeClr val="tx1"/>
                </a:solidFill>
                <a:latin typeface="宋体" panose="02010600030101010101" pitchFamily="2" charset="-122"/>
                <a:ea typeface="宋体" panose="02010600030101010101" pitchFamily="2" charset="-122"/>
              </a:rPr>
              <a:t>525</a:t>
            </a:r>
            <a:r>
              <a:rPr lang="zh-CN" altLang="en-US" sz="4800" dirty="0" smtClean="0">
                <a:solidFill>
                  <a:schemeClr val="tx1"/>
                </a:solidFill>
                <a:latin typeface="宋体" panose="02010600030101010101" pitchFamily="2" charset="-122"/>
                <a:ea typeface="宋体" panose="02010600030101010101" pitchFamily="2" charset="-122"/>
              </a:rPr>
              <a:t>             摆</a:t>
            </a:r>
            <a:r>
              <a:rPr lang="zh-CN" altLang="en-US" sz="4800" dirty="0">
                <a:solidFill>
                  <a:schemeClr val="tx1"/>
                </a:solidFill>
                <a:latin typeface="宋体" panose="02010600030101010101" pitchFamily="2" charset="-122"/>
                <a:ea typeface="宋体" panose="02010600030101010101" pitchFamily="2" charset="-122"/>
              </a:rPr>
              <a:t>花</a:t>
            </a:r>
            <a:r>
              <a:rPr lang="en-US" altLang="zh-CN" sz="4800" dirty="0">
                <a:solidFill>
                  <a:schemeClr val="tx1"/>
                </a:solidFill>
                <a:latin typeface="宋体" panose="02010600030101010101" pitchFamily="2" charset="-122"/>
                <a:ea typeface="宋体" panose="02010600030101010101" pitchFamily="2" charset="-122"/>
              </a:rPr>
              <a:t>389</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最</a:t>
            </a:r>
            <a:r>
              <a:rPr lang="zh-CN" altLang="en-US" sz="4800" dirty="0">
                <a:solidFill>
                  <a:schemeClr val="tx1"/>
                </a:solidFill>
                <a:latin typeface="宋体" panose="02010600030101010101" pitchFamily="2" charset="-122"/>
                <a:ea typeface="宋体" panose="02010600030101010101" pitchFamily="2" charset="-122"/>
              </a:rPr>
              <a:t>优包含</a:t>
            </a:r>
            <a:r>
              <a:rPr lang="en-US" altLang="zh-CN" sz="4800" dirty="0" smtClean="0">
                <a:solidFill>
                  <a:schemeClr val="tx1"/>
                </a:solidFill>
                <a:latin typeface="宋体" panose="02010600030101010101" pitchFamily="2" charset="-122"/>
                <a:ea typeface="宋体" panose="02010600030101010101" pitchFamily="2" charset="-122"/>
              </a:rPr>
              <a:t>239</a:t>
            </a:r>
            <a:r>
              <a:rPr lang="zh-CN" altLang="en-US" sz="4800" dirty="0" smtClean="0">
                <a:solidFill>
                  <a:schemeClr val="tx1"/>
                </a:solidFill>
                <a:latin typeface="宋体" panose="02010600030101010101" pitchFamily="2" charset="-122"/>
                <a:ea typeface="宋体" panose="02010600030101010101" pitchFamily="2" charset="-122"/>
              </a:rPr>
              <a:t>               画廊</a:t>
            </a:r>
            <a:r>
              <a:rPr lang="en-US" altLang="zh-CN" sz="4800" dirty="0" smtClean="0">
                <a:solidFill>
                  <a:schemeClr val="tx1"/>
                </a:solidFill>
                <a:latin typeface="宋体" panose="02010600030101010101" pitchFamily="2" charset="-122"/>
                <a:ea typeface="宋体" panose="02010600030101010101" pitchFamily="2" charset="-122"/>
              </a:rPr>
              <a:t>1032</a:t>
            </a:r>
            <a:r>
              <a:rPr lang="zh-CN" altLang="en-US" sz="4800" dirty="0" smtClean="0">
                <a:solidFill>
                  <a:schemeClr val="tx1"/>
                </a:solidFill>
                <a:latin typeface="宋体" panose="02010600030101010101" pitchFamily="2" charset="-122"/>
                <a:ea typeface="宋体" panose="02010600030101010101" pitchFamily="2" charset="-122"/>
              </a:rPr>
              <a:t>               蓝</a:t>
            </a:r>
            <a:r>
              <a:rPr lang="zh-CN" altLang="en-US" sz="4800" dirty="0">
                <a:solidFill>
                  <a:schemeClr val="tx1"/>
                </a:solidFill>
                <a:latin typeface="宋体" panose="02010600030101010101" pitchFamily="2" charset="-122"/>
                <a:ea typeface="宋体" panose="02010600030101010101" pitchFamily="2" charset="-122"/>
              </a:rPr>
              <a:t>肽子序列</a:t>
            </a:r>
            <a:r>
              <a:rPr lang="en-US" altLang="zh-CN" sz="4800" dirty="0" smtClean="0">
                <a:solidFill>
                  <a:schemeClr val="tx1"/>
                </a:solidFill>
                <a:latin typeface="宋体" panose="02010600030101010101" pitchFamily="2" charset="-122"/>
                <a:ea typeface="宋体" panose="02010600030101010101" pitchFamily="2" charset="-122"/>
              </a:rPr>
              <a:t>1030</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质数</a:t>
            </a:r>
            <a:r>
              <a:rPr lang="zh-CN" altLang="en-US" sz="4800" dirty="0">
                <a:solidFill>
                  <a:schemeClr val="tx1"/>
                </a:solidFill>
                <a:latin typeface="宋体" panose="02010600030101010101" pitchFamily="2" charset="-122"/>
                <a:ea typeface="宋体" panose="02010600030101010101" pitchFamily="2" charset="-122"/>
              </a:rPr>
              <a:t>行者</a:t>
            </a:r>
            <a:r>
              <a:rPr lang="en-US" altLang="zh-CN" sz="4800" dirty="0" smtClean="0">
                <a:solidFill>
                  <a:schemeClr val="tx1"/>
                </a:solidFill>
                <a:latin typeface="宋体" panose="02010600030101010101" pitchFamily="2" charset="-122"/>
                <a:ea typeface="宋体" panose="02010600030101010101" pitchFamily="2" charset="-122"/>
              </a:rPr>
              <a:t>1027</a:t>
            </a:r>
            <a:r>
              <a:rPr lang="zh-CN" altLang="en-US" sz="4800" dirty="0" smtClean="0">
                <a:solidFill>
                  <a:schemeClr val="tx1"/>
                </a:solidFill>
                <a:latin typeface="宋体" panose="02010600030101010101" pitchFamily="2" charset="-122"/>
                <a:ea typeface="宋体" panose="02010600030101010101" pitchFamily="2" charset="-122"/>
              </a:rPr>
              <a:t>             游园</a:t>
            </a:r>
            <a:r>
              <a:rPr lang="zh-CN" altLang="en-US" sz="4800" dirty="0">
                <a:solidFill>
                  <a:schemeClr val="tx1"/>
                </a:solidFill>
                <a:latin typeface="宋体" panose="02010600030101010101" pitchFamily="2" charset="-122"/>
                <a:ea typeface="宋体" panose="02010600030101010101" pitchFamily="2" charset="-122"/>
              </a:rPr>
              <a:t>安排</a:t>
            </a:r>
            <a:r>
              <a:rPr lang="en-US" altLang="zh-CN" sz="4800" dirty="0" smtClean="0">
                <a:solidFill>
                  <a:schemeClr val="tx1"/>
                </a:solidFill>
                <a:latin typeface="宋体" panose="02010600030101010101" pitchFamily="2" charset="-122"/>
                <a:ea typeface="宋体" panose="02010600030101010101" pitchFamily="2" charset="-122"/>
              </a:rPr>
              <a:t>1024</a:t>
            </a:r>
            <a:r>
              <a:rPr lang="zh-CN" altLang="en-US" sz="4800" dirty="0" smtClean="0">
                <a:solidFill>
                  <a:schemeClr val="tx1"/>
                </a:solidFill>
                <a:latin typeface="宋体" panose="02010600030101010101" pitchFamily="2" charset="-122"/>
                <a:ea typeface="宋体" panose="02010600030101010101" pitchFamily="2" charset="-122"/>
              </a:rPr>
              <a:t>             矩阵</a:t>
            </a:r>
            <a:r>
              <a:rPr lang="zh-CN" altLang="en-US" sz="4800" dirty="0">
                <a:solidFill>
                  <a:schemeClr val="tx1"/>
                </a:solidFill>
                <a:latin typeface="宋体" panose="02010600030101010101" pitchFamily="2" charset="-122"/>
                <a:ea typeface="宋体" panose="02010600030101010101" pitchFamily="2" charset="-122"/>
              </a:rPr>
              <a:t>计数</a:t>
            </a:r>
            <a:r>
              <a:rPr lang="en-US" altLang="zh-CN" sz="4800" dirty="0" smtClean="0">
                <a:solidFill>
                  <a:schemeClr val="tx1"/>
                </a:solidFill>
                <a:latin typeface="宋体" panose="02010600030101010101" pitchFamily="2" charset="-122"/>
                <a:ea typeface="宋体" panose="02010600030101010101" pitchFamily="2" charset="-122"/>
              </a:rPr>
              <a:t>246</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货币</a:t>
            </a:r>
            <a:r>
              <a:rPr lang="zh-CN" altLang="en-US" sz="4800" dirty="0">
                <a:solidFill>
                  <a:schemeClr val="tx1"/>
                </a:solidFill>
                <a:latin typeface="宋体" panose="02010600030101010101" pitchFamily="2" charset="-122"/>
                <a:ea typeface="宋体" panose="02010600030101010101" pitchFamily="2" charset="-122"/>
              </a:rPr>
              <a:t>系统</a:t>
            </a:r>
            <a:r>
              <a:rPr lang="en-US" altLang="zh-CN" sz="4800" dirty="0" smtClean="0">
                <a:solidFill>
                  <a:schemeClr val="tx1"/>
                </a:solidFill>
                <a:latin typeface="宋体" panose="02010600030101010101" pitchFamily="2" charset="-122"/>
                <a:ea typeface="宋体" panose="02010600030101010101" pitchFamily="2" charset="-122"/>
              </a:rPr>
              <a:t>331</a:t>
            </a:r>
            <a:r>
              <a:rPr lang="zh-CN" altLang="en-US" sz="4800" dirty="0" smtClean="0">
                <a:solidFill>
                  <a:schemeClr val="tx1"/>
                </a:solidFill>
                <a:latin typeface="宋体" panose="02010600030101010101" pitchFamily="2" charset="-122"/>
                <a:ea typeface="宋体" panose="02010600030101010101" pitchFamily="2" charset="-122"/>
              </a:rPr>
              <a:t>              凑</a:t>
            </a:r>
            <a:r>
              <a:rPr lang="zh-CN" altLang="en-US" sz="4800" dirty="0">
                <a:solidFill>
                  <a:schemeClr val="tx1"/>
                </a:solidFill>
                <a:latin typeface="宋体" panose="02010600030101010101" pitchFamily="2" charset="-122"/>
                <a:ea typeface="宋体" panose="02010600030101010101" pitchFamily="2" charset="-122"/>
              </a:rPr>
              <a:t>硬币</a:t>
            </a:r>
            <a:r>
              <a:rPr lang="en-US" altLang="zh-CN" sz="4800" dirty="0" smtClean="0">
                <a:solidFill>
                  <a:schemeClr val="tx1"/>
                </a:solidFill>
                <a:latin typeface="宋体" panose="02010600030101010101" pitchFamily="2" charset="-122"/>
                <a:ea typeface="宋体" panose="02010600030101010101" pitchFamily="2" charset="-122"/>
              </a:rPr>
              <a:t>1082</a:t>
            </a:r>
            <a:r>
              <a:rPr lang="zh-CN" altLang="en-US" sz="4800" dirty="0" smtClean="0">
                <a:solidFill>
                  <a:schemeClr val="tx1"/>
                </a:solidFill>
                <a:latin typeface="宋体" panose="02010600030101010101" pitchFamily="2" charset="-122"/>
                <a:ea typeface="宋体" panose="02010600030101010101" pitchFamily="2" charset="-122"/>
              </a:rPr>
              <a:t>               方格</a:t>
            </a:r>
            <a:r>
              <a:rPr lang="zh-CN" altLang="en-US" sz="4800" dirty="0">
                <a:solidFill>
                  <a:schemeClr val="tx1"/>
                </a:solidFill>
                <a:latin typeface="宋体" panose="02010600030101010101" pitchFamily="2" charset="-122"/>
                <a:ea typeface="宋体" panose="02010600030101010101" pitchFamily="2" charset="-122"/>
              </a:rPr>
              <a:t>取数</a:t>
            </a:r>
            <a:r>
              <a:rPr lang="en-US" altLang="zh-CN" sz="4800" dirty="0" smtClean="0">
                <a:solidFill>
                  <a:schemeClr val="tx1"/>
                </a:solidFill>
                <a:latin typeface="宋体" panose="02010600030101010101" pitchFamily="2" charset="-122"/>
                <a:ea typeface="宋体" panose="02010600030101010101" pitchFamily="2" charset="-122"/>
              </a:rPr>
              <a:t>803</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合唱</a:t>
            </a:r>
            <a:r>
              <a:rPr lang="zh-CN" altLang="en-US" sz="4800" dirty="0">
                <a:solidFill>
                  <a:schemeClr val="tx1"/>
                </a:solidFill>
                <a:latin typeface="宋体" panose="02010600030101010101" pitchFamily="2" charset="-122"/>
                <a:ea typeface="宋体" panose="02010600030101010101" pitchFamily="2" charset="-122"/>
              </a:rPr>
              <a:t>队形</a:t>
            </a:r>
            <a:r>
              <a:rPr lang="en-US" altLang="zh-CN" sz="4800" dirty="0" smtClean="0">
                <a:solidFill>
                  <a:schemeClr val="tx1"/>
                </a:solidFill>
                <a:latin typeface="宋体" panose="02010600030101010101" pitchFamily="2" charset="-122"/>
                <a:ea typeface="宋体" panose="02010600030101010101" pitchFamily="2" charset="-122"/>
              </a:rPr>
              <a:t>742</a:t>
            </a:r>
            <a:r>
              <a:rPr lang="zh-CN" altLang="en-US" sz="4800" smtClean="0">
                <a:solidFill>
                  <a:schemeClr val="tx1"/>
                </a:solidFill>
                <a:latin typeface="宋体" panose="02010600030101010101" pitchFamily="2" charset="-122"/>
                <a:ea typeface="宋体" panose="02010600030101010101" pitchFamily="2" charset="-122"/>
              </a:rPr>
              <a:t>              纪念品</a:t>
            </a:r>
            <a:r>
              <a:rPr lang="en-US" altLang="zh-CN" sz="4800" dirty="0">
                <a:solidFill>
                  <a:schemeClr val="tx1"/>
                </a:solidFill>
                <a:latin typeface="宋体" panose="02010600030101010101" pitchFamily="2" charset="-122"/>
                <a:ea typeface="宋体" panose="02010600030101010101" pitchFamily="2" charset="-122"/>
              </a:rPr>
              <a:t>786</a:t>
            </a:r>
            <a:r>
              <a:rPr lang="zh-CN" altLang="en-US" sz="48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808940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83"/>
              <a:ext cx="29019" cy="2860"/>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7.4 </a:t>
              </a:r>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p>
            <a:p>
              <a:pPr algn="l"/>
              <a:r>
                <a:rPr lang="zh-CN" altLang="en-US" sz="5600" b="1" spc="600" dirty="0" smtClean="0">
                  <a:solidFill>
                    <a:schemeClr val="bg1"/>
                  </a:solidFill>
                  <a:latin typeface="宋体" panose="02010600030101010101" pitchFamily="2" charset="-122"/>
                  <a:ea typeface="宋体" panose="02010600030101010101" pitchFamily="2" charset="-122"/>
                </a:rPr>
                <a:t>引导：</a:t>
              </a:r>
              <a:r>
                <a:rPr lang="zh-CN" altLang="en-US" sz="4800" b="1" spc="600" dirty="0" smtClean="0">
                  <a:solidFill>
                    <a:schemeClr val="bg1"/>
                  </a:solidFill>
                  <a:latin typeface="宋体" panose="02010600030101010101" pitchFamily="2" charset="-122"/>
                  <a:ea typeface="宋体" panose="02010600030101010101" pitchFamily="2" charset="-122"/>
                </a:rPr>
                <a:t>糖果 </a:t>
              </a:r>
              <a:r>
                <a:rPr lang="en-US" altLang="zh-CN" sz="4800" b="1" spc="600" dirty="0">
                  <a:solidFill>
                    <a:schemeClr val="bg1"/>
                  </a:solidFill>
                  <a:latin typeface="宋体" panose="02010600030101010101" pitchFamily="2" charset="-122"/>
                  <a:ea typeface="宋体" panose="02010600030101010101" pitchFamily="2" charset="-122"/>
                </a:rPr>
                <a:t>2019</a:t>
              </a:r>
              <a:r>
                <a:rPr lang="zh-CN" altLang="en-US" sz="4800" b="1" spc="600" dirty="0">
                  <a:solidFill>
                    <a:schemeClr val="bg1"/>
                  </a:solidFill>
                  <a:latin typeface="宋体" panose="02010600030101010101" pitchFamily="2" charset="-122"/>
                  <a:ea typeface="宋体" panose="02010600030101010101" pitchFamily="2" charset="-122"/>
                </a:rPr>
                <a:t>年第十届省赛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186</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897047" y="2832310"/>
            <a:ext cx="21909046"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糖果店的老板一共有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种口味的糖果出售。为了方便描述，我们将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种口味编号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。小明希望能品尝到所有口味的糖果。遗憾的是老板并不单独出售糖果，而是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颗一包整包出售。幸好糖果包装上注明了其中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颗糖果的口味，所以小明可以在买之前就知道每包内的糖果口味。</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包糖果，请你计算小明最少买几包，就可以品尝到所有口味的糖果。</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第一行包含三个整数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T1, T2, …, 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，代表一包糖果的口味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的评测用例，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1≤N≤20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。对于所有评测样例，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1≤N≤100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1≤M≤20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1≤K ≤20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1≤Ti≤M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一个整数表示答案。如果小明无法品尝所有口味，输出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8447855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dirty="0">
                <a:latin typeface="宋体" panose="02010600030101010101" pitchFamily="2" charset="-122"/>
                <a:ea typeface="宋体" panose="02010600030101010101" pitchFamily="2" charset="-122"/>
              </a:rPr>
              <a:t>对</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包糖果做任意组合，找到其中一种组合，能覆盖所有口味，并且需要的糖果包数量最少</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50000"/>
              </a:lnSpc>
              <a:spcBef>
                <a:spcPts val="0"/>
              </a:spcBef>
            </a:pPr>
            <a:r>
              <a:rPr lang="en-US" altLang="zh-CN" dirty="0" smtClean="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包糖果的组合共有</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种，暴力法能通过</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的测试</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50000"/>
              </a:lnSpc>
              <a:spcBef>
                <a:spcPts val="0"/>
              </a:spcBef>
            </a:pPr>
            <a:r>
              <a:rPr lang="en-US" altLang="zh-CN" dirty="0" smtClean="0">
                <a:latin typeface="宋体" panose="02010600030101010101" pitchFamily="2" charset="-122"/>
                <a:ea typeface="宋体" panose="02010600030101010101" pitchFamily="2" charset="-122"/>
              </a:rPr>
              <a:t>n=100</a:t>
            </a:r>
            <a:r>
              <a:rPr lang="zh-CN" altLang="en-US" dirty="0">
                <a:latin typeface="宋体" panose="02010600030101010101" pitchFamily="2" charset="-122"/>
                <a:ea typeface="宋体" panose="02010600030101010101" pitchFamily="2" charset="-122"/>
              </a:rPr>
              <a:t>时</a:t>
            </a:r>
            <a:r>
              <a:rPr lang="zh-CN" altLang="en-US" dirty="0" smtClean="0">
                <a:latin typeface="宋体" panose="02010600030101010101" pitchFamily="2" charset="-122"/>
                <a:ea typeface="宋体" panose="02010600030101010101" pitchFamily="2" charset="-122"/>
              </a:rPr>
              <a:t>，严重</a:t>
            </a:r>
            <a:r>
              <a:rPr lang="zh-CN" altLang="en-US" dirty="0">
                <a:latin typeface="宋体" panose="02010600030101010101" pitchFamily="2" charset="-122"/>
                <a:ea typeface="宋体" panose="02010600030101010101" pitchFamily="2" charset="-122"/>
              </a:rPr>
              <a:t>超时。</a:t>
            </a:r>
          </a:p>
        </p:txBody>
      </p:sp>
    </p:spTree>
    <p:custDataLst>
      <p:tags r:id="rId1"/>
    </p:custDataLst>
    <p:extLst>
      <p:ext uri="{BB962C8B-B14F-4D97-AF65-F5344CB8AC3E}">
        <p14:creationId xmlns:p14="http://schemas.microsoft.com/office/powerpoint/2010/main" val="1688134822"/>
      </p:ext>
    </p:extLst>
  </p:cSld>
  <p:clrMapOvr>
    <a:masterClrMapping/>
  </p:clrMapOvr>
  <p:transition spd="slow" advClick="0" advTm="1000">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16022" y="3296471"/>
            <a:ext cx="2148979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）定义状态</a:t>
            </a:r>
            <a:r>
              <a:rPr lang="en-US" altLang="zh-CN" dirty="0" err="1"/>
              <a:t>dp</a:t>
            </a:r>
            <a:r>
              <a:rPr lang="en-US" altLang="zh-CN" dirty="0"/>
              <a:t>[</a:t>
            </a:r>
            <a:r>
              <a:rPr lang="en-US" altLang="zh-CN" dirty="0" err="1"/>
              <a:t>i</a:t>
            </a:r>
            <a:r>
              <a:rPr lang="en-US" altLang="zh-CN" dirty="0" smtClean="0"/>
              <a:t>]</a:t>
            </a:r>
            <a:r>
              <a:rPr lang="zh-CN" altLang="en-US" dirty="0" smtClean="0"/>
              <a:t>：表示</a:t>
            </a:r>
            <a:r>
              <a:rPr lang="zh-CN" altLang="en-US" dirty="0"/>
              <a:t>得到口味组合</a:t>
            </a:r>
            <a:r>
              <a:rPr lang="en-US" altLang="zh-CN" dirty="0" err="1"/>
              <a:t>i</a:t>
            </a:r>
            <a:r>
              <a:rPr lang="zh-CN" altLang="en-US" dirty="0"/>
              <a:t>所需要的最少糖果包数量。</a:t>
            </a:r>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a:t>
            </a:r>
            <a:r>
              <a:rPr lang="en-US" altLang="zh-CN" dirty="0"/>
              <a:t>2</a:t>
            </a:r>
            <a:r>
              <a:rPr lang="zh-CN" altLang="en-US" dirty="0"/>
              <a:t>）状态转移。往口味组合</a:t>
            </a:r>
            <a:r>
              <a:rPr lang="en-US" altLang="zh-CN" dirty="0" err="1"/>
              <a:t>i</a:t>
            </a:r>
            <a:r>
              <a:rPr lang="zh-CN" altLang="en-US" dirty="0"/>
              <a:t>中加入一包糖果，设得到新的口味组合</a:t>
            </a:r>
            <a:r>
              <a:rPr lang="en-US" altLang="zh-CN" dirty="0"/>
              <a:t>j</a:t>
            </a:r>
            <a:r>
              <a:rPr lang="zh-CN" altLang="en-US" dirty="0"/>
              <a:t>，说明从</a:t>
            </a:r>
            <a:r>
              <a:rPr lang="en-US" altLang="zh-CN" dirty="0" err="1"/>
              <a:t>i</a:t>
            </a:r>
            <a:r>
              <a:rPr lang="zh-CN" altLang="en-US" dirty="0"/>
              <a:t>到</a:t>
            </a:r>
            <a:r>
              <a:rPr lang="en-US" altLang="zh-CN" dirty="0"/>
              <a:t>j</a:t>
            </a:r>
            <a:r>
              <a:rPr lang="zh-CN" altLang="en-US" dirty="0"/>
              <a:t>需要糖果包数量</a:t>
            </a:r>
            <a:r>
              <a:rPr lang="en-US" altLang="zh-CN" dirty="0" err="1"/>
              <a:t>dp</a:t>
            </a:r>
            <a:r>
              <a:rPr lang="en-US" altLang="zh-CN" dirty="0"/>
              <a:t>[</a:t>
            </a:r>
            <a:r>
              <a:rPr lang="en-US" altLang="zh-CN" dirty="0" err="1"/>
              <a:t>i</a:t>
            </a:r>
            <a:r>
              <a:rPr lang="en-US" altLang="zh-CN" dirty="0"/>
              <a:t>]+1</a:t>
            </a:r>
            <a:r>
              <a:rPr lang="zh-CN" altLang="en-US" dirty="0"/>
              <a:t>。若原来的</a:t>
            </a:r>
            <a:r>
              <a:rPr lang="en-US" altLang="zh-CN" dirty="0" err="1"/>
              <a:t>dp</a:t>
            </a:r>
            <a:r>
              <a:rPr lang="en-US" altLang="zh-CN" dirty="0"/>
              <a:t>[j]</a:t>
            </a:r>
            <a:r>
              <a:rPr lang="zh-CN" altLang="en-US" dirty="0"/>
              <a:t>大于</a:t>
            </a:r>
            <a:r>
              <a:rPr lang="en-US" altLang="zh-CN" dirty="0" err="1"/>
              <a:t>dp</a:t>
            </a:r>
            <a:r>
              <a:rPr lang="en-US" altLang="zh-CN" dirty="0"/>
              <a:t>[</a:t>
            </a:r>
            <a:r>
              <a:rPr lang="en-US" altLang="zh-CN" dirty="0" err="1"/>
              <a:t>i</a:t>
            </a:r>
            <a:r>
              <a:rPr lang="en-US" altLang="zh-CN" dirty="0"/>
              <a:t>]+1</a:t>
            </a:r>
            <a:r>
              <a:rPr lang="zh-CN" altLang="en-US" dirty="0"/>
              <a:t>，说明原来得到</a:t>
            </a:r>
            <a:r>
              <a:rPr lang="en-US" altLang="zh-CN" dirty="0"/>
              <a:t>j</a:t>
            </a:r>
            <a:r>
              <a:rPr lang="zh-CN" altLang="en-US" dirty="0"/>
              <a:t>的方法不如现在的方法，更新</a:t>
            </a:r>
            <a:r>
              <a:rPr lang="en-US" altLang="zh-CN" dirty="0" err="1"/>
              <a:t>dp</a:t>
            </a:r>
            <a:r>
              <a:rPr lang="en-US" altLang="zh-CN" dirty="0"/>
              <a:t>[j</a:t>
            </a:r>
            <a:r>
              <a:rPr lang="en-US" altLang="zh-CN" dirty="0" smtClean="0"/>
              <a:t>] = </a:t>
            </a:r>
            <a:r>
              <a:rPr lang="en-US" altLang="zh-CN" dirty="0" err="1" smtClean="0"/>
              <a:t>dp</a:t>
            </a:r>
            <a:r>
              <a:rPr lang="en-US" altLang="zh-CN" dirty="0" smtClean="0"/>
              <a:t>[</a:t>
            </a:r>
            <a:r>
              <a:rPr lang="en-US" altLang="zh-CN" dirty="0" err="1" smtClean="0"/>
              <a:t>i</a:t>
            </a:r>
            <a:r>
              <a:rPr lang="en-US" altLang="zh-CN" dirty="0"/>
              <a:t>]+1</a:t>
            </a:r>
            <a:r>
              <a:rPr lang="zh-CN" altLang="en-US" dirty="0"/>
              <a:t>。</a:t>
            </a:r>
          </a:p>
          <a:p>
            <a:pPr marL="0" indent="0">
              <a:lnSpc>
                <a:spcPct val="150000"/>
              </a:lnSpc>
              <a:spcBef>
                <a:spcPts val="0"/>
              </a:spcBef>
              <a:buNone/>
            </a:pPr>
            <a:r>
              <a:rPr lang="zh-CN" altLang="en-US" dirty="0"/>
              <a:t>  </a:t>
            </a:r>
          </a:p>
        </p:txBody>
      </p:sp>
    </p:spTree>
    <p:custDataLst>
      <p:tags r:id="rId1"/>
    </p:custDataLst>
    <p:extLst>
      <p:ext uri="{BB962C8B-B14F-4D97-AF65-F5344CB8AC3E}">
        <p14:creationId xmlns:p14="http://schemas.microsoft.com/office/powerpoint/2010/main" val="92230379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96144" y="3296471"/>
            <a:ext cx="2148979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关键问题：如何</a:t>
            </a:r>
            <a:r>
              <a:rPr lang="zh-CN" altLang="en-US" dirty="0"/>
              <a:t>表示口味组合</a:t>
            </a:r>
            <a:r>
              <a:rPr lang="zh-CN" altLang="en-US" dirty="0" smtClean="0"/>
              <a:t>。</a:t>
            </a:r>
            <a:endParaRPr lang="en-US" altLang="zh-CN" dirty="0" smtClean="0"/>
          </a:p>
          <a:p>
            <a:pPr>
              <a:lnSpc>
                <a:spcPct val="150000"/>
              </a:lnSpc>
              <a:spcBef>
                <a:spcPts val="0"/>
              </a:spcBef>
            </a:pPr>
            <a:r>
              <a:rPr lang="zh-CN" altLang="en-US" dirty="0" smtClean="0"/>
              <a:t>一个方法：为</a:t>
            </a:r>
            <a:r>
              <a:rPr lang="zh-CN" altLang="en-US" dirty="0"/>
              <a:t>每一包糖果定义一个大小为</a:t>
            </a:r>
            <a:r>
              <a:rPr lang="en-US" altLang="zh-CN" dirty="0"/>
              <a:t>m</a:t>
            </a:r>
            <a:r>
              <a:rPr lang="zh-CN" altLang="en-US" dirty="0"/>
              <a:t>的数组，记录它的口味</a:t>
            </a:r>
            <a:r>
              <a:rPr lang="zh-CN" altLang="en-US" dirty="0" smtClean="0"/>
              <a:t>。</a:t>
            </a:r>
            <a:endParaRPr lang="en-US" altLang="zh-CN" dirty="0" smtClean="0"/>
          </a:p>
          <a:p>
            <a:pPr lvl="1">
              <a:lnSpc>
                <a:spcPct val="150000"/>
              </a:lnSpc>
              <a:spcBef>
                <a:spcPts val="0"/>
              </a:spcBef>
              <a:buFont typeface="Wingdings" panose="05000000000000000000" pitchFamily="2" charset="2"/>
              <a:buChar char="ü"/>
            </a:pPr>
            <a:r>
              <a:rPr lang="en-US" altLang="zh-CN" dirty="0" smtClean="0"/>
              <a:t>n</a:t>
            </a:r>
            <a:r>
              <a:rPr lang="zh-CN" altLang="en-US" dirty="0"/>
              <a:t>包糖果的口味是一个</a:t>
            </a:r>
            <a:r>
              <a:rPr lang="en-US" altLang="zh-CN" dirty="0"/>
              <a:t>n*m</a:t>
            </a:r>
            <a:r>
              <a:rPr lang="zh-CN" altLang="en-US" dirty="0"/>
              <a:t>的二维数组</a:t>
            </a:r>
            <a:r>
              <a:rPr lang="zh-CN" altLang="en-US" dirty="0" smtClean="0"/>
              <a:t>，定义</a:t>
            </a:r>
            <a:r>
              <a:rPr lang="zh-CN" altLang="en-US" dirty="0"/>
              <a:t>为</a:t>
            </a:r>
            <a:r>
              <a:rPr lang="en-US" altLang="zh-CN" dirty="0"/>
              <a:t>kw[n][m]</a:t>
            </a:r>
            <a:r>
              <a:rPr lang="zh-CN" altLang="en-US" dirty="0" smtClean="0"/>
              <a:t>。</a:t>
            </a:r>
            <a:endParaRPr lang="en-US" altLang="zh-CN" dirty="0" smtClean="0"/>
          </a:p>
          <a:p>
            <a:pPr lvl="1">
              <a:lnSpc>
                <a:spcPct val="150000"/>
              </a:lnSpc>
              <a:spcBef>
                <a:spcPts val="0"/>
              </a:spcBef>
              <a:buFont typeface="Wingdings" panose="05000000000000000000" pitchFamily="2" charset="2"/>
              <a:buChar char="ü"/>
            </a:pPr>
            <a:r>
              <a:rPr lang="zh-CN" altLang="en-US" dirty="0" smtClean="0"/>
              <a:t>例：设</a:t>
            </a:r>
            <a:r>
              <a:rPr lang="zh-CN" altLang="en-US" dirty="0"/>
              <a:t>共有</a:t>
            </a:r>
            <a:r>
              <a:rPr lang="en-US" altLang="zh-CN" dirty="0"/>
              <a:t>m=10</a:t>
            </a:r>
            <a:r>
              <a:rPr lang="zh-CN" altLang="en-US" dirty="0"/>
              <a:t>种口味，</a:t>
            </a:r>
            <a:r>
              <a:rPr lang="en-US" altLang="zh-CN" dirty="0"/>
              <a:t>kw[1][] = {0,0,0,0,0,1,0,1,1,0}</a:t>
            </a:r>
            <a:r>
              <a:rPr lang="zh-CN" altLang="en-US" dirty="0"/>
              <a:t>，表示第一包糖果的口味有三种</a:t>
            </a:r>
            <a:r>
              <a:rPr lang="zh-CN" altLang="en-US" dirty="0" smtClean="0"/>
              <a:t>。</a:t>
            </a:r>
            <a:endParaRPr lang="en-US" altLang="zh-CN" dirty="0" smtClean="0"/>
          </a:p>
          <a:p>
            <a:pPr>
              <a:lnSpc>
                <a:spcPct val="150000"/>
              </a:lnSpc>
              <a:spcBef>
                <a:spcPts val="0"/>
              </a:spcBef>
            </a:pPr>
            <a:endParaRPr lang="zh-CN" altLang="en-US" dirty="0" smtClean="0"/>
          </a:p>
          <a:p>
            <a:pPr>
              <a:lnSpc>
                <a:spcPct val="150000"/>
              </a:lnSpc>
              <a:spcBef>
                <a:spcPts val="0"/>
              </a:spcBef>
            </a:pPr>
            <a:r>
              <a:rPr lang="zh-CN" altLang="en-US" dirty="0" smtClean="0"/>
              <a:t>更简单的方法：记录一包糖果的口味，用状态压缩。</a:t>
            </a:r>
            <a:endParaRPr lang="zh-CN" altLang="en-US" dirty="0"/>
          </a:p>
        </p:txBody>
      </p:sp>
    </p:spTree>
    <p:custDataLst>
      <p:tags r:id="rId1"/>
    </p:custDataLst>
    <p:extLst>
      <p:ext uri="{BB962C8B-B14F-4D97-AF65-F5344CB8AC3E}">
        <p14:creationId xmlns:p14="http://schemas.microsoft.com/office/powerpoint/2010/main" val="12998346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75657" y="3100903"/>
            <a:ext cx="21489790" cy="70590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例：一</a:t>
            </a:r>
            <a:r>
              <a:rPr lang="zh-CN" altLang="en-US" dirty="0"/>
              <a:t>包里面有</a:t>
            </a:r>
            <a:r>
              <a:rPr lang="en-US" altLang="zh-CN" dirty="0"/>
              <a:t>3</a:t>
            </a:r>
            <a:r>
              <a:rPr lang="zh-CN" altLang="en-US" dirty="0"/>
              <a:t>颗糖果，分别是“</a:t>
            </a:r>
            <a:r>
              <a:rPr lang="en-US" altLang="zh-CN" dirty="0"/>
              <a:t>2</a:t>
            </a:r>
            <a:r>
              <a:rPr lang="zh-CN" altLang="en-US" dirty="0"/>
              <a:t>，</a:t>
            </a:r>
            <a:r>
              <a:rPr lang="en-US" altLang="zh-CN" dirty="0"/>
              <a:t>3</a:t>
            </a:r>
            <a:r>
              <a:rPr lang="zh-CN" altLang="en-US" dirty="0"/>
              <a:t>，</a:t>
            </a:r>
            <a:r>
              <a:rPr lang="en-US" altLang="zh-CN" dirty="0"/>
              <a:t>5”</a:t>
            </a:r>
            <a:r>
              <a:rPr lang="zh-CN" altLang="en-US" dirty="0"/>
              <a:t>三种口味，用一个二进制数“</a:t>
            </a:r>
            <a:r>
              <a:rPr lang="en-US" altLang="zh-CN" dirty="0"/>
              <a:t>10110”</a:t>
            </a:r>
            <a:r>
              <a:rPr lang="zh-CN" altLang="en-US" dirty="0"/>
              <a:t>表示，这个二进制数的每一位表示一种口味。</a:t>
            </a:r>
          </a:p>
          <a:p>
            <a:pPr>
              <a:lnSpc>
                <a:spcPct val="150000"/>
              </a:lnSpc>
              <a:spcBef>
                <a:spcPts val="0"/>
              </a:spcBef>
            </a:pPr>
            <a:r>
              <a:rPr lang="zh-CN" altLang="en-US" dirty="0" smtClean="0"/>
              <a:t>使用</a:t>
            </a:r>
            <a:r>
              <a:rPr lang="zh-CN" altLang="en-US" dirty="0"/>
              <a:t>状态压缩之后，原来需要用二维数组</a:t>
            </a:r>
            <a:r>
              <a:rPr lang="en-US" altLang="zh-CN" dirty="0"/>
              <a:t>kw[n][m]</a:t>
            </a:r>
            <a:r>
              <a:rPr lang="zh-CN" altLang="en-US" dirty="0"/>
              <a:t>才能表示</a:t>
            </a:r>
            <a:r>
              <a:rPr lang="en-US" altLang="zh-CN" dirty="0"/>
              <a:t>n</a:t>
            </a:r>
            <a:r>
              <a:rPr lang="zh-CN" altLang="en-US" dirty="0"/>
              <a:t>包糖果的口味，现在只需要一个一维数组</a:t>
            </a:r>
            <a:r>
              <a:rPr lang="en-US" altLang="zh-CN" dirty="0"/>
              <a:t>kw[n</a:t>
            </a:r>
            <a:r>
              <a:rPr lang="en-US" altLang="zh-CN" dirty="0" smtClean="0"/>
              <a:t>]</a:t>
            </a:r>
            <a:r>
              <a:rPr lang="zh-CN" altLang="en-US" dirty="0" smtClean="0"/>
              <a:t> 。</a:t>
            </a:r>
            <a:r>
              <a:rPr lang="zh-CN" altLang="en-US" dirty="0"/>
              <a:t>例如</a:t>
            </a:r>
            <a:r>
              <a:rPr lang="en-US" altLang="zh-CN" dirty="0"/>
              <a:t>kw[1] = 10110</a:t>
            </a:r>
            <a:r>
              <a:rPr lang="zh-CN" altLang="en-US" dirty="0"/>
              <a:t>，表示第一包的口味是“</a:t>
            </a:r>
            <a:r>
              <a:rPr lang="en-US" altLang="zh-CN" dirty="0"/>
              <a:t>2</a:t>
            </a:r>
            <a:r>
              <a:rPr lang="zh-CN" altLang="en-US" dirty="0"/>
              <a:t>，</a:t>
            </a:r>
            <a:r>
              <a:rPr lang="en-US" altLang="zh-CN" dirty="0"/>
              <a:t>3</a:t>
            </a:r>
            <a:r>
              <a:rPr lang="zh-CN" altLang="en-US" dirty="0"/>
              <a:t>，</a:t>
            </a:r>
            <a:r>
              <a:rPr lang="en-US" altLang="zh-CN" dirty="0"/>
              <a:t>5”</a:t>
            </a:r>
            <a:r>
              <a:rPr lang="zh-CN" altLang="en-US" dirty="0"/>
              <a:t>三种</a:t>
            </a:r>
            <a:r>
              <a:rPr lang="zh-CN" altLang="en-US" dirty="0" smtClean="0"/>
              <a:t>。</a:t>
            </a:r>
            <a:endParaRPr lang="en-US" altLang="zh-CN" dirty="0" smtClean="0"/>
          </a:p>
          <a:p>
            <a:pPr>
              <a:lnSpc>
                <a:spcPct val="150000"/>
              </a:lnSpc>
              <a:spcBef>
                <a:spcPts val="0"/>
              </a:spcBef>
            </a:pPr>
            <a:endParaRPr lang="zh-CN" altLang="en-US" dirty="0"/>
          </a:p>
          <a:p>
            <a:pPr>
              <a:lnSpc>
                <a:spcPct val="150000"/>
              </a:lnSpc>
              <a:spcBef>
                <a:spcPts val="0"/>
              </a:spcBef>
            </a:pPr>
            <a:r>
              <a:rPr lang="zh-CN" altLang="en-US" dirty="0" smtClean="0"/>
              <a:t>状态</a:t>
            </a:r>
            <a:r>
              <a:rPr lang="zh-CN" altLang="en-US" dirty="0"/>
              <a:t>压缩</a:t>
            </a:r>
            <a:r>
              <a:rPr lang="en-US" altLang="zh-CN" dirty="0"/>
              <a:t>DP</a:t>
            </a:r>
            <a:r>
              <a:rPr lang="zh-CN" altLang="en-US" dirty="0"/>
              <a:t>的代码写</a:t>
            </a:r>
            <a:r>
              <a:rPr lang="zh-CN" altLang="en-US" dirty="0" smtClean="0"/>
              <a:t>起来很简洁，因为可以用位运算来简化代码。</a:t>
            </a:r>
            <a:endParaRPr lang="zh-CN" altLang="en-US" dirty="0"/>
          </a:p>
        </p:txBody>
      </p:sp>
    </p:spTree>
    <p:custDataLst>
      <p:tags r:id="rId1"/>
    </p:custDataLst>
    <p:extLst>
      <p:ext uri="{BB962C8B-B14F-4D97-AF65-F5344CB8AC3E}">
        <p14:creationId xmlns:p14="http://schemas.microsoft.com/office/powerpoint/2010/main" val="7719475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animEffect transition="in" filter="fade">
                                      <p:cBhvr>
                                        <p:cTn id="1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1</a:t>
              </a:r>
              <a:r>
                <a:rPr lang="zh-CN" altLang="en-US" sz="5600" b="1" spc="600" dirty="0">
                  <a:solidFill>
                    <a:schemeClr val="bg1"/>
                  </a:solidFill>
                  <a:latin typeface="宋体" panose="02010600030101010101" pitchFamily="2" charset="-122"/>
                  <a:ea typeface="宋体" panose="02010600030101010101" pitchFamily="2" charset="-122"/>
                </a:rPr>
                <a:t>）用状态压缩表示糖果口味</a:t>
              </a:r>
            </a:p>
          </p:txBody>
        </p:sp>
      </p:grpSp>
      <p:sp>
        <p:nvSpPr>
          <p:cNvPr id="10" name="内容占位符 2"/>
          <p:cNvSpPr txBox="1">
            <a:spLocks/>
          </p:cNvSpPr>
          <p:nvPr/>
        </p:nvSpPr>
        <p:spPr>
          <a:xfrm>
            <a:off x="1047236" y="2621502"/>
            <a:ext cx="23336129" cy="104981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400" dirty="0" smtClean="0"/>
              <a:t>例：输入</a:t>
            </a:r>
            <a:r>
              <a:rPr lang="zh-CN" altLang="en-US" sz="4400" dirty="0"/>
              <a:t>一包糖果的“</a:t>
            </a:r>
            <a:r>
              <a:rPr lang="en-US" altLang="zh-CN" sz="4400" dirty="0"/>
              <a:t>2</a:t>
            </a:r>
            <a:r>
              <a:rPr lang="zh-CN" altLang="en-US" sz="4400" dirty="0"/>
              <a:t>，</a:t>
            </a:r>
            <a:r>
              <a:rPr lang="en-US" altLang="zh-CN" sz="4400" dirty="0"/>
              <a:t>3</a:t>
            </a:r>
            <a:r>
              <a:rPr lang="zh-CN" altLang="en-US" sz="4400" dirty="0"/>
              <a:t>，</a:t>
            </a:r>
            <a:r>
              <a:rPr lang="en-US" altLang="zh-CN" sz="4400" dirty="0"/>
              <a:t>5”</a:t>
            </a:r>
            <a:r>
              <a:rPr lang="zh-CN" altLang="en-US" sz="4400" dirty="0"/>
              <a:t>三种口味</a:t>
            </a:r>
            <a:r>
              <a:rPr lang="zh-CN" altLang="en-US" sz="4400" dirty="0" smtClean="0"/>
              <a:t>。</a:t>
            </a:r>
            <a:endParaRPr lang="en-US" altLang="zh-CN" sz="4400" dirty="0" smtClean="0"/>
          </a:p>
          <a:p>
            <a:pPr marL="0" indent="0">
              <a:lnSpc>
                <a:spcPct val="150000"/>
              </a:lnSpc>
              <a:spcBef>
                <a:spcPts val="0"/>
              </a:spcBef>
              <a:buNone/>
            </a:pPr>
            <a:r>
              <a:rPr lang="zh-CN" altLang="en-US" sz="4400" dirty="0" smtClean="0"/>
              <a:t>把</a:t>
            </a:r>
            <a:r>
              <a:rPr lang="zh-CN" altLang="en-US" sz="4400" dirty="0"/>
              <a:t>这</a:t>
            </a:r>
            <a:r>
              <a:rPr lang="en-US" altLang="zh-CN" sz="4400" dirty="0"/>
              <a:t>3</a:t>
            </a:r>
            <a:r>
              <a:rPr lang="zh-CN" altLang="en-US" sz="4400" dirty="0"/>
              <a:t>个口味压缩成二进制数</a:t>
            </a:r>
            <a:r>
              <a:rPr lang="en-US" altLang="zh-CN" sz="4400" dirty="0"/>
              <a:t>10110</a:t>
            </a:r>
            <a:r>
              <a:rPr lang="zh-CN" altLang="en-US" sz="4400" dirty="0" smtClean="0"/>
              <a:t>，做</a:t>
            </a:r>
            <a:r>
              <a:rPr lang="zh-CN" altLang="en-US" sz="4400" dirty="0"/>
              <a:t>“移位”和“或”操作。</a:t>
            </a:r>
          </a:p>
          <a:p>
            <a:pPr marL="0" indent="0">
              <a:lnSpc>
                <a:spcPct val="150000"/>
              </a:lnSpc>
              <a:spcBef>
                <a:spcPts val="0"/>
              </a:spcBef>
              <a:buNone/>
            </a:pPr>
            <a:r>
              <a:rPr lang="zh-CN" altLang="en-US" sz="4400" dirty="0" smtClean="0"/>
              <a:t>（</a:t>
            </a:r>
            <a:r>
              <a:rPr lang="en-US" altLang="zh-CN" sz="4400" dirty="0"/>
              <a:t>1</a:t>
            </a:r>
            <a:r>
              <a:rPr lang="zh-CN" altLang="en-US" sz="4400" dirty="0"/>
              <a:t>）定义</a:t>
            </a:r>
            <a:r>
              <a:rPr lang="zh-CN" altLang="en-US" sz="4400" dirty="0" smtClean="0"/>
              <a:t>初始值</a:t>
            </a:r>
            <a:r>
              <a:rPr lang="en-US" altLang="zh-CN" sz="4400" dirty="0" err="1"/>
              <a:t>tmp</a:t>
            </a:r>
            <a:r>
              <a:rPr lang="en-US" altLang="zh-CN" sz="4400" dirty="0"/>
              <a:t> = 0</a:t>
            </a:r>
            <a:r>
              <a:rPr lang="zh-CN" altLang="en-US" sz="4400" dirty="0"/>
              <a:t>。</a:t>
            </a:r>
          </a:p>
          <a:p>
            <a:pPr marL="0" indent="0">
              <a:lnSpc>
                <a:spcPct val="150000"/>
              </a:lnSpc>
              <a:spcBef>
                <a:spcPts val="0"/>
              </a:spcBef>
              <a:buNone/>
            </a:pPr>
            <a:r>
              <a:rPr lang="zh-CN" altLang="en-US" sz="4400" dirty="0" smtClean="0"/>
              <a:t>（</a:t>
            </a:r>
            <a:r>
              <a:rPr lang="en-US" altLang="zh-CN" sz="4400" dirty="0"/>
              <a:t>2</a:t>
            </a:r>
            <a:r>
              <a:rPr lang="zh-CN" altLang="en-US" sz="4400" dirty="0"/>
              <a:t>）输入口味“</a:t>
            </a:r>
            <a:r>
              <a:rPr lang="en-US" altLang="zh-CN" sz="4400" dirty="0"/>
              <a:t>2”</a:t>
            </a:r>
            <a:r>
              <a:rPr lang="zh-CN" altLang="en-US" sz="4400" dirty="0" smtClean="0"/>
              <a:t>。</a:t>
            </a:r>
            <a:endParaRPr lang="en-US" altLang="zh-CN" sz="4400" dirty="0" smtClean="0"/>
          </a:p>
          <a:p>
            <a:pPr marL="0" indent="0">
              <a:lnSpc>
                <a:spcPct val="150000"/>
              </a:lnSpc>
              <a:spcBef>
                <a:spcPts val="0"/>
              </a:spcBef>
              <a:buNone/>
            </a:pPr>
            <a:r>
              <a:rPr lang="zh-CN" altLang="en-US" sz="4400" dirty="0" smtClean="0"/>
              <a:t>  先移位</a:t>
            </a:r>
            <a:r>
              <a:rPr lang="en-US" altLang="zh-CN" sz="4400" dirty="0"/>
              <a:t>1&lt;&lt;(2-1)</a:t>
            </a:r>
            <a:r>
              <a:rPr lang="zh-CN" altLang="en-US" sz="4400" dirty="0"/>
              <a:t>，得二进制数</a:t>
            </a:r>
            <a:r>
              <a:rPr lang="en-US" altLang="zh-CN" sz="4400" dirty="0"/>
              <a:t>10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 = 10</a:t>
            </a:r>
            <a:r>
              <a:rPr lang="zh-CN" altLang="en-US" sz="4400" dirty="0"/>
              <a:t>。</a:t>
            </a:r>
          </a:p>
          <a:p>
            <a:pPr marL="0" indent="0">
              <a:lnSpc>
                <a:spcPct val="150000"/>
              </a:lnSpc>
              <a:spcBef>
                <a:spcPts val="0"/>
              </a:spcBef>
              <a:buNone/>
            </a:pPr>
            <a:r>
              <a:rPr lang="zh-CN" altLang="en-US" sz="4400" dirty="0" smtClean="0"/>
              <a:t>（</a:t>
            </a:r>
            <a:r>
              <a:rPr lang="en-US" altLang="zh-CN" sz="4400" dirty="0"/>
              <a:t>3</a:t>
            </a:r>
            <a:r>
              <a:rPr lang="zh-CN" altLang="en-US" sz="4400" dirty="0"/>
              <a:t>）输入口味“</a:t>
            </a:r>
            <a:r>
              <a:rPr lang="en-US" altLang="zh-CN" sz="4400" dirty="0"/>
              <a:t>3”</a:t>
            </a:r>
            <a:r>
              <a:rPr lang="zh-CN" altLang="en-US" sz="4400" dirty="0" smtClean="0"/>
              <a:t>。</a:t>
            </a:r>
            <a:endParaRPr lang="en-US" altLang="zh-CN" sz="4400" dirty="0" smtClean="0"/>
          </a:p>
          <a:p>
            <a:pPr marL="0" indent="0">
              <a:lnSpc>
                <a:spcPct val="150000"/>
              </a:lnSpc>
              <a:spcBef>
                <a:spcPts val="0"/>
              </a:spcBef>
              <a:buNone/>
            </a:pPr>
            <a:r>
              <a:rPr lang="zh-CN" altLang="en-US" sz="4400" dirty="0" smtClean="0"/>
              <a:t>  先移位</a:t>
            </a:r>
            <a:r>
              <a:rPr lang="en-US" altLang="zh-CN" sz="4400" dirty="0"/>
              <a:t>1&lt;&lt;(3-1)</a:t>
            </a:r>
            <a:r>
              <a:rPr lang="zh-CN" altLang="en-US" sz="4400" dirty="0"/>
              <a:t>，得二进制数</a:t>
            </a:r>
            <a:r>
              <a:rPr lang="en-US" altLang="zh-CN" sz="4400" dirty="0"/>
              <a:t>100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tmp|100 = 110</a:t>
            </a:r>
            <a:r>
              <a:rPr lang="zh-CN" altLang="en-US" sz="4400" dirty="0"/>
              <a:t>。</a:t>
            </a:r>
          </a:p>
          <a:p>
            <a:pPr marL="0" indent="0">
              <a:lnSpc>
                <a:spcPct val="150000"/>
              </a:lnSpc>
              <a:spcBef>
                <a:spcPts val="0"/>
              </a:spcBef>
              <a:buNone/>
            </a:pPr>
            <a:r>
              <a:rPr lang="zh-CN" altLang="en-US" sz="4400" dirty="0" smtClean="0"/>
              <a:t>（</a:t>
            </a:r>
            <a:r>
              <a:rPr lang="en-US" altLang="zh-CN" sz="4400" dirty="0" smtClean="0"/>
              <a:t>4</a:t>
            </a:r>
            <a:r>
              <a:rPr lang="zh-CN" altLang="en-US" sz="4400" dirty="0" smtClean="0"/>
              <a:t>）</a:t>
            </a:r>
            <a:r>
              <a:rPr lang="zh-CN" altLang="en-US" sz="4400" dirty="0"/>
              <a:t>输入口味“</a:t>
            </a:r>
            <a:r>
              <a:rPr lang="en-US" altLang="zh-CN" sz="4400" dirty="0"/>
              <a:t>5”</a:t>
            </a:r>
            <a:r>
              <a:rPr lang="zh-CN" altLang="en-US" sz="4400" dirty="0" smtClean="0"/>
              <a:t>。</a:t>
            </a:r>
            <a:endParaRPr lang="en-US" altLang="zh-CN" sz="4400" dirty="0" smtClean="0"/>
          </a:p>
          <a:p>
            <a:pPr marL="0" indent="0">
              <a:lnSpc>
                <a:spcPct val="150000"/>
              </a:lnSpc>
              <a:spcBef>
                <a:spcPts val="0"/>
              </a:spcBef>
              <a:buNone/>
            </a:pPr>
            <a:r>
              <a:rPr lang="en-US" altLang="zh-CN" sz="4400" dirty="0"/>
              <a:t> </a:t>
            </a:r>
            <a:r>
              <a:rPr lang="en-US" altLang="zh-CN" sz="4400" dirty="0" smtClean="0"/>
              <a:t> </a:t>
            </a:r>
            <a:r>
              <a:rPr lang="zh-CN" altLang="en-US" sz="4400" dirty="0" smtClean="0"/>
              <a:t>先移位</a:t>
            </a:r>
            <a:r>
              <a:rPr lang="en-US" altLang="zh-CN" sz="4400" dirty="0"/>
              <a:t>1&lt;&lt;(5-1)</a:t>
            </a:r>
            <a:r>
              <a:rPr lang="zh-CN" altLang="en-US" sz="4400" dirty="0"/>
              <a:t>，得二进制数</a:t>
            </a:r>
            <a:r>
              <a:rPr lang="en-US" altLang="zh-CN" sz="4400" dirty="0"/>
              <a:t>10000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tmp|100 = 10110</a:t>
            </a:r>
            <a:r>
              <a:rPr lang="zh-CN" altLang="en-US" sz="4400" dirty="0"/>
              <a:t>。</a:t>
            </a:r>
          </a:p>
          <a:p>
            <a:pPr marL="0" indent="0">
              <a:lnSpc>
                <a:spcPct val="150000"/>
              </a:lnSpc>
              <a:spcBef>
                <a:spcPts val="0"/>
              </a:spcBef>
              <a:buNone/>
            </a:pPr>
            <a:r>
              <a:rPr lang="zh-CN" altLang="en-US" sz="4400" dirty="0" smtClean="0"/>
              <a:t>代码： </a:t>
            </a:r>
            <a:r>
              <a:rPr lang="en-US" altLang="zh-CN" sz="4400" dirty="0" smtClean="0"/>
              <a:t>   </a:t>
            </a:r>
            <a:r>
              <a:rPr lang="en-US" altLang="zh-CN" sz="4400" dirty="0" err="1" smtClean="0"/>
              <a:t>tmp</a:t>
            </a:r>
            <a:r>
              <a:rPr lang="en-US" altLang="zh-CN" sz="4400" dirty="0" smtClean="0"/>
              <a:t> |= (</a:t>
            </a:r>
            <a:r>
              <a:rPr lang="en-US" altLang="zh-CN" sz="4400" dirty="0"/>
              <a:t>1&lt;&lt;x-1</a:t>
            </a:r>
            <a:r>
              <a:rPr lang="en-US" altLang="zh-CN" sz="4400" dirty="0" smtClean="0"/>
              <a:t>)</a:t>
            </a:r>
            <a:endParaRPr lang="zh-CN" altLang="en-US" sz="4400" dirty="0"/>
          </a:p>
        </p:txBody>
      </p:sp>
    </p:spTree>
    <p:custDataLst>
      <p:tags r:id="rId1"/>
    </p:custDataLst>
    <p:extLst>
      <p:ext uri="{BB962C8B-B14F-4D97-AF65-F5344CB8AC3E}">
        <p14:creationId xmlns:p14="http://schemas.microsoft.com/office/powerpoint/2010/main" val="39192677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fade">
                                      <p:cBhvr>
                                        <p:cTn id="20" dur="500"/>
                                        <p:tgtEl>
                                          <p:spTgt spid="10">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animEffect transition="in" filter="fade">
                                      <p:cBhvr>
                                        <p:cTn id="23" dur="500"/>
                                        <p:tgtEl>
                                          <p:spTgt spid="10">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Effect transition="in" filter="fade">
                                      <p:cBhvr>
                                        <p:cTn id="31" dur="500"/>
                                        <p:tgtEl>
                                          <p:spTgt spid="10">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fade">
                                      <p:cBhvr>
                                        <p:cTn id="36"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2</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err="1">
                  <a:solidFill>
                    <a:schemeClr val="bg1"/>
                  </a:solidFill>
                  <a:latin typeface="宋体" panose="02010600030101010101" pitchFamily="2" charset="-122"/>
                  <a:ea typeface="宋体" panose="02010600030101010101" pitchFamily="2" charset="-122"/>
                </a:rPr>
                <a:t>dp</a:t>
              </a:r>
              <a:r>
                <a:rPr lang="en-US" altLang="zh-CN" sz="5600" b="1" spc="600" dirty="0">
                  <a:solidFill>
                    <a:schemeClr val="bg1"/>
                  </a:solidFill>
                  <a:latin typeface="宋体" panose="02010600030101010101" pitchFamily="2" charset="-122"/>
                  <a:ea typeface="宋体" panose="02010600030101010101" pitchFamily="2" charset="-122"/>
                </a:rPr>
                <a:t>[]</a:t>
              </a:r>
              <a:r>
                <a:rPr lang="zh-CN" altLang="en-US" sz="5600" b="1" spc="600" dirty="0">
                  <a:solidFill>
                    <a:schemeClr val="bg1"/>
                  </a:solidFill>
                  <a:latin typeface="宋体" panose="02010600030101010101" pitchFamily="2" charset="-122"/>
                  <a:ea typeface="宋体" panose="02010600030101010101" pitchFamily="2" charset="-122"/>
                </a:rPr>
                <a:t>中状态压缩的处理</a:t>
              </a:r>
            </a:p>
          </p:txBody>
        </p:sp>
      </p:grpSp>
      <p:sp>
        <p:nvSpPr>
          <p:cNvPr id="10" name="内容占位符 2"/>
          <p:cNvSpPr txBox="1">
            <a:spLocks/>
          </p:cNvSpPr>
          <p:nvPr/>
        </p:nvSpPr>
        <p:spPr>
          <a:xfrm>
            <a:off x="1175657" y="3100903"/>
            <a:ext cx="21489790" cy="70590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smtClean="0"/>
              <a:t>dp</a:t>
            </a:r>
            <a:r>
              <a:rPr lang="en-US" altLang="zh-CN" dirty="0" smtClean="0"/>
              <a:t>[</a:t>
            </a:r>
            <a:r>
              <a:rPr lang="en-US" altLang="zh-CN" dirty="0" err="1" smtClean="0"/>
              <a:t>i</a:t>
            </a:r>
            <a:r>
              <a:rPr lang="en-US" altLang="zh-CN" dirty="0"/>
              <a:t>]</a:t>
            </a:r>
            <a:r>
              <a:rPr lang="zh-CN" altLang="en-US" dirty="0"/>
              <a:t>：</a:t>
            </a:r>
            <a:r>
              <a:rPr lang="en-US" altLang="zh-CN" dirty="0" err="1"/>
              <a:t>i</a:t>
            </a:r>
            <a:r>
              <a:rPr lang="zh-CN" altLang="en-US" dirty="0"/>
              <a:t>表示口味</a:t>
            </a:r>
            <a:r>
              <a:rPr lang="zh-CN" altLang="en-US" dirty="0" smtClean="0"/>
              <a:t>，用</a:t>
            </a:r>
            <a:r>
              <a:rPr lang="zh-CN" altLang="en-US" dirty="0"/>
              <a:t>状态压缩</a:t>
            </a:r>
            <a:r>
              <a:rPr lang="zh-CN" altLang="en-US" dirty="0" smtClean="0"/>
              <a:t>表示；</a:t>
            </a:r>
            <a:r>
              <a:rPr lang="en-US" altLang="zh-CN" dirty="0" err="1"/>
              <a:t>dp</a:t>
            </a:r>
            <a:r>
              <a:rPr lang="en-US" altLang="zh-CN" dirty="0"/>
              <a:t>[</a:t>
            </a:r>
            <a:r>
              <a:rPr lang="en-US" altLang="zh-CN" dirty="0" err="1"/>
              <a:t>i</a:t>
            </a:r>
            <a:r>
              <a:rPr lang="en-US" altLang="zh-CN" dirty="0"/>
              <a:t>]</a:t>
            </a:r>
            <a:r>
              <a:rPr lang="zh-CN" altLang="en-US" dirty="0"/>
              <a:t>表示得到口味</a:t>
            </a:r>
            <a:r>
              <a:rPr lang="en-US" altLang="zh-CN" dirty="0" err="1"/>
              <a:t>i</a:t>
            </a:r>
            <a:r>
              <a:rPr lang="zh-CN" altLang="en-US" dirty="0"/>
              <a:t>的最少糖果包数量。</a:t>
            </a:r>
          </a:p>
          <a:p>
            <a:pPr>
              <a:lnSpc>
                <a:spcPct val="150000"/>
              </a:lnSpc>
              <a:spcBef>
                <a:spcPts val="0"/>
              </a:spcBef>
            </a:pPr>
            <a:endParaRPr lang="en-US" altLang="zh-CN" dirty="0" smtClean="0"/>
          </a:p>
          <a:p>
            <a:pPr>
              <a:lnSpc>
                <a:spcPct val="150000"/>
              </a:lnSpc>
              <a:spcBef>
                <a:spcPts val="0"/>
              </a:spcBef>
            </a:pPr>
            <a:r>
              <a:rPr lang="zh-CN" altLang="en-US" dirty="0" smtClean="0"/>
              <a:t>状态转移：同样</a:t>
            </a:r>
            <a:r>
              <a:rPr lang="zh-CN" altLang="en-US" dirty="0"/>
              <a:t>用</a:t>
            </a:r>
            <a:r>
              <a:rPr lang="zh-CN" altLang="en-US" dirty="0" smtClean="0"/>
              <a:t>到二进制</a:t>
            </a:r>
            <a:r>
              <a:rPr lang="zh-CN" altLang="en-US" dirty="0"/>
              <a:t>的“或”操作。例如</a:t>
            </a:r>
            <a:r>
              <a:rPr lang="en-US" altLang="zh-CN" dirty="0" err="1"/>
              <a:t>tmp</a:t>
            </a:r>
            <a:r>
              <a:rPr lang="zh-CN" altLang="en-US" dirty="0"/>
              <a:t>表示某一包的糖果口味，那么</a:t>
            </a:r>
            <a:r>
              <a:rPr lang="en-US" altLang="zh-CN" dirty="0" err="1"/>
              <a:t>dp</a:t>
            </a:r>
            <a:r>
              <a:rPr lang="en-US" altLang="zh-CN" dirty="0"/>
              <a:t>[</a:t>
            </a:r>
            <a:r>
              <a:rPr lang="en-US" altLang="zh-CN" dirty="0" err="1"/>
              <a:t>i|tmp</a:t>
            </a:r>
            <a:r>
              <a:rPr lang="en-US" altLang="zh-CN" dirty="0"/>
              <a:t>]</a:t>
            </a:r>
            <a:r>
              <a:rPr lang="zh-CN" altLang="en-US" dirty="0"/>
              <a:t>就表示得到</a:t>
            </a:r>
            <a:r>
              <a:rPr lang="zh-CN" altLang="en-US" dirty="0" smtClean="0"/>
              <a:t>口味 </a:t>
            </a:r>
            <a:r>
              <a:rPr lang="en-US" altLang="zh-CN" dirty="0" err="1" smtClean="0"/>
              <a:t>i|tmp</a:t>
            </a:r>
            <a:r>
              <a:rPr lang="en-US" altLang="zh-CN" dirty="0" smtClean="0"/>
              <a:t>  </a:t>
            </a:r>
            <a:r>
              <a:rPr lang="zh-CN" altLang="en-US" dirty="0" smtClean="0"/>
              <a:t>所</a:t>
            </a:r>
            <a:r>
              <a:rPr lang="zh-CN" altLang="en-US" dirty="0"/>
              <a:t>需要的最少糖果包数量。</a:t>
            </a:r>
          </a:p>
        </p:txBody>
      </p:sp>
    </p:spTree>
    <p:custDataLst>
      <p:tags r:id="rId1"/>
    </p:custDataLst>
    <p:extLst>
      <p:ext uri="{BB962C8B-B14F-4D97-AF65-F5344CB8AC3E}">
        <p14:creationId xmlns:p14="http://schemas.microsoft.com/office/powerpoint/2010/main" val="121957750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19426942" y="507336"/>
            <a:ext cx="3541211" cy="575915"/>
          </a:xfrm>
          <a:prstGeom prst="rect">
            <a:avLst/>
          </a:prstGeom>
        </p:spPr>
      </p:pic>
      <p:pic>
        <p:nvPicPr>
          <p:cNvPr id="13" name="图片 12"/>
          <p:cNvPicPr/>
          <p:nvPr/>
        </p:nvPicPr>
        <p:blipFill>
          <a:blip r:embed="rId5">
            <a:lum bright="34000" contrast="-8000"/>
          </a:blip>
          <a:srcRect l="20046" t="6270" r="19548" b="5808"/>
          <a:stretch>
            <a:fillRect/>
          </a:stretch>
        </p:blipFill>
        <p:spPr>
          <a:xfrm rot="5400000">
            <a:off x="8657618" y="-2131695"/>
            <a:ext cx="11284082" cy="18949482"/>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5704746" y="2434010"/>
            <a:ext cx="17408173" cy="9818072"/>
          </a:xfrm>
          <a:prstGeom prst="rect">
            <a:avLst/>
          </a:prstGeom>
          <a:noFill/>
          <a:ln>
            <a:noFill/>
          </a:ln>
        </p:spPr>
        <p:txBody>
          <a:bodyPr wrap="square" rtlCol="0">
            <a:spAutoFit/>
          </a:bodyPr>
          <a:lstStyle/>
          <a:p>
            <a:pPr algn="l"/>
            <a:r>
              <a:rPr lang="en-US" altLang="zh-CN" sz="4400" dirty="0">
                <a:solidFill>
                  <a:srgbClr val="FF0000"/>
                </a:solidFill>
                <a:latin typeface="宋体" panose="02010600030101010101" pitchFamily="2" charset="-122"/>
                <a:ea typeface="宋体" panose="02010600030101010101" pitchFamily="2" charset="-122"/>
              </a:rPr>
              <a:t>n, m, k = map(</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input().split())</a:t>
            </a:r>
          </a:p>
          <a:p>
            <a:pPr algn="l"/>
            <a:r>
              <a:rPr lang="en-US" altLang="zh-CN" sz="4400" dirty="0" smtClean="0">
                <a:solidFill>
                  <a:srgbClr val="FF0000"/>
                </a:solidFill>
                <a:latin typeface="宋体" panose="02010600030101010101" pitchFamily="2" charset="-122"/>
                <a:ea typeface="宋体" panose="02010600030101010101" pitchFamily="2" charset="-122"/>
              </a:rPr>
              <a:t>tot = (1 &lt;&lt; m) -</a:t>
            </a:r>
            <a:r>
              <a:rPr lang="en-US" altLang="zh-CN" sz="4400" dirty="0">
                <a:solidFill>
                  <a:srgbClr val="FF0000"/>
                </a:solidFill>
                <a:latin typeface="宋体" panose="02010600030101010101" pitchFamily="2" charset="-122"/>
                <a:ea typeface="宋体" panose="02010600030101010101" pitchFamily="2" charset="-122"/>
              </a:rPr>
              <a:t>1  </a:t>
            </a:r>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tot</a:t>
            </a:r>
            <a:r>
              <a:rPr lang="zh-CN" altLang="en-US" sz="4400" dirty="0">
                <a:solidFill>
                  <a:srgbClr val="FF0000"/>
                </a:solidFill>
                <a:latin typeface="宋体" panose="02010600030101010101" pitchFamily="2" charset="-122"/>
                <a:ea typeface="宋体" panose="02010600030101010101" pitchFamily="2" charset="-122"/>
              </a:rPr>
              <a:t>：二进制是</a:t>
            </a:r>
            <a:r>
              <a:rPr lang="en-US" altLang="zh-CN" sz="4400" dirty="0">
                <a:solidFill>
                  <a:srgbClr val="FF0000"/>
                </a:solidFill>
                <a:latin typeface="宋体" panose="02010600030101010101" pitchFamily="2" charset="-122"/>
                <a:ea typeface="宋体" panose="02010600030101010101" pitchFamily="2" charset="-122"/>
              </a:rPr>
              <a:t>m</a:t>
            </a:r>
            <a:r>
              <a:rPr lang="zh-CN" altLang="en-US" sz="4400" dirty="0">
                <a:solidFill>
                  <a:srgbClr val="FF0000"/>
                </a:solidFill>
                <a:latin typeface="宋体" panose="02010600030101010101" pitchFamily="2" charset="-122"/>
                <a:ea typeface="宋体" panose="02010600030101010101" pitchFamily="2" charset="-122"/>
              </a:rPr>
              <a:t>个</a:t>
            </a:r>
            <a:r>
              <a:rPr lang="en-US" altLang="zh-CN" sz="4400" dirty="0">
                <a:solidFill>
                  <a:srgbClr val="FF0000"/>
                </a:solidFill>
                <a:latin typeface="宋体" panose="02010600030101010101" pitchFamily="2" charset="-122"/>
                <a:ea typeface="宋体" panose="02010600030101010101" pitchFamily="2" charset="-122"/>
              </a:rPr>
              <a:t>1</a:t>
            </a:r>
            <a:r>
              <a:rPr lang="zh-CN" altLang="en-US" sz="4400" dirty="0">
                <a:solidFill>
                  <a:srgbClr val="FF0000"/>
                </a:solidFill>
                <a:latin typeface="宋体" panose="02010600030101010101" pitchFamily="2" charset="-122"/>
                <a:ea typeface="宋体" panose="02010600030101010101" pitchFamily="2" charset="-122"/>
              </a:rPr>
              <a:t>，表示所有</a:t>
            </a:r>
            <a:r>
              <a:rPr lang="en-US" altLang="zh-CN" sz="4400" dirty="0">
                <a:solidFill>
                  <a:srgbClr val="FF0000"/>
                </a:solidFill>
                <a:latin typeface="宋体" panose="02010600030101010101" pitchFamily="2" charset="-122"/>
                <a:ea typeface="宋体" panose="02010600030101010101" pitchFamily="2" charset="-122"/>
              </a:rPr>
              <a:t>m</a:t>
            </a:r>
            <a:r>
              <a:rPr lang="zh-CN" altLang="en-US" sz="4400" dirty="0">
                <a:solidFill>
                  <a:srgbClr val="FF0000"/>
                </a:solidFill>
                <a:latin typeface="宋体" panose="02010600030101010101" pitchFamily="2" charset="-122"/>
                <a:ea typeface="宋体" panose="02010600030101010101" pitchFamily="2" charset="-122"/>
              </a:rPr>
              <a:t>种口味</a:t>
            </a:r>
            <a:endParaRPr lang="en-US" altLang="zh-CN" sz="4400" dirty="0" smtClean="0">
              <a:solidFill>
                <a:srgbClr val="FF0000"/>
              </a:solidFill>
              <a:latin typeface="宋体" panose="02010600030101010101" pitchFamily="2" charset="-122"/>
              <a:ea typeface="宋体" panose="02010600030101010101" pitchFamily="2" charset="-122"/>
            </a:endParaRPr>
          </a:p>
          <a:p>
            <a:pPr algn="l"/>
            <a:r>
              <a:rPr lang="en-US" altLang="zh-CN" sz="4400" dirty="0" err="1" smtClean="0">
                <a:solidFill>
                  <a:srgbClr val="FF0000"/>
                </a:solidFill>
                <a:latin typeface="宋体" panose="02010600030101010101" pitchFamily="2" charset="-122"/>
                <a:ea typeface="宋体" panose="02010600030101010101" pitchFamily="2" charset="-122"/>
              </a:rPr>
              <a:t>dp</a:t>
            </a:r>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 [-1 for _ in range(1 &lt;&lt; 20)]</a:t>
            </a:r>
          </a:p>
          <a:p>
            <a:pPr algn="l"/>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[0] = 0</a:t>
            </a:r>
          </a:p>
          <a:p>
            <a:pPr algn="l"/>
            <a:r>
              <a:rPr lang="en-US" altLang="zh-CN" sz="4400" dirty="0">
                <a:solidFill>
                  <a:srgbClr val="FF0000"/>
                </a:solidFill>
                <a:latin typeface="宋体" panose="02010600030101010101" pitchFamily="2" charset="-122"/>
                <a:ea typeface="宋体" panose="02010600030101010101" pitchFamily="2" charset="-122"/>
              </a:rPr>
              <a:t>kw = []</a:t>
            </a:r>
          </a:p>
          <a:p>
            <a:pPr algn="l"/>
            <a:r>
              <a:rPr lang="en-US" altLang="zh-CN" sz="4400" dirty="0">
                <a:solidFill>
                  <a:srgbClr val="FF0000"/>
                </a:solidFill>
                <a:latin typeface="宋体" panose="02010600030101010101" pitchFamily="2" charset="-122"/>
                <a:ea typeface="宋体" panose="02010600030101010101" pitchFamily="2" charset="-122"/>
              </a:rPr>
              <a:t>for _ in range(n):</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smtClean="0">
                <a:solidFill>
                  <a:srgbClr val="FF0000"/>
                </a:solidFill>
                <a:latin typeface="宋体" panose="02010600030101010101" pitchFamily="2" charset="-122"/>
                <a:ea typeface="宋体" panose="02010600030101010101" pitchFamily="2" charset="-122"/>
              </a:rPr>
              <a:t>kw.append</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for </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in input().split()]) </a:t>
            </a:r>
            <a:r>
              <a:rPr lang="en-US" altLang="zh-CN" sz="4400" dirty="0" smtClean="0">
                <a:solidFill>
                  <a:srgbClr val="FF0000"/>
                </a:solidFill>
                <a:latin typeface="宋体" panose="02010600030101010101" pitchFamily="2" charset="-122"/>
                <a:ea typeface="宋体" panose="02010600030101010101" pitchFamily="2" charset="-122"/>
              </a:rPr>
              <a:t>#kw</a:t>
            </a:r>
            <a:r>
              <a:rPr lang="zh-CN" altLang="en-US" sz="4400" dirty="0" smtClean="0">
                <a:solidFill>
                  <a:srgbClr val="FF0000"/>
                </a:solidFill>
                <a:latin typeface="宋体" panose="02010600030101010101" pitchFamily="2" charset="-122"/>
                <a:ea typeface="宋体" panose="02010600030101010101" pitchFamily="2" charset="-122"/>
              </a:rPr>
              <a:t>是二维矩阵</a:t>
            </a:r>
            <a:endParaRPr lang="zh-CN" altLang="en-US" sz="4400" dirty="0">
              <a:solidFill>
                <a:srgbClr val="FF0000"/>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for c in kw:            #</a:t>
            </a:r>
            <a:r>
              <a:rPr lang="zh-CN" altLang="en-US" sz="3600" dirty="0">
                <a:solidFill>
                  <a:schemeClr val="tx1"/>
                </a:solidFill>
                <a:latin typeface="宋体" panose="02010600030101010101" pitchFamily="2" charset="-122"/>
                <a:ea typeface="宋体" panose="02010600030101010101" pitchFamily="2" charset="-122"/>
              </a:rPr>
              <a:t>用</a:t>
            </a:r>
            <a:r>
              <a:rPr lang="en-US" altLang="zh-CN" sz="3600" dirty="0">
                <a:solidFill>
                  <a:schemeClr val="tx1"/>
                </a:solidFill>
                <a:latin typeface="宋体" panose="02010600030101010101" pitchFamily="2" charset="-122"/>
                <a:ea typeface="宋体" panose="02010600030101010101" pitchFamily="2" charset="-122"/>
              </a:rPr>
              <a:t>c</a:t>
            </a:r>
            <a:r>
              <a:rPr lang="zh-CN" altLang="en-US" sz="3600" dirty="0">
                <a:solidFill>
                  <a:schemeClr val="tx1"/>
                </a:solidFill>
                <a:latin typeface="宋体" panose="02010600030101010101" pitchFamily="2" charset="-122"/>
                <a:ea typeface="宋体" panose="02010600030101010101" pitchFamily="2" charset="-122"/>
              </a:rPr>
              <a:t>遍历每包糖果</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tmp</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a:solidFill>
                  <a:schemeClr val="tx1"/>
                </a:solidFill>
                <a:latin typeface="宋体" panose="02010600030101010101" pitchFamily="2" charset="-122"/>
                <a:ea typeface="宋体" panose="02010600030101010101" pitchFamily="2" charset="-122"/>
              </a:rPr>
              <a:t>    for x in c:   </a:t>
            </a:r>
            <a:r>
              <a:rPr lang="en-US" altLang="zh-CN" sz="3600" dirty="0" err="1">
                <a:solidFill>
                  <a:schemeClr val="tx1"/>
                </a:solidFill>
                <a:latin typeface="宋体" panose="02010600030101010101" pitchFamily="2" charset="-122"/>
                <a:ea typeface="宋体" panose="02010600030101010101" pitchFamily="2" charset="-122"/>
              </a:rPr>
              <a:t>tmp</a:t>
            </a:r>
            <a:r>
              <a:rPr lang="en-US" altLang="zh-CN" sz="3600" dirty="0">
                <a:solidFill>
                  <a:schemeClr val="tx1"/>
                </a:solidFill>
                <a:latin typeface="宋体" panose="02010600030101010101" pitchFamily="2" charset="-122"/>
                <a:ea typeface="宋体" panose="02010600030101010101" pitchFamily="2" charset="-122"/>
              </a:rPr>
              <a:t> |= (1 &lt;&lt; (x-1)) </a:t>
            </a:r>
            <a:r>
              <a:rPr lang="en-US" altLang="zh-CN" sz="3600" dirty="0" smtClean="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用</a:t>
            </a:r>
            <a:r>
              <a:rPr lang="en-US" altLang="zh-CN" sz="3600" dirty="0">
                <a:solidFill>
                  <a:schemeClr val="tx1"/>
                </a:solidFill>
                <a:latin typeface="宋体" panose="02010600030101010101" pitchFamily="2" charset="-122"/>
                <a:ea typeface="宋体" panose="02010600030101010101" pitchFamily="2" charset="-122"/>
              </a:rPr>
              <a:t>x</a:t>
            </a:r>
            <a:r>
              <a:rPr lang="zh-CN" altLang="en-US" sz="3600" dirty="0">
                <a:solidFill>
                  <a:schemeClr val="tx1"/>
                </a:solidFill>
                <a:latin typeface="宋体" panose="02010600030101010101" pitchFamily="2" charset="-122"/>
                <a:ea typeface="宋体" panose="02010600030101010101" pitchFamily="2" charset="-122"/>
              </a:rPr>
              <a:t>遍历这包糖果的口味</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range(tot+1):</a:t>
            </a:r>
          </a:p>
          <a:p>
            <a:pPr algn="l"/>
            <a:r>
              <a:rPr lang="en-US" altLang="zh-CN" sz="3600" dirty="0">
                <a:solidFill>
                  <a:schemeClr val="tx1"/>
                </a:solidFill>
                <a:latin typeface="宋体" panose="02010600030101010101" pitchFamily="2" charset="-122"/>
                <a:ea typeface="宋体" panose="02010600030101010101" pitchFamily="2" charset="-122"/>
              </a:rPr>
              <a:t>        if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 </a:t>
            </a:r>
            <a:r>
              <a:rPr lang="en-US" altLang="zh-CN" sz="3600" dirty="0" smtClean="0">
                <a:solidFill>
                  <a:schemeClr val="tx1"/>
                </a:solidFill>
                <a:latin typeface="宋体" panose="02010600030101010101" pitchFamily="2" charset="-122"/>
                <a:ea typeface="宋体" panose="02010600030101010101" pitchFamily="2" charset="-122"/>
              </a:rPr>
              <a:t>continue  #</a:t>
            </a:r>
            <a:r>
              <a:rPr lang="zh-CN" altLang="en-US" sz="3600" dirty="0">
                <a:solidFill>
                  <a:schemeClr val="tx1"/>
                </a:solidFill>
                <a:latin typeface="宋体" panose="02010600030101010101" pitchFamily="2" charset="-122"/>
                <a:ea typeface="宋体" panose="02010600030101010101" pitchFamily="2" charset="-122"/>
              </a:rPr>
              <a:t>已存在得到口味</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的最少糖果包数量</a:t>
            </a:r>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newcase</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tmp</a:t>
            </a:r>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        if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newcase</a:t>
            </a:r>
            <a:r>
              <a:rPr lang="en-US" altLang="zh-CN" sz="3600" dirty="0">
                <a:solidFill>
                  <a:schemeClr val="tx1"/>
                </a:solidFill>
                <a:latin typeface="宋体" panose="02010600030101010101" pitchFamily="2" charset="-122"/>
                <a:ea typeface="宋体" panose="02010600030101010101" pitchFamily="2" charset="-122"/>
              </a:rPr>
              <a:t>] == -1) or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newcase</a:t>
            </a:r>
            <a:r>
              <a:rPr lang="en-US" altLang="zh-CN" sz="3600" dirty="0">
                <a:solidFill>
                  <a:schemeClr val="tx1"/>
                </a:solidFill>
                <a:latin typeface="宋体" panose="02010600030101010101" pitchFamily="2" charset="-122"/>
                <a:ea typeface="宋体" panose="02010600030101010101" pitchFamily="2" charset="-122"/>
              </a:rPr>
              <a:t>] &gt;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newcase</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a:t>
            </a:r>
          </a:p>
          <a:p>
            <a:pPr algn="l"/>
            <a:r>
              <a:rPr lang="en-US" altLang="zh-CN" sz="3600" dirty="0">
                <a:solidFill>
                  <a:schemeClr val="tx1"/>
                </a:solidFill>
                <a:latin typeface="宋体" panose="02010600030101010101" pitchFamily="2" charset="-122"/>
                <a:ea typeface="宋体" panose="02010600030101010101" pitchFamily="2" charset="-122"/>
              </a:rPr>
              <a:t>print(</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[tot</a:t>
            </a:r>
            <a:r>
              <a:rPr lang="en-US" altLang="zh-CN" sz="3600" dirty="0" smtClean="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得到所有口味</a:t>
            </a:r>
            <a:r>
              <a:rPr lang="en-US" altLang="zh-CN" sz="3600" dirty="0">
                <a:solidFill>
                  <a:schemeClr val="tx1"/>
                </a:solidFill>
                <a:latin typeface="宋体" panose="02010600030101010101" pitchFamily="2" charset="-122"/>
                <a:ea typeface="宋体" panose="02010600030101010101" pitchFamily="2" charset="-122"/>
              </a:rPr>
              <a:t>tot</a:t>
            </a:r>
            <a:r>
              <a:rPr lang="zh-CN" altLang="en-US" sz="3600" dirty="0">
                <a:solidFill>
                  <a:schemeClr val="tx1"/>
                </a:solidFill>
                <a:latin typeface="宋体" panose="02010600030101010101" pitchFamily="2" charset="-122"/>
                <a:ea typeface="宋体" panose="02010600030101010101" pitchFamily="2" charset="-122"/>
              </a:rPr>
              <a:t>的最少糖果包数量</a:t>
            </a:r>
            <a:endParaRPr lang="en-US" altLang="zh-CN" sz="3600" dirty="0">
              <a:solidFill>
                <a:schemeClr val="tx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6"/>
          <a:stretch>
            <a:fillRect/>
          </a:stretch>
        </p:blipFill>
        <p:spPr>
          <a:xfrm>
            <a:off x="493577" y="4333461"/>
            <a:ext cx="2925738" cy="9382539"/>
          </a:xfrm>
          <a:prstGeom prst="rect">
            <a:avLst/>
          </a:prstGeom>
        </p:spPr>
      </p:pic>
      <p:sp>
        <p:nvSpPr>
          <p:cNvPr id="7" name="文本框 6" descr="7b0a202020202262756c6c6574223a20227b5c2263617465676f727949645c223a31303030352c5c2274656d706c61746549645c223a32303233313332387d220a7d0a"/>
          <p:cNvSpPr txBox="1"/>
          <p:nvPr/>
        </p:nvSpPr>
        <p:spPr>
          <a:xfrm>
            <a:off x="235838" y="507336"/>
            <a:ext cx="4725268" cy="3785652"/>
          </a:xfrm>
          <a:prstGeom prst="rect">
            <a:avLst/>
          </a:prstGeom>
          <a:noFill/>
        </p:spPr>
        <p:txBody>
          <a:bodyPr wrap="square" rtlCol="0">
            <a:spAutoFit/>
          </a:bodyPr>
          <a:lstStyle/>
          <a:p>
            <a:pPr algn="l"/>
            <a:r>
              <a:rPr lang="en-US" altLang="zh-CN" sz="40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a:t>
            </a:r>
            <a:r>
              <a:rPr lang="en-US" altLang="zh-CN" sz="40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第一行包含三个整数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T1, T2, …, 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，代表一包糖果的</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口味</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665033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7"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19115</Words>
  <Application>Microsoft Office PowerPoint</Application>
  <PresentationFormat>自定义</PresentationFormat>
  <Paragraphs>1553</Paragraphs>
  <Slides>140</Slides>
  <Notes>137</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140</vt:i4>
      </vt:variant>
    </vt:vector>
  </HeadingPairs>
  <TitlesOfParts>
    <vt:vector size="162" baseType="lpstr">
      <vt:lpstr>Helvetica Neue</vt:lpstr>
      <vt:lpstr>Noto Sans SC Bold</vt:lpstr>
      <vt:lpstr>Noto Sans SC Light</vt:lpstr>
      <vt:lpstr>Noto Sans SC Regular</vt:lpstr>
      <vt:lpstr>Source Han Serif CN</vt:lpstr>
      <vt:lpstr>等线</vt:lpstr>
      <vt:lpstr>等线 Light</vt:lpstr>
      <vt:lpstr>华文行楷</vt:lpstr>
      <vt:lpstr>思源宋体 CN</vt:lpstr>
      <vt:lpstr>思源宋体 CN Heavy</vt:lpstr>
      <vt:lpstr>宋体</vt:lpstr>
      <vt:lpstr>Arial</vt:lpstr>
      <vt:lpstr>Calibri</vt:lpstr>
      <vt:lpstr>Calibri Light</vt:lpstr>
      <vt:lpstr>Courier New</vt:lpstr>
      <vt:lpstr>Times New Roman</vt:lpstr>
      <vt:lpstr>Wingdings</vt:lpstr>
      <vt:lpstr>30_BasicColor</vt:lpstr>
      <vt:lpstr>1_Office 主题​​</vt:lpstr>
      <vt:lpstr>自定义设计方案</vt:lpstr>
      <vt:lpstr>2_Office 主题​​</vt:lpstr>
      <vt:lpstr>31_BasicColor</vt:lpstr>
      <vt:lpstr>第7章  动态规划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538</cp:revision>
  <dcterms:created xsi:type="dcterms:W3CDTF">2022-09-29T03:47:00Z</dcterms:created>
  <dcterms:modified xsi:type="dcterms:W3CDTF">2023-01-12T04:14:42Z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